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610E7-3E1A-462A-8C8C-4E7E72772007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F94BD-69F9-4BB3-BD97-5FE17390C9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14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AB33B-C966-48FB-8959-F4694AD2E214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87F24-5CE1-4635-A039-A140ABB346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544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7BD87-4050-40DE-A189-78FEAC74BC71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FED8C-D542-4EBC-B74B-3B697B403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560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2BC18-EE96-46C0-95CF-109F99A1FF54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77828-DAE6-46E1-A799-6CFEC4B5A2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208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0FE56-891A-40BA-9C5A-87F62EA5732D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E01EB-25E1-4021-BA53-00586922BE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896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3554B-913F-424E-B7F5-F4DFE7642DEA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992A3-73D2-4E92-96E6-4AEAE7610E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162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65C9F-442A-40A1-A822-511BEA72A8C9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8FBA1-5B5C-4D5B-8EC4-9E199E10DC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558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5CB70-0A70-4732-A0FF-B6ECB4EA517D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D9FAF-016E-40C9-AFC1-EBF9D2CD50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666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70408-0312-4F65-B009-CDCA6DD7F1DE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BB2AD-67FB-4903-8A1F-60FAB3AF8C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163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3C936-70EE-42C0-B566-C11E8FE960D1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27D50-31DE-4485-803E-5D3C0F96F0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477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FF634-A423-4C4C-A6AD-DC69A1A64D6A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6BA05-9194-4222-B5C4-BE869D7A0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624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12485-8F2B-4F30-A912-80484ADC451F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F4FCE7-96B3-4951-9D06-BA6858AE98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400" b="1" kern="1200">
          <a:ln w="17780" cmpd="sng">
            <a:solidFill>
              <a:srgbClr val="FFFFFF"/>
            </a:solidFill>
            <a:prstDash val="solid"/>
            <a:miter lim="800000"/>
          </a:ln>
          <a:gradFill rotWithShape="1">
            <a:gsLst>
              <a:gs pos="0">
                <a:srgbClr val="000000">
                  <a:tint val="92000"/>
                  <a:shade val="100000"/>
                  <a:satMod val="150000"/>
                </a:srgbClr>
              </a:gs>
              <a:gs pos="49000">
                <a:srgbClr val="000000">
                  <a:tint val="89000"/>
                  <a:shade val="90000"/>
                  <a:satMod val="150000"/>
                </a:srgbClr>
              </a:gs>
              <a:gs pos="50000">
                <a:srgbClr val="000000">
                  <a:tint val="100000"/>
                  <a:shade val="75000"/>
                  <a:satMod val="150000"/>
                </a:srgbClr>
              </a:gs>
              <a:gs pos="95000">
                <a:srgbClr val="000000">
                  <a:shade val="47000"/>
                  <a:satMod val="150000"/>
                </a:srgbClr>
              </a:gs>
              <a:gs pos="100000">
                <a:srgbClr val="000000">
                  <a:shade val="39000"/>
                  <a:satMod val="150000"/>
                </a:srgbClr>
              </a:gs>
            </a:gsLst>
            <a:lin ang="5400000"/>
          </a:gradFill>
          <a:effectLst>
            <a:outerShdw blurRad="50800" algn="tl" rotWithShape="0">
              <a:srgbClr val="000000"/>
            </a:outerShdw>
          </a:effectLst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1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1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1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1804" y="1772816"/>
            <a:ext cx="7772400" cy="147002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6000" dirty="0"/>
              <a:t>Кримінальний кодекс України</a:t>
            </a:r>
            <a:r>
              <a:rPr lang="uk-UA" dirty="0"/>
              <a:t/>
            </a:r>
            <a:br>
              <a:rPr lang="uk-UA" dirty="0"/>
            </a:b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87752" y="908720"/>
            <a:ext cx="5040560" cy="64807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Виконала учениця 42 групи</a:t>
            </a:r>
            <a:b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Кириченко Поліна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319346"/>
            <a:ext cx="4536504" cy="33506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6361"/>
            <a:ext cx="8856984" cy="666936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 smtClean="0"/>
              <a:t>Кримінальний</a:t>
            </a:r>
            <a:r>
              <a:rPr lang="ru-RU" dirty="0" smtClean="0"/>
              <a:t> кодекс </a:t>
            </a:r>
            <a:r>
              <a:rPr lang="ru-RU" dirty="0" err="1" smtClean="0"/>
              <a:t>України</a:t>
            </a:r>
            <a:r>
              <a:rPr lang="ru-RU" dirty="0" smtClean="0"/>
              <a:t> - </a:t>
            </a:r>
            <a:r>
              <a:rPr lang="ru-RU" b="0" dirty="0" err="1" smtClean="0"/>
              <a:t>це</a:t>
            </a:r>
            <a:r>
              <a:rPr lang="ru-RU" b="0" dirty="0" smtClean="0"/>
              <a:t> </a:t>
            </a:r>
            <a:r>
              <a:rPr lang="ru-RU" b="0" dirty="0" err="1" smtClean="0"/>
              <a:t>прийнятий</a:t>
            </a:r>
            <a:r>
              <a:rPr lang="ru-RU" b="0" dirty="0" smtClean="0"/>
              <a:t> </a:t>
            </a:r>
            <a:r>
              <a:rPr lang="ru-RU" b="0" i="1" dirty="0" smtClean="0"/>
              <a:t>Верховною Радою </a:t>
            </a:r>
            <a:r>
              <a:rPr lang="ru-RU" b="0" i="1" dirty="0" err="1" smtClean="0"/>
              <a:t>України</a:t>
            </a:r>
            <a:r>
              <a:rPr lang="ru-RU" b="0" i="1" dirty="0" smtClean="0"/>
              <a:t> </a:t>
            </a:r>
            <a:r>
              <a:rPr lang="ru-RU" b="0" dirty="0" smtClean="0"/>
              <a:t>нормативно-</a:t>
            </a:r>
            <a:r>
              <a:rPr lang="ru-RU" b="0" dirty="0" err="1" smtClean="0"/>
              <a:t>правовий</a:t>
            </a:r>
            <a:r>
              <a:rPr lang="ru-RU" b="0" dirty="0" smtClean="0"/>
              <a:t> акт, у </a:t>
            </a:r>
            <a:r>
              <a:rPr lang="ru-RU" b="0" dirty="0" err="1" smtClean="0"/>
              <a:t>якому</a:t>
            </a:r>
            <a:r>
              <a:rPr lang="ru-RU" b="0" dirty="0" smtClean="0"/>
              <a:t> </a:t>
            </a:r>
            <a:r>
              <a:rPr lang="ru-RU" b="0" dirty="0" err="1" smtClean="0"/>
              <a:t>встановлені</a:t>
            </a:r>
            <a:r>
              <a:rPr lang="ru-RU" b="0" dirty="0" smtClean="0"/>
              <a:t> </a:t>
            </a:r>
            <a:r>
              <a:rPr lang="ru-RU" b="0" dirty="0" err="1" smtClean="0"/>
              <a:t>підстави</a:t>
            </a:r>
            <a:r>
              <a:rPr lang="ru-RU" b="0" dirty="0" smtClean="0"/>
              <a:t> і </a:t>
            </a:r>
            <a:r>
              <a:rPr lang="ru-RU" b="0" dirty="0" err="1" smtClean="0"/>
              <a:t>принципи</a:t>
            </a:r>
            <a:r>
              <a:rPr lang="ru-RU" b="0" dirty="0" smtClean="0"/>
              <a:t> </a:t>
            </a:r>
            <a:r>
              <a:rPr lang="ru-RU" b="0" dirty="0" err="1" smtClean="0"/>
              <a:t>кримінальної</a:t>
            </a:r>
            <a:r>
              <a:rPr lang="ru-RU" b="0" dirty="0" smtClean="0"/>
              <a:t> </a:t>
            </a:r>
            <a:r>
              <a:rPr lang="ru-RU" b="0" dirty="0" err="1" smtClean="0"/>
              <a:t>відповідальності</a:t>
            </a:r>
            <a:r>
              <a:rPr lang="ru-RU" b="0" dirty="0" smtClean="0"/>
              <a:t>, </a:t>
            </a:r>
            <a:r>
              <a:rPr lang="ru-RU" b="0" dirty="0" err="1" smtClean="0"/>
              <a:t>злочинність</a:t>
            </a:r>
            <a:r>
              <a:rPr lang="ru-RU" b="0" dirty="0" smtClean="0"/>
              <a:t> і </a:t>
            </a:r>
            <a:r>
              <a:rPr lang="ru-RU" b="0" dirty="0" err="1" smtClean="0"/>
              <a:t>караність</a:t>
            </a:r>
            <a:r>
              <a:rPr lang="ru-RU" b="0" dirty="0" smtClean="0"/>
              <a:t> </a:t>
            </a:r>
            <a:r>
              <a:rPr lang="ru-RU" b="0" dirty="0" err="1" smtClean="0"/>
              <a:t>діянь</a:t>
            </a:r>
            <a:r>
              <a:rPr lang="ru-RU" b="0" dirty="0" smtClean="0"/>
              <a:t>, </a:t>
            </a:r>
            <a:r>
              <a:rPr lang="ru-RU" b="0" dirty="0" err="1" smtClean="0"/>
              <a:t>підстави</a:t>
            </a:r>
            <a:r>
              <a:rPr lang="ru-RU" b="0" dirty="0" smtClean="0"/>
              <a:t> </a:t>
            </a:r>
            <a:r>
              <a:rPr lang="ru-RU" b="0" dirty="0" err="1" smtClean="0"/>
              <a:t>звільнення</a:t>
            </a:r>
            <a:r>
              <a:rPr lang="ru-RU" b="0" dirty="0" smtClean="0"/>
              <a:t> </a:t>
            </a:r>
            <a:r>
              <a:rPr lang="ru-RU" b="0" dirty="0" err="1" smtClean="0"/>
              <a:t>від</a:t>
            </a:r>
            <a:r>
              <a:rPr lang="ru-RU" b="0" dirty="0" smtClean="0"/>
              <a:t> </a:t>
            </a:r>
            <a:r>
              <a:rPr lang="ru-RU" b="0" dirty="0" err="1" smtClean="0"/>
              <a:t>кримінальної</a:t>
            </a:r>
            <a:r>
              <a:rPr lang="ru-RU" b="0" dirty="0" smtClean="0"/>
              <a:t> </a:t>
            </a:r>
            <a:r>
              <a:rPr lang="ru-RU" b="0" dirty="0" err="1" smtClean="0"/>
              <a:t>відповідальності</a:t>
            </a:r>
            <a:r>
              <a:rPr lang="ru-RU" b="0" dirty="0" smtClean="0"/>
              <a:t> і </a:t>
            </a:r>
            <a:r>
              <a:rPr lang="ru-RU" b="0" dirty="0" err="1" smtClean="0"/>
              <a:t>покарання</a:t>
            </a:r>
            <a:r>
              <a:rPr lang="ru-RU" b="0" dirty="0" smtClean="0"/>
              <a:t>. </a:t>
            </a:r>
            <a:br>
              <a:rPr lang="ru-RU" b="0" dirty="0" smtClean="0"/>
            </a:br>
            <a:endParaRPr lang="ru-RU" b="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181555"/>
            <a:ext cx="5328592" cy="35387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126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35416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Кримінальний закон має такі значення: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uk-UA" sz="5400" dirty="0"/>
              <a:t>о</a:t>
            </a:r>
            <a:r>
              <a:rPr lang="uk-UA" sz="5400" dirty="0" smtClean="0"/>
              <a:t>хоронне</a:t>
            </a:r>
          </a:p>
          <a:p>
            <a:r>
              <a:rPr lang="uk-UA" sz="5400" dirty="0"/>
              <a:t>р</a:t>
            </a:r>
            <a:r>
              <a:rPr lang="uk-UA" sz="5400" dirty="0" smtClean="0"/>
              <a:t>егулятивне</a:t>
            </a:r>
          </a:p>
          <a:p>
            <a:r>
              <a:rPr lang="uk-UA" sz="5400" dirty="0"/>
              <a:t>і</a:t>
            </a:r>
            <a:r>
              <a:rPr lang="uk-UA" sz="5400" dirty="0" smtClean="0"/>
              <a:t>нформаційне</a:t>
            </a:r>
          </a:p>
          <a:p>
            <a:r>
              <a:rPr lang="uk-UA" sz="5400" dirty="0"/>
              <a:t>з</a:t>
            </a:r>
            <a:r>
              <a:rPr lang="uk-UA" sz="5400" dirty="0" smtClean="0"/>
              <a:t>апобіжне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686408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6525" y="27866"/>
            <a:ext cx="9289032" cy="157018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defTabSz="432000"/>
            <a:r>
              <a:rPr lang="ru-RU" sz="4000" dirty="0" err="1" smtClean="0"/>
              <a:t>Кримінальний</a:t>
            </a:r>
            <a:r>
              <a:rPr lang="ru-RU" sz="4000" dirty="0" smtClean="0"/>
              <a:t> кодекс </a:t>
            </a:r>
            <a:r>
              <a:rPr lang="ru-RU" sz="4000" dirty="0" err="1" smtClean="0"/>
              <a:t>України</a:t>
            </a:r>
            <a:r>
              <a:rPr lang="ru-RU" sz="4000" dirty="0" smtClean="0"/>
              <a:t> </a:t>
            </a:r>
            <a:r>
              <a:rPr lang="ru-RU" sz="4000" dirty="0" err="1" smtClean="0"/>
              <a:t>має</a:t>
            </a:r>
            <a:r>
              <a:rPr lang="ru-RU" sz="4000" dirty="0" smtClean="0"/>
              <a:t> </a:t>
            </a:r>
            <a:r>
              <a:rPr lang="ru-RU" sz="4000" dirty="0" err="1" smtClean="0"/>
              <a:t>своїм</a:t>
            </a:r>
            <a:r>
              <a:rPr lang="ru-RU" sz="4000" dirty="0" smtClean="0"/>
              <a:t> </a:t>
            </a:r>
            <a:r>
              <a:rPr lang="ru-RU" sz="4000" dirty="0" err="1" smtClean="0"/>
              <a:t>завданням</a:t>
            </a:r>
            <a:r>
              <a:rPr lang="ru-RU" sz="4000" dirty="0" smtClean="0"/>
              <a:t>  </a:t>
            </a:r>
            <a:r>
              <a:rPr lang="ru-RU" sz="4000" dirty="0" err="1" smtClean="0"/>
              <a:t>правове</a:t>
            </a:r>
            <a:r>
              <a:rPr lang="ru-RU" sz="4000" dirty="0" smtClean="0"/>
              <a:t> </a:t>
            </a:r>
            <a:r>
              <a:rPr lang="ru-RU" sz="4000" dirty="0" err="1" smtClean="0"/>
              <a:t>забезпечення</a:t>
            </a:r>
            <a:r>
              <a:rPr lang="ru-RU" sz="4000" dirty="0" smtClean="0"/>
              <a:t>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45432"/>
            <a:ext cx="8712968" cy="470790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100" dirty="0" smtClean="0"/>
              <a:t> </a:t>
            </a:r>
            <a:r>
              <a:rPr lang="ru-RU" sz="3100" dirty="0" err="1" smtClean="0"/>
              <a:t>охорони</a:t>
            </a:r>
            <a:r>
              <a:rPr lang="ru-RU" sz="3100" dirty="0" smtClean="0"/>
              <a:t> прав і свобод </a:t>
            </a:r>
            <a:r>
              <a:rPr lang="ru-RU" sz="3100" dirty="0" err="1" smtClean="0"/>
              <a:t>людини</a:t>
            </a:r>
            <a:r>
              <a:rPr lang="ru-RU" sz="3100" dirty="0" smtClean="0"/>
              <a:t> і </a:t>
            </a:r>
            <a:r>
              <a:rPr lang="ru-RU" sz="3100" dirty="0" err="1" smtClean="0"/>
              <a:t>громадянина</a:t>
            </a:r>
            <a:r>
              <a:rPr lang="ru-RU" sz="3100" dirty="0"/>
              <a:t>;</a:t>
            </a:r>
          </a:p>
          <a:p>
            <a:r>
              <a:rPr lang="ru-RU" sz="3100" dirty="0" err="1" smtClean="0"/>
              <a:t>охорони</a:t>
            </a:r>
            <a:r>
              <a:rPr lang="ru-RU" sz="3100" dirty="0" smtClean="0"/>
              <a:t> </a:t>
            </a:r>
            <a:r>
              <a:rPr lang="ru-RU" sz="3100" dirty="0" err="1" smtClean="0"/>
              <a:t>власності</a:t>
            </a:r>
            <a:r>
              <a:rPr lang="ru-RU" sz="3100" dirty="0"/>
              <a:t>;</a:t>
            </a:r>
            <a:endParaRPr lang="ru-RU" sz="3100" dirty="0" smtClean="0"/>
          </a:p>
          <a:p>
            <a:r>
              <a:rPr lang="ru-RU" sz="3100" dirty="0" err="1" smtClean="0"/>
              <a:t>громадського</a:t>
            </a:r>
            <a:r>
              <a:rPr lang="ru-RU" sz="3100" dirty="0" smtClean="0"/>
              <a:t> порядку та </a:t>
            </a:r>
            <a:r>
              <a:rPr lang="ru-RU" sz="3100" dirty="0" err="1" smtClean="0"/>
              <a:t>громадської</a:t>
            </a:r>
            <a:r>
              <a:rPr lang="ru-RU" sz="3100" dirty="0" smtClean="0"/>
              <a:t> </a:t>
            </a:r>
            <a:r>
              <a:rPr lang="ru-RU" sz="3100" dirty="0" err="1" smtClean="0"/>
              <a:t>безпеки</a:t>
            </a:r>
            <a:r>
              <a:rPr lang="ru-RU" sz="3100" dirty="0"/>
              <a:t>;</a:t>
            </a:r>
            <a:endParaRPr lang="ru-RU" sz="3100" dirty="0" smtClean="0"/>
          </a:p>
          <a:p>
            <a:r>
              <a:rPr lang="ru-RU" sz="3100" dirty="0" err="1"/>
              <a:t>о</a:t>
            </a:r>
            <a:r>
              <a:rPr lang="ru-RU" sz="3100" dirty="0" err="1" smtClean="0"/>
              <a:t>хорони</a:t>
            </a:r>
            <a:r>
              <a:rPr lang="ru-RU" sz="3100" dirty="0" smtClean="0"/>
              <a:t> </a:t>
            </a:r>
            <a:r>
              <a:rPr lang="ru-RU" sz="3100" dirty="0" err="1" smtClean="0"/>
              <a:t>довкілля</a:t>
            </a:r>
            <a:r>
              <a:rPr lang="ru-RU" sz="3100" dirty="0"/>
              <a:t>;</a:t>
            </a:r>
            <a:endParaRPr lang="ru-RU" sz="3100" dirty="0" smtClean="0"/>
          </a:p>
          <a:p>
            <a:r>
              <a:rPr lang="ru-RU" sz="3100" dirty="0" err="1" smtClean="0"/>
              <a:t>конституційного</a:t>
            </a:r>
            <a:r>
              <a:rPr lang="ru-RU" sz="3100" dirty="0" smtClean="0"/>
              <a:t> устрою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 </a:t>
            </a:r>
            <a:r>
              <a:rPr lang="ru-RU" sz="3100" dirty="0" err="1" smtClean="0"/>
              <a:t>від</a:t>
            </a:r>
            <a:r>
              <a:rPr lang="ru-RU" sz="3100" dirty="0" smtClean="0"/>
              <a:t> </a:t>
            </a:r>
            <a:r>
              <a:rPr lang="ru-RU" sz="3100" dirty="0" err="1" smtClean="0"/>
              <a:t>злочинних</a:t>
            </a:r>
            <a:r>
              <a:rPr lang="ru-RU" sz="3100" dirty="0" smtClean="0"/>
              <a:t> </a:t>
            </a:r>
            <a:r>
              <a:rPr lang="ru-RU" sz="3100" dirty="0" err="1" smtClean="0"/>
              <a:t>посягань</a:t>
            </a:r>
            <a:r>
              <a:rPr lang="ru-RU" sz="3100" dirty="0" smtClean="0"/>
              <a:t>;</a:t>
            </a:r>
          </a:p>
          <a:p>
            <a:r>
              <a:rPr lang="ru-RU" sz="3100" dirty="0" smtClean="0"/>
              <a:t> </a:t>
            </a:r>
            <a:r>
              <a:rPr lang="ru-RU" sz="3100" dirty="0" err="1" smtClean="0"/>
              <a:t>забезпечення</a:t>
            </a:r>
            <a:r>
              <a:rPr lang="ru-RU" sz="3100" dirty="0" smtClean="0"/>
              <a:t> миру і </a:t>
            </a:r>
            <a:r>
              <a:rPr lang="ru-RU" sz="3100" dirty="0" err="1" smtClean="0"/>
              <a:t>безпеки</a:t>
            </a:r>
            <a:r>
              <a:rPr lang="ru-RU" sz="3100" dirty="0" smtClean="0"/>
              <a:t> </a:t>
            </a:r>
            <a:r>
              <a:rPr lang="ru-RU" sz="3100" dirty="0" err="1" smtClean="0"/>
              <a:t>людства</a:t>
            </a:r>
            <a:r>
              <a:rPr lang="ru-RU" sz="3100" dirty="0" smtClean="0"/>
              <a:t>;</a:t>
            </a:r>
          </a:p>
          <a:p>
            <a:r>
              <a:rPr lang="ru-RU" sz="3100" dirty="0" err="1" smtClean="0"/>
              <a:t>запобігання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злочинам</a:t>
            </a:r>
            <a:r>
              <a:rPr lang="ru-RU" sz="3100" dirty="0" smtClean="0"/>
              <a:t>.</a:t>
            </a: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2909014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9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9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9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9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9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9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2875"/>
            <a:ext cx="82296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чинного КК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15 </a:t>
            </a:r>
            <a:r>
              <a:rPr lang="ru-RU" dirty="0" err="1" smtClean="0"/>
              <a:t>розділів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79512" y="1268760"/>
            <a:ext cx="4176464" cy="551723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400" dirty="0"/>
              <a:t> «</a:t>
            </a:r>
            <a:r>
              <a:rPr lang="ru-RU" sz="2400" dirty="0" err="1"/>
              <a:t>Загальні</a:t>
            </a:r>
            <a:r>
              <a:rPr lang="ru-RU" sz="2400" dirty="0"/>
              <a:t> </a:t>
            </a:r>
            <a:r>
              <a:rPr lang="ru-RU" sz="2400" dirty="0" err="1"/>
              <a:t>положення</a:t>
            </a:r>
            <a:r>
              <a:rPr lang="ru-RU" sz="2400" dirty="0" smtClean="0"/>
              <a:t>»,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«Закон про </a:t>
            </a:r>
            <a:r>
              <a:rPr lang="ru-RU" sz="2400" dirty="0" err="1"/>
              <a:t>кримінальну</a:t>
            </a:r>
            <a:r>
              <a:rPr lang="ru-RU" sz="2400" dirty="0"/>
              <a:t> </a:t>
            </a:r>
            <a:r>
              <a:rPr lang="ru-RU" sz="2400" dirty="0" err="1"/>
              <a:t>відповідальність</a:t>
            </a:r>
            <a:r>
              <a:rPr lang="ru-RU" sz="2400" dirty="0" smtClean="0"/>
              <a:t>»</a:t>
            </a:r>
          </a:p>
          <a:p>
            <a:r>
              <a:rPr lang="ru-RU" sz="2400" dirty="0" smtClean="0"/>
              <a:t>«</a:t>
            </a:r>
            <a:r>
              <a:rPr lang="ru-RU" sz="2400" dirty="0" err="1"/>
              <a:t>Злочин</a:t>
            </a:r>
            <a:r>
              <a:rPr lang="ru-RU" sz="2400" dirty="0"/>
              <a:t>,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види</a:t>
            </a:r>
            <a:r>
              <a:rPr lang="ru-RU" sz="2400" dirty="0"/>
              <a:t> та </a:t>
            </a:r>
            <a:r>
              <a:rPr lang="ru-RU" sz="2400" dirty="0" err="1"/>
              <a:t>стадії</a:t>
            </a:r>
            <a:r>
              <a:rPr lang="ru-RU" sz="2400" dirty="0" smtClean="0"/>
              <a:t>»</a:t>
            </a:r>
          </a:p>
          <a:p>
            <a:r>
              <a:rPr lang="ru-RU" sz="2400" dirty="0" smtClean="0"/>
              <a:t>«</a:t>
            </a:r>
            <a:r>
              <a:rPr lang="ru-RU" sz="2400" dirty="0"/>
              <a:t>Особа, яка </a:t>
            </a:r>
            <a:r>
              <a:rPr lang="ru-RU" sz="2400" dirty="0" err="1"/>
              <a:t>підлягає</a:t>
            </a:r>
            <a:r>
              <a:rPr lang="ru-RU" sz="2400" dirty="0"/>
              <a:t> </a:t>
            </a:r>
            <a:r>
              <a:rPr lang="ru-RU" sz="2400" dirty="0" err="1"/>
              <a:t>кримінальній</a:t>
            </a:r>
            <a:r>
              <a:rPr lang="ru-RU" sz="2400" dirty="0"/>
              <a:t> </a:t>
            </a:r>
            <a:r>
              <a:rPr lang="ru-RU" sz="2400" dirty="0" err="1"/>
              <a:t>відповідальності</a:t>
            </a:r>
            <a:r>
              <a:rPr lang="ru-RU" sz="2400" dirty="0"/>
              <a:t> (</a:t>
            </a:r>
            <a:r>
              <a:rPr lang="ru-RU" sz="2400" dirty="0" err="1"/>
              <a:t>суб'єкт</a:t>
            </a:r>
            <a:r>
              <a:rPr lang="ru-RU" sz="2400" dirty="0"/>
              <a:t> </a:t>
            </a:r>
            <a:r>
              <a:rPr lang="ru-RU" sz="2400" dirty="0" err="1"/>
              <a:t>злочину</a:t>
            </a:r>
            <a:r>
              <a:rPr lang="ru-RU" sz="2400" dirty="0" smtClean="0"/>
              <a:t>)»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«Вина та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форми</a:t>
            </a:r>
            <a:r>
              <a:rPr lang="ru-RU" sz="2400" dirty="0"/>
              <a:t>», «</a:t>
            </a:r>
            <a:r>
              <a:rPr lang="ru-RU" sz="2400" dirty="0" err="1"/>
              <a:t>Співучасть</a:t>
            </a:r>
            <a:r>
              <a:rPr lang="ru-RU" sz="2400" dirty="0"/>
              <a:t> у </a:t>
            </a:r>
            <a:r>
              <a:rPr lang="ru-RU" sz="2400" dirty="0" err="1"/>
              <a:t>злочині</a:t>
            </a:r>
            <a:r>
              <a:rPr lang="ru-RU" sz="2400" dirty="0" smtClean="0"/>
              <a:t>»</a:t>
            </a:r>
          </a:p>
          <a:p>
            <a:r>
              <a:rPr lang="ru-RU" sz="2400" dirty="0" smtClean="0"/>
              <a:t>«</a:t>
            </a:r>
            <a:r>
              <a:rPr lang="ru-RU" sz="2400" dirty="0" err="1"/>
              <a:t>Повторність</a:t>
            </a:r>
            <a:r>
              <a:rPr lang="ru-RU" sz="2400" dirty="0"/>
              <a:t>, </a:t>
            </a:r>
            <a:r>
              <a:rPr lang="ru-RU" sz="2400" dirty="0" err="1"/>
              <a:t>сукупність</a:t>
            </a:r>
            <a:r>
              <a:rPr lang="ru-RU" sz="2400" dirty="0"/>
              <a:t> та рецидив </a:t>
            </a:r>
            <a:r>
              <a:rPr lang="ru-RU" sz="2400" dirty="0" err="1"/>
              <a:t>злочинів</a:t>
            </a:r>
            <a:r>
              <a:rPr lang="ru-RU" sz="2400" dirty="0" smtClean="0"/>
              <a:t>»</a:t>
            </a:r>
            <a:endParaRPr lang="ru-RU" sz="24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427984" y="1229565"/>
            <a:ext cx="4716016" cy="566124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400" dirty="0"/>
              <a:t>«</a:t>
            </a:r>
            <a:r>
              <a:rPr lang="ru-RU" sz="2400" dirty="0" err="1"/>
              <a:t>Обставини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виключають</a:t>
            </a:r>
            <a:r>
              <a:rPr lang="ru-RU" sz="2400" dirty="0"/>
              <a:t> </a:t>
            </a:r>
            <a:r>
              <a:rPr lang="ru-RU" sz="2400" dirty="0" err="1"/>
              <a:t>злочинність</a:t>
            </a:r>
            <a:r>
              <a:rPr lang="ru-RU" sz="2400" dirty="0"/>
              <a:t> </a:t>
            </a:r>
            <a:r>
              <a:rPr lang="ru-RU" sz="2400" dirty="0" err="1"/>
              <a:t>діяння</a:t>
            </a:r>
            <a:r>
              <a:rPr lang="ru-RU" sz="2400" dirty="0" smtClean="0"/>
              <a:t>»</a:t>
            </a:r>
          </a:p>
          <a:p>
            <a:r>
              <a:rPr lang="ru-RU" sz="2400" dirty="0" smtClean="0"/>
              <a:t>«</a:t>
            </a:r>
            <a:r>
              <a:rPr lang="ru-RU" sz="2400" dirty="0" err="1"/>
              <a:t>Звільнення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кримінальної</a:t>
            </a:r>
            <a:r>
              <a:rPr lang="ru-RU" sz="2400" dirty="0"/>
              <a:t> </a:t>
            </a:r>
            <a:r>
              <a:rPr lang="ru-RU" sz="2400" dirty="0" err="1"/>
              <a:t>відповідальності</a:t>
            </a:r>
            <a:r>
              <a:rPr lang="ru-RU" sz="2400" dirty="0" smtClean="0"/>
              <a:t>»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«</a:t>
            </a:r>
            <a:r>
              <a:rPr lang="ru-RU" sz="2400" dirty="0" err="1"/>
              <a:t>Покарання</a:t>
            </a:r>
            <a:r>
              <a:rPr lang="ru-RU" sz="2400" dirty="0"/>
              <a:t> та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види</a:t>
            </a:r>
            <a:r>
              <a:rPr lang="ru-RU" sz="2400" dirty="0" smtClean="0"/>
              <a:t>»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«</a:t>
            </a:r>
            <a:r>
              <a:rPr lang="ru-RU" sz="2400" dirty="0" err="1"/>
              <a:t>Призначення</a:t>
            </a:r>
            <a:r>
              <a:rPr lang="ru-RU" sz="2400" dirty="0"/>
              <a:t> </a:t>
            </a:r>
            <a:r>
              <a:rPr lang="ru-RU" sz="2400" dirty="0" err="1"/>
              <a:t>покарання</a:t>
            </a:r>
            <a:r>
              <a:rPr lang="ru-RU" sz="2400" dirty="0" smtClean="0"/>
              <a:t>»</a:t>
            </a:r>
          </a:p>
          <a:p>
            <a:r>
              <a:rPr lang="ru-RU" sz="2400" dirty="0" smtClean="0"/>
              <a:t>«</a:t>
            </a:r>
            <a:r>
              <a:rPr lang="ru-RU" sz="2400" dirty="0" err="1"/>
              <a:t>Звільнення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покарання</a:t>
            </a:r>
            <a:r>
              <a:rPr lang="ru-RU" sz="2400" dirty="0"/>
              <a:t> та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відбування</a:t>
            </a:r>
            <a:r>
              <a:rPr lang="ru-RU" sz="2400" dirty="0" smtClean="0"/>
              <a:t>»,«</a:t>
            </a:r>
            <a:r>
              <a:rPr lang="ru-RU" sz="2400" dirty="0" err="1"/>
              <a:t>Судимість</a:t>
            </a:r>
            <a:r>
              <a:rPr lang="ru-RU" sz="2400" dirty="0" smtClean="0"/>
              <a:t>»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«</a:t>
            </a:r>
            <a:r>
              <a:rPr lang="ru-RU" sz="2400" dirty="0" err="1"/>
              <a:t>Примусові</a:t>
            </a:r>
            <a:r>
              <a:rPr lang="ru-RU" sz="2400" dirty="0"/>
              <a:t> заходи </a:t>
            </a:r>
            <a:r>
              <a:rPr lang="ru-RU" sz="2400" dirty="0" err="1"/>
              <a:t>медичного</a:t>
            </a:r>
            <a:r>
              <a:rPr lang="ru-RU" sz="2400" dirty="0"/>
              <a:t> характеру та </a:t>
            </a:r>
            <a:r>
              <a:rPr lang="ru-RU" sz="2400" dirty="0" err="1"/>
              <a:t>примусове</a:t>
            </a:r>
            <a:r>
              <a:rPr lang="ru-RU" sz="2400" dirty="0"/>
              <a:t> </a:t>
            </a:r>
            <a:r>
              <a:rPr lang="ru-RU" sz="2400" dirty="0" err="1"/>
              <a:t>лікування</a:t>
            </a:r>
            <a:r>
              <a:rPr lang="ru-RU" sz="2400" dirty="0" smtClean="0"/>
              <a:t>»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«</a:t>
            </a:r>
            <a:r>
              <a:rPr lang="ru-RU" sz="2400" dirty="0" err="1"/>
              <a:t>Особливості</a:t>
            </a:r>
            <a:r>
              <a:rPr lang="ru-RU" sz="2400" dirty="0"/>
              <a:t> </a:t>
            </a:r>
            <a:r>
              <a:rPr lang="ru-RU" sz="2400" dirty="0" err="1"/>
              <a:t>кримінальної</a:t>
            </a:r>
            <a:r>
              <a:rPr lang="ru-RU" sz="2400" dirty="0"/>
              <a:t> </a:t>
            </a:r>
            <a:r>
              <a:rPr lang="ru-RU" sz="2400" dirty="0" err="1"/>
              <a:t>відповідальності</a:t>
            </a:r>
            <a:r>
              <a:rPr lang="ru-RU" sz="2400" dirty="0"/>
              <a:t> та </a:t>
            </a:r>
            <a:r>
              <a:rPr lang="ru-RU" sz="2400" dirty="0" err="1"/>
              <a:t>покарання</a:t>
            </a:r>
            <a:r>
              <a:rPr lang="ru-RU" sz="2400" dirty="0"/>
              <a:t> </a:t>
            </a:r>
            <a:r>
              <a:rPr lang="ru-RU" sz="2400" dirty="0" err="1"/>
              <a:t>неповнолітніх</a:t>
            </a:r>
            <a:r>
              <a:rPr lang="ru-RU" sz="2400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1099359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Сучасний</a:t>
            </a:r>
            <a:r>
              <a:rPr lang="ru-RU" dirty="0"/>
              <a:t> КК </a:t>
            </a:r>
            <a:r>
              <a:rPr lang="ru-RU" dirty="0" err="1"/>
              <a:t>України</a:t>
            </a:r>
            <a:r>
              <a:rPr lang="ru-RU" dirty="0"/>
              <a:t> (станом на </a:t>
            </a:r>
            <a:r>
              <a:rPr lang="ru-RU" dirty="0" err="1"/>
              <a:t>березень</a:t>
            </a:r>
            <a:r>
              <a:rPr lang="ru-RU" dirty="0"/>
              <a:t> 2013 р.) є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реформованим</a:t>
            </a:r>
            <a:r>
              <a:rPr lang="ru-RU" dirty="0"/>
              <a:t>, </a:t>
            </a:r>
            <a:r>
              <a:rPr lang="ru-RU" dirty="0" err="1"/>
              <a:t>порівняно</a:t>
            </a:r>
            <a:r>
              <a:rPr lang="ru-RU" dirty="0"/>
              <a:t> з початковою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редакцією</a:t>
            </a:r>
            <a:r>
              <a:rPr lang="ru-RU" dirty="0"/>
              <a:t> </a:t>
            </a:r>
            <a:r>
              <a:rPr lang="ru-RU" dirty="0" err="1"/>
              <a:t>прийнятою</a:t>
            </a:r>
            <a:r>
              <a:rPr lang="ru-RU" dirty="0"/>
              <a:t> 5 </a:t>
            </a:r>
            <a:r>
              <a:rPr lang="ru-RU" dirty="0" err="1"/>
              <a:t>квітня</a:t>
            </a:r>
            <a:r>
              <a:rPr lang="ru-RU" dirty="0"/>
              <a:t> 2001 р.,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законодавчі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не </a:t>
            </a:r>
            <a:r>
              <a:rPr lang="ru-RU" dirty="0" err="1"/>
              <a:t>носять</a:t>
            </a:r>
            <a:r>
              <a:rPr lang="ru-RU" dirty="0"/>
              <a:t> системного </a:t>
            </a:r>
            <a:r>
              <a:rPr lang="ru-RU" dirty="0" err="1"/>
              <a:t>впорядкованого</a:t>
            </a:r>
            <a:r>
              <a:rPr lang="ru-RU" dirty="0"/>
              <a:t> характеру.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5828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251520" y="188641"/>
            <a:ext cx="8712968" cy="295232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КК </a:t>
            </a:r>
            <a:r>
              <a:rPr lang="ru-RU" dirty="0" err="1"/>
              <a:t>виходить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підлеглості</a:t>
            </a:r>
            <a:r>
              <a:rPr lang="ru-RU" dirty="0"/>
              <a:t> </a:t>
            </a:r>
            <a:r>
              <a:rPr lang="ru-RU" dirty="0" err="1"/>
              <a:t>Конституції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smtClean="0"/>
              <a:t>й </a:t>
            </a:r>
            <a:r>
              <a:rPr lang="ru-RU" dirty="0" err="1"/>
              <a:t>відтворює</a:t>
            </a:r>
            <a:r>
              <a:rPr lang="ru-RU" dirty="0"/>
              <a:t> </a:t>
            </a:r>
            <a:r>
              <a:rPr lang="ru-RU" dirty="0" err="1"/>
              <a:t>конституційний</a:t>
            </a:r>
            <a:r>
              <a:rPr lang="ru-RU" dirty="0"/>
              <a:t> </a:t>
            </a:r>
            <a:r>
              <a:rPr lang="ru-RU" dirty="0" smtClean="0"/>
              <a:t>принцип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Nullum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crimen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nulla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poena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sine 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leqe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</a:t>
            </a:r>
            <a:r>
              <a:rPr lang="en-US" dirty="0"/>
              <a:t>–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"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злочину</a:t>
            </a:r>
            <a:r>
              <a:rPr lang="en-US" dirty="0"/>
              <a:t>,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покарання</a:t>
            </a:r>
            <a:r>
              <a:rPr lang="ru-RU" dirty="0"/>
              <a:t> без </a:t>
            </a:r>
            <a:r>
              <a:rPr lang="ru-RU" dirty="0" err="1"/>
              <a:t>вказівки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в </a:t>
            </a:r>
            <a:r>
              <a:rPr lang="ru-RU" dirty="0" err="1"/>
              <a:t>законі</a:t>
            </a:r>
            <a:r>
              <a:rPr lang="en-US" dirty="0"/>
              <a:t>".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282" y="3356992"/>
            <a:ext cx="4788266" cy="32640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3578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2296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8691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sn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bisn</Template>
  <TotalTime>68</TotalTime>
  <Words>264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bisn</vt:lpstr>
      <vt:lpstr>Кримінальний кодекс України </vt:lpstr>
      <vt:lpstr>Презентация PowerPoint</vt:lpstr>
      <vt:lpstr>Кримінальний закон має такі значення:</vt:lpstr>
      <vt:lpstr>Кримінальний кодекс України має своїм завданням  правове забезпечення:</vt:lpstr>
      <vt:lpstr>Загальна частина чинного КК складається із 15 розділів:</vt:lpstr>
      <vt:lpstr>Презентация PowerPoint</vt:lpstr>
      <vt:lpstr>Презентация PowerPoint</vt:lpstr>
      <vt:lpstr>Дякую за увагу!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Кримінальний кодекс України</dc:title>
  <dc:creator>Полина</dc:creator>
  <cp:lastModifiedBy>Полина</cp:lastModifiedBy>
  <cp:revision>6</cp:revision>
  <dcterms:created xsi:type="dcterms:W3CDTF">2013-10-07T16:16:14Z</dcterms:created>
  <dcterms:modified xsi:type="dcterms:W3CDTF">2013-10-09T15:33:13Z</dcterms:modified>
</cp:coreProperties>
</file>