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D17991-F164-49F9-B642-4970816AAC82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728D19-D03B-4982-8D2E-F7C7D669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D51E5-3A6A-4BC7-B709-24774C135F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05C4-C919-4869-9CB1-4D1598469E77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344A-C4D5-4CC4-B984-CC820BE85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F76C-A444-4117-AF98-42ED23F74A69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E7B7-0B0A-464D-AF99-CDB7E754C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DD69-84DC-49FA-91A3-D47E8D037551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E6DB-7411-498F-871E-3588634E4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53CA-3B81-4266-B05D-0ECA5CC3D7B1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9467-9591-47DB-8AC7-E5143B8E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3359-5434-4366-89AF-471030DEBBAA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252B-F035-4DF5-9769-4C3C5B98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C7D3-7C6A-46C0-8435-801A22D0FC05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9D0F-1B28-4D4D-965A-7C61B82A5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2067A93A-46AD-46B3-875F-1F41D6C1C0A2}" type="datetime1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26F183FB-86B5-4655-9D23-30BA7034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uk.wikipedia.org/wiki/%D0%9C%D0%B8%D1%81%D1%82%D0%B5%D1%86%D1%82%D0%B2%D0%BE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%D0%AF%D0%BF%D0%BE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F%D0%BF%D0%BE%D0%BD%D1%96%D1%8F" TargetMode="External"/><Relationship Id="rId5" Type="http://schemas.openxmlformats.org/officeDocument/2006/relationships/hyperlink" Target="http://uk.wikipedia.org/wiki/%D0%9A%D0%B2%D1%96%D1%82%D0%B8" TargetMode="External"/><Relationship Id="rId4" Type="http://schemas.openxmlformats.org/officeDocument/2006/relationships/hyperlink" Target="http://uk.wikipedia.org/wiki/%D0%90%D1%80%D0%B0%D0%BD%D0%B6%D1%83%D0%B2%D0%B0%D0%BD%D0%BD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288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00600" y="4124325"/>
            <a:ext cx="23844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uk-UA" sz="2400">
                <a:solidFill>
                  <a:srgbClr val="511E19"/>
                </a:solidFill>
              </a:rPr>
              <a:t>Ковтун Д</a:t>
            </a:r>
            <a:endParaRPr lang="ru-RU" sz="2400">
              <a:solidFill>
                <a:srgbClr val="511E1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375" y="1589088"/>
            <a:ext cx="4833938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6600">
                <a:solidFill>
                  <a:srgbClr val="511E19"/>
                </a:solidFill>
              </a:rPr>
              <a:t>Ікебана</a:t>
            </a:r>
            <a:endParaRPr lang="ru-RU" sz="6600">
              <a:solidFill>
                <a:srgbClr val="511E19"/>
              </a:solidFill>
            </a:endParaRPr>
          </a:p>
        </p:txBody>
      </p:sp>
      <p:pic>
        <p:nvPicPr>
          <p:cNvPr id="2048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1252">
            <a:off x="533400" y="395288"/>
            <a:ext cx="19351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57911">
            <a:off x="7262813" y="4130675"/>
            <a:ext cx="1695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04875" y="966788"/>
            <a:ext cx="3594100" cy="4968875"/>
          </a:xfrm>
        </p:spPr>
        <p:txBody>
          <a:bodyPr/>
          <a:lstStyle/>
          <a:p>
            <a:r>
              <a:rPr lang="ru-RU" i="1" smtClean="0">
                <a:latin typeface="Garamond" pitchFamily="18" charset="0"/>
              </a:rPr>
              <a:t>Рикка (Рикка, що стоять, споруджені квіти) - самий древній стиль ікебани, що виник під час становлення в Японії буддизму, тобто в VI столітті. Великі композиції в стилі Рикка ставили у підстав статуй Будди, а створювали їх буддійські священики.</a:t>
            </a:r>
          </a:p>
        </p:txBody>
      </p:sp>
      <p:sp>
        <p:nvSpPr>
          <p:cNvPr id="65541" name="Rectangle 5"/>
          <p:cNvSpPr>
            <a:spLocks noGrp="1"/>
          </p:cNvSpPr>
          <p:nvPr>
            <p:ph sz="half" idx="4294967295"/>
          </p:nvPr>
        </p:nvSpPr>
        <p:spPr>
          <a:xfrm>
            <a:off x="4651375" y="2490788"/>
            <a:ext cx="3324225" cy="3444875"/>
          </a:xfrm>
        </p:spPr>
        <p:txBody>
          <a:bodyPr/>
          <a:lstStyle/>
          <a:p>
            <a:endParaRPr lang="ru-RU" sz="2000" smtClean="0">
              <a:latin typeface="Garamond" pitchFamily="18" charset="0"/>
            </a:endParaRPr>
          </a:p>
        </p:txBody>
      </p:sp>
      <p:pic>
        <p:nvPicPr>
          <p:cNvPr id="65543" name="Picture 7" descr="ikebana-rikka-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979488"/>
            <a:ext cx="3362325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67589" name="Picture 5" descr="Cafe%20Max%20n3p_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603250"/>
            <a:ext cx="5083175" cy="5715000"/>
          </a:xfrm>
          <a:prstGeom prst="rect">
            <a:avLst/>
          </a:prstGeom>
          <a:noFill/>
        </p:spPr>
      </p:pic>
      <p:pic>
        <p:nvPicPr>
          <p:cNvPr id="67591" name="Picture 7" descr="ikeb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103563"/>
            <a:ext cx="4543425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68613" name="Picture 5" descr="ik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500063"/>
            <a:ext cx="4657725" cy="5791200"/>
          </a:xfrm>
          <a:prstGeom prst="rect">
            <a:avLst/>
          </a:prstGeom>
          <a:noFill/>
        </p:spPr>
      </p:pic>
      <p:pic>
        <p:nvPicPr>
          <p:cNvPr id="68615" name="Picture 7" descr="5e34234705-tsvety-floristika-ikebana-mezhdu-proshlym-n4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1131888"/>
            <a:ext cx="391001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latin typeface="Garamond" pitchFamily="18" charset="0"/>
              </a:rPr>
              <a:t>Тябана ( " квіти до чаю " ) 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69637" name="Picture 5" descr="46712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452688"/>
            <a:ext cx="1905000" cy="2857500"/>
          </a:xfrm>
          <a:prstGeom prst="rect">
            <a:avLst/>
          </a:prstGeom>
          <a:noFill/>
        </p:spPr>
      </p:pic>
      <p:pic>
        <p:nvPicPr>
          <p:cNvPr id="69639" name="Picture 7" descr="725818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025" y="2406650"/>
            <a:ext cx="2754313" cy="4027488"/>
          </a:xfrm>
          <a:prstGeom prst="rect">
            <a:avLst/>
          </a:prstGeom>
          <a:noFill/>
        </p:spPr>
      </p:pic>
      <p:pic>
        <p:nvPicPr>
          <p:cNvPr id="69641" name="Picture 9" descr="72847219_ikebana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75" y="2454275"/>
            <a:ext cx="2352675" cy="320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1176338" y="890588"/>
            <a:ext cx="6799262" cy="5045075"/>
          </a:xfrm>
        </p:spPr>
        <p:txBody>
          <a:bodyPr/>
          <a:lstStyle/>
          <a:p>
            <a:r>
              <a:rPr lang="ru-RU" smtClean="0">
                <a:latin typeface="Garamond" pitchFamily="18" charset="0"/>
              </a:rPr>
              <a:t>Є рослини , які вважаються неприйнятними для використання в Тябана - їх називають Кінк ( kinka , букв. «Заборонені квіти »). До Кінка відносять квіти з немилозвучними назвами , неприємним або сильним запахом , квіти , поява яких не пов'язане з певним сезоном , а також квіти з тривалим періодом цвітіння.</a:t>
            </a:r>
          </a:p>
        </p:txBody>
      </p:sp>
      <p:pic>
        <p:nvPicPr>
          <p:cNvPr id="70661" name="Picture 5" descr="73522498_phmt2knmtrdgivz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63938"/>
            <a:ext cx="5399088" cy="287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n>
                  <a:noFill/>
                </a:ln>
                <a:latin typeface="Garamond" pitchFamily="18" charset="0"/>
              </a:rPr>
              <a:t> Нагеіре ( Nageire ) , " кинуті квіти"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1685" name="Picture 5" descr="uprightmoribana-261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2614613"/>
            <a:ext cx="2486025" cy="2857500"/>
          </a:xfrm>
          <a:prstGeom prst="rect">
            <a:avLst/>
          </a:prstGeom>
          <a:noFill/>
        </p:spPr>
      </p:pic>
      <p:pic>
        <p:nvPicPr>
          <p:cNvPr id="71689" name="Picture 9" descr="%D0%9D%D0%B0%D0%B3%D1%8D%D0%B8%D1%80%D1%8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2244725"/>
            <a:ext cx="2646363" cy="3973513"/>
          </a:xfrm>
          <a:prstGeom prst="rect">
            <a:avLst/>
          </a:prstGeom>
          <a:noFill/>
        </p:spPr>
      </p:pic>
      <p:pic>
        <p:nvPicPr>
          <p:cNvPr id="71691" name="Picture 11" descr="ikebana_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25" y="2528888"/>
            <a:ext cx="171450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n>
                  <a:noFill/>
                </a:ln>
                <a:latin typeface="Garamond" pitchFamily="18" charset="0"/>
              </a:rPr>
              <a:t>Сека ( Shōka ) , або сейка ( Seika )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2709" name="Picture 5" descr="shoka-ikeb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2136775"/>
            <a:ext cx="2679700" cy="4000500"/>
          </a:xfrm>
          <a:prstGeom prst="rect">
            <a:avLst/>
          </a:prstGeom>
          <a:noFill/>
        </p:spPr>
      </p:pic>
      <p:pic>
        <p:nvPicPr>
          <p:cNvPr id="72711" name="Picture 7" descr="545492_398947716821039_1601619636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1995488"/>
            <a:ext cx="2935288" cy="4165600"/>
          </a:xfrm>
          <a:prstGeom prst="rect">
            <a:avLst/>
          </a:prstGeom>
          <a:noFill/>
        </p:spPr>
      </p:pic>
      <p:pic>
        <p:nvPicPr>
          <p:cNvPr id="72713" name="Picture 9" descr="1898_489688954413581_403645221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113" y="2276475"/>
            <a:ext cx="2428875" cy="362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1154113" y="933450"/>
            <a:ext cx="6799262" cy="3444875"/>
          </a:xfrm>
        </p:spPr>
        <p:txBody>
          <a:bodyPr/>
          <a:lstStyle/>
          <a:p>
            <a:r>
              <a:rPr lang="ru-RU" smtClean="0">
                <a:latin typeface="Garamond" pitchFamily="18" charset="0"/>
              </a:rPr>
              <a:t>У сека Сефу тай (сека традиційного напрямку) три основні лінії - сін, сое і тай - позначають незмінне триєдність Неба, Людини і Землі і висловлюють постійна зміна та оновлення життя. Краса стилю полягає в його простоті, а створювався він, щоб підкреслити неповторність кожної рослини.</a:t>
            </a:r>
          </a:p>
        </p:txBody>
      </p:sp>
      <p:pic>
        <p:nvPicPr>
          <p:cNvPr id="73733" name="Picture 5" descr="398169_466883563360787_152769327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3135313"/>
            <a:ext cx="2533650" cy="344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n>
                  <a:noFill/>
                </a:ln>
                <a:latin typeface="Garamond" pitchFamily="18" charset="0"/>
              </a:rPr>
              <a:t>Морибана (квіти, нагромаджені в мисках ) 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4757" name="Picture 5" descr="ikebana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2263775"/>
            <a:ext cx="4497387" cy="2840038"/>
          </a:xfrm>
          <a:prstGeom prst="rect">
            <a:avLst/>
          </a:prstGeom>
          <a:noFill/>
        </p:spPr>
      </p:pic>
      <p:pic>
        <p:nvPicPr>
          <p:cNvPr id="74759" name="Picture 7" descr="foto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2379663"/>
            <a:ext cx="23622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n>
                  <a:noFill/>
                </a:ln>
                <a:latin typeface="Garamond" pitchFamily="18" charset="0"/>
              </a:rPr>
              <a:t>Вільний стиль ( дзюігата , дзіюка , школа Согецу та ін ) 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5781" name="Picture 5" descr="Ikebana_jiyuka-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25663"/>
            <a:ext cx="56007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4425"/>
            <a:ext cx="9144000" cy="488950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825" y="6324600"/>
            <a:ext cx="395288" cy="279400"/>
          </a:xfrm>
        </p:spPr>
        <p:txBody>
          <a:bodyPr/>
          <a:lstStyle/>
          <a:p>
            <a:pPr>
              <a:defRPr/>
            </a:pPr>
            <a:fld id="{D27DC7C9-6B80-4671-B90F-0F601A05434B}" type="slidenum"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1806575"/>
            <a:ext cx="7566025" cy="289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4000" i="1">
                <a:latin typeface="Batang" pitchFamily="18" charset="-127"/>
              </a:rPr>
              <a:t>«В икэбане не человек дает жизнь цветам – в цветах оживает человек.»</a:t>
            </a:r>
          </a:p>
          <a:p>
            <a:r>
              <a:rPr lang="ru-RU" sz="3200"/>
              <a:t>                                        </a:t>
            </a:r>
          </a:p>
          <a:p>
            <a:r>
              <a:rPr lang="ru-RU" sz="3200"/>
              <a:t>                                   Софу Тэсигахара</a:t>
            </a:r>
          </a:p>
        </p:txBody>
      </p:sp>
      <p:pic>
        <p:nvPicPr>
          <p:cNvPr id="2253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8825" y="527050"/>
            <a:ext cx="649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6805" name="Picture 5" descr="http://orientstyle.ru/wp-content/uploads/2009/10/Ikenobo-flower-arran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577850"/>
            <a:ext cx="5513387" cy="4487863"/>
          </a:xfrm>
          <a:prstGeom prst="rect">
            <a:avLst/>
          </a:prstGeom>
          <a:noFill/>
        </p:spPr>
      </p:pic>
      <p:pic>
        <p:nvPicPr>
          <p:cNvPr id="76807" name="Picture 7" descr="kursflorist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1285875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77829" name="Picture 5" descr="caa5c97db2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666750"/>
            <a:ext cx="4762500" cy="3571875"/>
          </a:xfrm>
          <a:prstGeom prst="rect">
            <a:avLst/>
          </a:prstGeom>
          <a:noFill/>
        </p:spPr>
      </p:pic>
      <p:pic>
        <p:nvPicPr>
          <p:cNvPr id="77831" name="Picture 7" descr="64198411_ikebana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888" y="3324225"/>
            <a:ext cx="4641850" cy="314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39788" y="1450975"/>
            <a:ext cx="759777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Batang" pitchFamily="18" charset="-127"/>
              </a:rPr>
              <a:t>«Цветы красивы,</a:t>
            </a:r>
          </a:p>
          <a:p>
            <a:r>
              <a:rPr lang="ru-RU" sz="2000">
                <a:latin typeface="Batang" pitchFamily="18" charset="-127"/>
              </a:rPr>
              <a:t>Но красива не всякая композиция.</a:t>
            </a:r>
          </a:p>
          <a:p>
            <a:r>
              <a:rPr lang="ru-RU" sz="2000">
                <a:latin typeface="Batang" pitchFamily="18" charset="-127"/>
              </a:rPr>
              <a:t>Цветок в композиции перестает быть цветком.</a:t>
            </a:r>
          </a:p>
          <a:p>
            <a:r>
              <a:rPr lang="ru-RU" sz="2000">
                <a:latin typeface="Batang" pitchFamily="18" charset="-127"/>
              </a:rPr>
              <a:t>Цветок в композиции превращается в человека.</a:t>
            </a:r>
          </a:p>
          <a:p>
            <a:r>
              <a:rPr lang="ru-RU" sz="2000">
                <a:latin typeface="Batang" pitchFamily="18" charset="-127"/>
              </a:rPr>
              <a:t>Именно поэтому все в Икэбана так увлекательно и трудно.</a:t>
            </a:r>
          </a:p>
          <a:p>
            <a:r>
              <a:rPr lang="ru-RU" sz="2000">
                <a:latin typeface="Batang" pitchFamily="18" charset="-127"/>
              </a:rPr>
              <a:t>Сложится ли естественный образ?..</a:t>
            </a:r>
          </a:p>
          <a:p>
            <a:r>
              <a:rPr lang="ru-RU" sz="2000">
                <a:latin typeface="Batang" pitchFamily="18" charset="-127"/>
              </a:rPr>
              <a:t>Сложится ли искусственный образ?..</a:t>
            </a:r>
          </a:p>
          <a:p>
            <a:r>
              <a:rPr lang="ru-RU" sz="2000">
                <a:latin typeface="Batang" pitchFamily="18" charset="-127"/>
              </a:rPr>
              <a:t>Сложится ли божественный образ?..</a:t>
            </a:r>
          </a:p>
          <a:p>
            <a:r>
              <a:rPr lang="ru-RU" sz="2000">
                <a:latin typeface="Batang" pitchFamily="18" charset="-127"/>
              </a:rPr>
              <a:t>Цветок в композиции превращается в человека.</a:t>
            </a:r>
          </a:p>
          <a:p>
            <a:r>
              <a:rPr lang="ru-RU" sz="2000">
                <a:latin typeface="Batang" pitchFamily="18" charset="-127"/>
              </a:rPr>
              <a:t>Икэбана создается из цветов,</a:t>
            </a:r>
          </a:p>
          <a:p>
            <a:r>
              <a:rPr lang="ru-RU" sz="2000">
                <a:latin typeface="Batang" pitchFamily="18" charset="-127"/>
              </a:rPr>
              <a:t>но без человека она невозможна.»</a:t>
            </a:r>
          </a:p>
          <a:p>
            <a:r>
              <a:rPr lang="ru-RU"/>
              <a:t>                                                            Софу Тэсигахара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80901" name="Picture 5" descr="im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557213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163638" y="901700"/>
            <a:ext cx="6799262" cy="3444875"/>
          </a:xfrm>
        </p:spPr>
        <p:txBody>
          <a:bodyPr/>
          <a:lstStyle/>
          <a:p>
            <a:r>
              <a:rPr lang="ru-RU" b="1" smtClean="0">
                <a:latin typeface="Garamond" pitchFamily="18" charset="0"/>
              </a:rPr>
              <a:t>Ікебана</a:t>
            </a:r>
            <a:r>
              <a:rPr lang="ru-RU" smtClean="0">
                <a:latin typeface="Garamond" pitchFamily="18" charset="0"/>
              </a:rPr>
              <a:t> (</a:t>
            </a:r>
            <a:r>
              <a:rPr lang="ru-RU" smtClean="0">
                <a:latin typeface="Garamond" pitchFamily="18" charset="0"/>
                <a:hlinkClick r:id="rId2" tooltip="Японська мова"/>
              </a:rPr>
              <a:t>яп.</a:t>
            </a:r>
            <a:r>
              <a:rPr lang="ru-RU" smtClean="0">
                <a:latin typeface="Garamond" pitchFamily="18" charset="0"/>
              </a:rPr>
              <a:t> </a:t>
            </a:r>
            <a:r>
              <a:rPr lang="ja-JP" altLang="ru-RU" smtClean="0">
                <a:latin typeface="Garamond" pitchFamily="18" charset="0"/>
                <a:ea typeface="ＭＳ Ｐゴシック" charset="-128"/>
              </a:rPr>
              <a:t>生け花</a:t>
            </a:r>
            <a:r>
              <a:rPr lang="ru-RU" altLang="ja-JP" smtClean="0">
                <a:latin typeface="Garamond" pitchFamily="18" charset="0"/>
              </a:rPr>
              <a:t>, </a:t>
            </a:r>
            <a:r>
              <a:rPr lang="ja-JP" altLang="ru-RU" smtClean="0">
                <a:latin typeface="Garamond" pitchFamily="18" charset="0"/>
                <a:ea typeface="ＭＳ Ｐゴシック" charset="-128"/>
              </a:rPr>
              <a:t>活け花</a:t>
            </a:r>
            <a:r>
              <a:rPr lang="ru-RU" altLang="ja-JP" smtClean="0">
                <a:latin typeface="Garamond" pitchFamily="18" charset="0"/>
              </a:rPr>
              <a:t>, </a:t>
            </a:r>
            <a:r>
              <a:rPr lang="ja-JP" altLang="ru-RU" smtClean="0">
                <a:latin typeface="Garamond" pitchFamily="18" charset="0"/>
                <a:ea typeface="ＭＳ Ｐゴシック" charset="-128"/>
              </a:rPr>
              <a:t>いけばな</a:t>
            </a:r>
            <a:r>
              <a:rPr lang="ru-RU" altLang="ja-JP" smtClean="0">
                <a:latin typeface="Garamond" pitchFamily="18" charset="0"/>
              </a:rPr>
              <a:t>, «живі квіти») традиційне </a:t>
            </a:r>
            <a:r>
              <a:rPr lang="ru-RU" altLang="ja-JP" smtClean="0">
                <a:latin typeface="Garamond" pitchFamily="18" charset="0"/>
                <a:hlinkClick r:id="rId3" tooltip="Мистецтво"/>
              </a:rPr>
              <a:t>мистецтво</a:t>
            </a:r>
            <a:r>
              <a:rPr lang="ru-RU" altLang="ja-JP" smtClean="0">
                <a:latin typeface="Garamond" pitchFamily="18" charset="0"/>
              </a:rPr>
              <a:t> </a:t>
            </a:r>
            <a:r>
              <a:rPr lang="ru-RU" altLang="ja-JP" smtClean="0">
                <a:latin typeface="Garamond" pitchFamily="18" charset="0"/>
                <a:hlinkClick r:id="rId4" tooltip="Аранжування"/>
              </a:rPr>
              <a:t>аранжування</a:t>
            </a:r>
            <a:r>
              <a:rPr lang="ru-RU" altLang="ja-JP" smtClean="0">
                <a:latin typeface="Garamond" pitchFamily="18" charset="0"/>
              </a:rPr>
              <a:t> </a:t>
            </a:r>
            <a:r>
              <a:rPr lang="ru-RU" altLang="ja-JP" smtClean="0">
                <a:latin typeface="Garamond" pitchFamily="18" charset="0"/>
                <a:hlinkClick r:id="rId5" tooltip="Квіти"/>
              </a:rPr>
              <a:t>квітів</a:t>
            </a:r>
            <a:r>
              <a:rPr lang="ru-RU" altLang="ja-JP" smtClean="0">
                <a:latin typeface="Garamond" pitchFamily="18" charset="0"/>
              </a:rPr>
              <a:t> у </a:t>
            </a:r>
            <a:r>
              <a:rPr lang="ru-RU" altLang="ja-JP" smtClean="0">
                <a:latin typeface="Garamond" pitchFamily="18" charset="0"/>
                <a:hlinkClick r:id="rId6" tooltip="Японія"/>
              </a:rPr>
              <a:t>Японії</a:t>
            </a:r>
            <a:r>
              <a:rPr lang="ru-RU" altLang="ja-JP" smtClean="0">
                <a:latin typeface="Garamond" pitchFamily="18" charset="0"/>
              </a:rPr>
              <a:t>.</a:t>
            </a:r>
            <a:endParaRPr lang="ru-RU" smtClean="0">
              <a:latin typeface="Garamond" pitchFamily="18" charset="0"/>
            </a:endParaRPr>
          </a:p>
        </p:txBody>
      </p:sp>
      <p:pic>
        <p:nvPicPr>
          <p:cNvPr id="51205" name="Picture 5" descr="chto-takoe-ikeba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4613" y="2519363"/>
            <a:ext cx="2971800" cy="2971800"/>
          </a:xfrm>
          <a:prstGeom prst="rect">
            <a:avLst/>
          </a:prstGeom>
          <a:noFill/>
        </p:spPr>
      </p:pic>
      <p:pic>
        <p:nvPicPr>
          <p:cNvPr id="51207" name="Picture 7" descr="88413301_1339970988_20120618aByVWWTs1IHLxVOs_LQQYy_lar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613" y="2468563"/>
            <a:ext cx="4514850" cy="370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56325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623888"/>
            <a:ext cx="3419475" cy="4562475"/>
          </a:xfrm>
          <a:prstGeom prst="rect">
            <a:avLst/>
          </a:prstGeom>
          <a:noFill/>
        </p:spPr>
      </p:pic>
      <p:pic>
        <p:nvPicPr>
          <p:cNvPr id="56327" name="Picture 7" descr="ikebana_masterclass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427038"/>
            <a:ext cx="4057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57351" name="Rectangle 7"/>
          <p:cNvSpPr>
            <a:spLocks noGrp="1"/>
          </p:cNvSpPr>
          <p:nvPr>
            <p:ph sz="half" idx="4294967295"/>
          </p:nvPr>
        </p:nvSpPr>
        <p:spPr>
          <a:xfrm>
            <a:off x="1176338" y="2490788"/>
            <a:ext cx="3322637" cy="34448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>
              <a:latin typeface="Garamond" pitchFamily="18" charset="0"/>
            </a:endParaRPr>
          </a:p>
        </p:txBody>
      </p:sp>
      <p:sp>
        <p:nvSpPr>
          <p:cNvPr id="573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5053013" y="619125"/>
            <a:ext cx="3671887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>
                <a:latin typeface="Garamond" pitchFamily="18" charset="0"/>
              </a:rPr>
              <a:t>Одного разу , після особливо жорстокої грози, що знищила багато квітучих садів , ченці воззвали до милосердя Будди , поклавши до підніжжя його статуї зламані квіти і гілки дерев. Ченці благали Будду воскресити те, що знищила негода . І незабаром сади оговталися від руйнувань , дерева знову стали плодоносити , розпустилися квіти. З тих пір в буддистських храмах стали спеціально встановлювати ефектні асиметричні композиції , які отримали назву ікебана , що перекладається як « пожвавлення квітів».</a:t>
            </a:r>
          </a:p>
        </p:txBody>
      </p:sp>
      <p:pic>
        <p:nvPicPr>
          <p:cNvPr id="57349" name="Picture 5" descr="hi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463" y="1430338"/>
            <a:ext cx="3295650" cy="2381250"/>
          </a:xfrm>
          <a:prstGeom prst="rect">
            <a:avLst/>
          </a:prstGeom>
          <a:noFill/>
        </p:spPr>
      </p:pic>
      <p:pic>
        <p:nvPicPr>
          <p:cNvPr id="57354" name="Picture 10" descr="Kao%2BIrai%2Bno%2BKadensho-1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4649788"/>
            <a:ext cx="496252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59398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59400" name="Picture 8" descr="Begin%2BJapanology%2BIkebana%2B%2B%25285%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914400"/>
            <a:ext cx="3810000" cy="2066925"/>
          </a:xfrm>
          <a:prstGeom prst="rect">
            <a:avLst/>
          </a:prstGeom>
          <a:noFill/>
        </p:spPr>
      </p:pic>
      <p:pic>
        <p:nvPicPr>
          <p:cNvPr id="59402" name="Picture 10" descr="Begin%2BJapanology%2BIkebana%2B%2B%252859%2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3017838"/>
            <a:ext cx="57721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62469" name="Picture 5" descr="%D0%98%D0%BA%D0%B5%D0%B1%D0%B0%D0%BD%D0%B0%20%D1%81%D0%BE%20%D1%81%D0%B2%D0%B5%D1%87%D0%BE%D0%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11188"/>
            <a:ext cx="3711575" cy="5562600"/>
          </a:xfrm>
          <a:prstGeom prst="rect">
            <a:avLst/>
          </a:prstGeom>
          <a:noFill/>
        </p:spPr>
      </p:pic>
      <p:pic>
        <p:nvPicPr>
          <p:cNvPr id="62471" name="Picture 7" descr="%D0%98%D0%BA%D0%B5%D0%B1%D0%B0%D0%BD%D0%B0%20%D1%81%20%D0%BA%D1%80%D0%B0%D1%81%D0%BD%D1%8B%D0%BC%D0%B8%20%D0%BE%D1%80%D1%85%D0%B8%D0%B4%D0%B5%D1%8F%D0%BC%D0%B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763" y="571500"/>
            <a:ext cx="3427412" cy="564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Garamond" pitchFamily="18" charset="0"/>
            </a:endParaRPr>
          </a:p>
        </p:txBody>
      </p:sp>
      <p:pic>
        <p:nvPicPr>
          <p:cNvPr id="63493" name="Picture 5" descr="ikebana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438150"/>
            <a:ext cx="5238750" cy="3962400"/>
          </a:xfrm>
          <a:prstGeom prst="rect">
            <a:avLst/>
          </a:prstGeom>
          <a:noFill/>
        </p:spPr>
      </p:pic>
      <p:pic>
        <p:nvPicPr>
          <p:cNvPr id="63495" name="Picture 7" descr="P1120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471488"/>
            <a:ext cx="3176588" cy="4832350"/>
          </a:xfrm>
          <a:prstGeom prst="rect">
            <a:avLst/>
          </a:prstGeom>
          <a:noFill/>
        </p:spPr>
      </p:pic>
      <p:pic>
        <p:nvPicPr>
          <p:cNvPr id="63497" name="Picture 9" descr="Glitsiniya-go-h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2627313"/>
            <a:ext cx="4619625" cy="3268662"/>
          </a:xfrm>
          <a:prstGeom prst="rect">
            <a:avLst/>
          </a:prstGeom>
          <a:noFill/>
        </p:spPr>
      </p:pic>
      <p:pic>
        <p:nvPicPr>
          <p:cNvPr id="63499" name="Picture 11" descr="ikebana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3900" y="325438"/>
            <a:ext cx="4708525" cy="581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n>
                  <a:noFill/>
                </a:ln>
                <a:latin typeface="Garamond" pitchFamily="18" charset="0"/>
              </a:rPr>
              <a:t>У сучасній Японії існує 5 основних стилів аранжування: </a:t>
            </a:r>
            <a:br>
              <a:rPr lang="ru-RU" sz="3600" smtClean="0">
                <a:ln>
                  <a:noFill/>
                </a:ln>
                <a:latin typeface="Garamond" pitchFamily="18" charset="0"/>
              </a:rPr>
            </a:br>
            <a:endParaRPr lang="ru-RU" sz="3600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Garamond" pitchFamily="18" charset="0"/>
              </a:rPr>
              <a:t>• Рикка (Rikka) класична і сучасна, </a:t>
            </a:r>
          </a:p>
          <a:p>
            <a:r>
              <a:rPr lang="ru-RU" smtClean="0">
                <a:latin typeface="Garamond" pitchFamily="18" charset="0"/>
              </a:rPr>
              <a:t>• нагеіре (Nageire)</a:t>
            </a:r>
          </a:p>
          <a:p>
            <a:r>
              <a:rPr lang="ru-RU" smtClean="0">
                <a:latin typeface="Garamond" pitchFamily="18" charset="0"/>
              </a:rPr>
              <a:t>• сейка (Seika) або сека (Shōka), класична і сучасна</a:t>
            </a:r>
          </a:p>
          <a:p>
            <a:r>
              <a:rPr lang="ru-RU" smtClean="0">
                <a:latin typeface="Garamond" pitchFamily="18" charset="0"/>
              </a:rPr>
              <a:t>• морибана (Moribana) </a:t>
            </a:r>
          </a:p>
          <a:p>
            <a:r>
              <a:rPr lang="ru-RU" smtClean="0">
                <a:latin typeface="Garamond" pitchFamily="18" charset="0"/>
              </a:rPr>
              <a:t>• дзіюка, вільний стиль (Jiyūka).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338</Words>
  <Application>Microsoft Office PowerPoint</Application>
  <PresentationFormat>Экран (4:3)</PresentationFormat>
  <Paragraphs>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Garamond</vt:lpstr>
      <vt:lpstr>Arial</vt:lpstr>
      <vt:lpstr>Calibri</vt:lpstr>
      <vt:lpstr>Batang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 сучасній Японії існує 5 основних стилів аранжування:  </vt:lpstr>
      <vt:lpstr>Слайд 10</vt:lpstr>
      <vt:lpstr>Слайд 11</vt:lpstr>
      <vt:lpstr>Слайд 12</vt:lpstr>
      <vt:lpstr>Тябана ( " квіти до чаю " ) </vt:lpstr>
      <vt:lpstr>Слайд 14</vt:lpstr>
      <vt:lpstr> Нагеіре ( Nageire ) , " кинуті квіти"</vt:lpstr>
      <vt:lpstr>Сека ( Shōka ) , або сейка ( Seika )</vt:lpstr>
      <vt:lpstr>Слайд 17</vt:lpstr>
      <vt:lpstr>Морибана (квіти, нагромаджені в мисках ) </vt:lpstr>
      <vt:lpstr>Вільний стиль ( дзюігата , дзіюка , школа Согецу та ін ) </vt:lpstr>
      <vt:lpstr>Слайд 20</vt:lpstr>
      <vt:lpstr>Слайд 21</vt:lpstr>
      <vt:lpstr>Слайд 22</vt:lpstr>
      <vt:lpstr>Слайд 23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каратист</cp:lastModifiedBy>
  <cp:revision>6</cp:revision>
  <dcterms:created xsi:type="dcterms:W3CDTF">2013-02-04T11:34:54Z</dcterms:created>
  <dcterms:modified xsi:type="dcterms:W3CDTF">2014-02-12T17:06:28Z</dcterms:modified>
</cp:coreProperties>
</file>