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5BE2F-8850-40B3-8D3A-390468C10576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E9A4-390F-472C-A561-DEF604529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21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9A4-390F-472C-A561-DEF6045294A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29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208912" cy="2592288"/>
          </a:xfrm>
        </p:spPr>
        <p:txBody>
          <a:bodyPr/>
          <a:lstStyle/>
          <a:p>
            <a:pPr algn="ctr"/>
            <a:r>
              <a:rPr lang="uk-UA" dirty="0" smtClean="0"/>
              <a:t>Китайська кераміка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208" y="1268760"/>
            <a:ext cx="4536504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Китаї</a:t>
            </a:r>
            <a:r>
              <a:rPr lang="ru-RU" dirty="0"/>
              <a:t> для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малювали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на чайному </a:t>
            </a:r>
            <a:r>
              <a:rPr lang="ru-RU" dirty="0" err="1"/>
              <a:t>сервізі</a:t>
            </a:r>
            <a:r>
              <a:rPr lang="ru-RU" dirty="0"/>
              <a:t> - в </a:t>
            </a:r>
            <a:r>
              <a:rPr lang="ru-RU" dirty="0" err="1"/>
              <a:t>червоних</a:t>
            </a:r>
            <a:r>
              <a:rPr lang="ru-RU" dirty="0"/>
              <a:t> тонах </a:t>
            </a:r>
            <a:r>
              <a:rPr lang="ru-RU" dirty="0" err="1"/>
              <a:t>візерунки</a:t>
            </a:r>
            <a:r>
              <a:rPr lang="ru-RU" dirty="0"/>
              <a:t> </a:t>
            </a:r>
            <a:r>
              <a:rPr lang="ru-RU" dirty="0" err="1"/>
              <a:t>зміцнювали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імператору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душевний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 - наливали чай в чашки з </a:t>
            </a:r>
            <a:r>
              <a:rPr lang="ru-RU" dirty="0" err="1"/>
              <a:t>блакитним</a:t>
            </a:r>
            <a:r>
              <a:rPr lang="ru-RU" dirty="0"/>
              <a:t> </a:t>
            </a:r>
            <a:r>
              <a:rPr lang="ru-RU" dirty="0" err="1"/>
              <a:t>візерунком</a:t>
            </a:r>
            <a:r>
              <a:rPr lang="ru-RU" dirty="0"/>
              <a:t>,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солов'я</a:t>
            </a:r>
            <a:r>
              <a:rPr lang="ru-RU" dirty="0"/>
              <a:t> на </a:t>
            </a:r>
            <a:r>
              <a:rPr lang="ru-RU" dirty="0" err="1"/>
              <a:t>гілці</a:t>
            </a:r>
            <a:r>
              <a:rPr lang="ru-RU" dirty="0"/>
              <a:t> повинно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подарувати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, а </a:t>
            </a:r>
            <a:r>
              <a:rPr lang="ru-RU" dirty="0" err="1"/>
              <a:t>квітучі</a:t>
            </a:r>
            <a:r>
              <a:rPr lang="ru-RU" dirty="0"/>
              <a:t> </a:t>
            </a:r>
            <a:r>
              <a:rPr lang="ru-RU" dirty="0" err="1"/>
              <a:t>гілки-продовжити</a:t>
            </a:r>
            <a:r>
              <a:rPr lang="ru-RU" dirty="0"/>
              <a:t> </a:t>
            </a:r>
            <a:r>
              <a:rPr lang="ru-RU" dirty="0" err="1"/>
              <a:t>молодість</a:t>
            </a:r>
            <a:r>
              <a:rPr lang="ru-RU" dirty="0"/>
              <a:t> </a:t>
            </a:r>
            <a:r>
              <a:rPr lang="ru-RU" dirty="0" err="1"/>
              <a:t>царствених</a:t>
            </a:r>
            <a:r>
              <a:rPr lang="ru-RU" dirty="0"/>
              <a:t> особ.</a:t>
            </a:r>
          </a:p>
        </p:txBody>
      </p:sp>
      <p:pic>
        <p:nvPicPr>
          <p:cNvPr id="7174" name="Picture 6" descr="http://img0.liveinternet.ru/images/attach/c/4/79/379/79379962_large_M704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7" t="9260" r="17415" b="28658"/>
          <a:stretch/>
        </p:blipFill>
        <p:spPr bwMode="auto">
          <a:xfrm>
            <a:off x="0" y="692696"/>
            <a:ext cx="4416745" cy="22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tatic.arbooz.com/usr_data/photos/item/573/600x600/imperatorskiy-farfor-10229-chashka-chaynaya-s-blyudcem-vesennyaya-250-ml-10229_1493573_30870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4167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3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81" y="2852936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en-US" dirty="0"/>
              <a:t>XVIII </a:t>
            </a:r>
            <a:r>
              <a:rPr lang="ru-RU" smtClean="0"/>
              <a:t>ст</a:t>
            </a:r>
            <a:r>
              <a:rPr lang="ru-RU" smtClean="0"/>
              <a:t>. </a:t>
            </a:r>
            <a:r>
              <a:rPr lang="ru-RU" dirty="0"/>
              <a:t>фарфор стали </a:t>
            </a:r>
            <a:r>
              <a:rPr lang="ru-RU" dirty="0" err="1"/>
              <a:t>вивозити</a:t>
            </a:r>
            <a:r>
              <a:rPr lang="ru-RU" dirty="0"/>
              <a:t> 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 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19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китайський</a:t>
            </a:r>
            <a:r>
              <a:rPr lang="ru-RU" dirty="0"/>
              <a:t> фарфор </a:t>
            </a:r>
            <a:r>
              <a:rPr lang="ru-RU" dirty="0" err="1"/>
              <a:t>занепав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/>
              <a:t>порцелянові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 smtClean="0"/>
              <a:t>опираються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старовинного</a:t>
            </a:r>
            <a:r>
              <a:rPr lang="ru-RU" dirty="0"/>
              <a:t> </a:t>
            </a:r>
            <a:r>
              <a:rPr lang="ru-RU" dirty="0" err="1"/>
              <a:t>китайського</a:t>
            </a:r>
            <a:r>
              <a:rPr lang="ru-RU" dirty="0"/>
              <a:t> фарфору.</a:t>
            </a:r>
          </a:p>
        </p:txBody>
      </p:sp>
      <p:pic>
        <p:nvPicPr>
          <p:cNvPr id="6146" name="Picture 2" descr="http://www.ikirov.ru/files/1109/farf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6730"/>
            <a:ext cx="4204313" cy="31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kirov.ru/files/1109/farf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730"/>
            <a:ext cx="4286532" cy="28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58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_671b6_db8e2335_L (500x356, 47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08" y="-875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0_671dc_5657169a_XL (500x700, 85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419" y="764704"/>
            <a:ext cx="444627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7110" y="4149080"/>
            <a:ext cx="47048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зшиває</a:t>
            </a:r>
            <a:r>
              <a:rPr lang="ru-RU" sz="2000" dirty="0" smtClean="0"/>
              <a:t> осколки фарфорового посуду </a:t>
            </a:r>
            <a:r>
              <a:rPr lang="ru-RU" sz="2000" dirty="0" err="1" smtClean="0"/>
              <a:t>китайських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імператорів</a:t>
            </a:r>
            <a:r>
              <a:rPr lang="ru-RU" sz="2000" dirty="0" smtClean="0"/>
              <a:t>  </a:t>
            </a:r>
            <a:r>
              <a:rPr lang="ru-RU" sz="2000" dirty="0" err="1" smtClean="0"/>
              <a:t>кріпить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порцеляновий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шкіряний</a:t>
            </a:r>
            <a:r>
              <a:rPr lang="ru-RU" sz="2000" dirty="0" smtClean="0"/>
              <a:t> каркас. </a:t>
            </a:r>
            <a:r>
              <a:rPr lang="ru-RU" sz="2000" dirty="0" err="1" smtClean="0"/>
              <a:t>Порцелянові</a:t>
            </a:r>
            <a:r>
              <a:rPr lang="ru-RU" sz="2000" dirty="0" smtClean="0"/>
              <a:t>  </a:t>
            </a:r>
            <a:r>
              <a:rPr lang="ru-RU" sz="2000" dirty="0" err="1" smtClean="0"/>
              <a:t>вбрання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розстібаються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ззаду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збоку</a:t>
            </a:r>
            <a:r>
              <a:rPr lang="ru-RU" sz="2000" dirty="0" smtClean="0"/>
              <a:t> і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одягнути</a:t>
            </a:r>
            <a:r>
              <a:rPr lang="ru-RU" sz="2000" dirty="0" smtClean="0"/>
              <a:t>, як будь-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7690" y="-8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err="1" smtClean="0"/>
              <a:t>Сучасне</a:t>
            </a:r>
            <a:r>
              <a:rPr lang="ru-RU" sz="2400" b="1" dirty="0" smtClean="0"/>
              <a:t> </a:t>
            </a:r>
            <a:r>
              <a:rPr lang="ru-RU" sz="2400" b="1" dirty="0" err="1"/>
              <a:t>китайське</a:t>
            </a:r>
            <a:r>
              <a:rPr lang="ru-RU" sz="2400" b="1" dirty="0"/>
              <a:t> </a:t>
            </a:r>
            <a:r>
              <a:rPr lang="ru-RU" sz="2400" b="1" dirty="0" err="1"/>
              <a:t>мистецтво</a:t>
            </a:r>
            <a:r>
              <a:rPr lang="ru-RU" sz="2400" b="1" dirty="0"/>
              <a:t>, </a:t>
            </a:r>
            <a:r>
              <a:rPr lang="ru-RU" sz="2400" b="1" dirty="0" err="1"/>
              <a:t>народжене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стародавніх</a:t>
            </a:r>
            <a:r>
              <a:rPr lang="ru-RU" sz="2400" b="1" dirty="0"/>
              <a:t> </a:t>
            </a:r>
            <a:r>
              <a:rPr lang="ru-RU" sz="2400" b="1" dirty="0" err="1"/>
              <a:t>традицій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883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6433294" cy="2095128"/>
          </a:xfrm>
        </p:spPr>
        <p:txBody>
          <a:bodyPr>
            <a:normAutofit lnSpcReduction="10000"/>
          </a:bodyPr>
          <a:lstStyle/>
          <a:p>
            <a:r>
              <a:rPr lang="vi-VN" b="1" dirty="0" smtClean="0">
                <a:solidFill>
                  <a:schemeClr val="tx1"/>
                </a:solidFill>
              </a:rPr>
              <a:t>Кераміка</a:t>
            </a:r>
            <a:r>
              <a:rPr lang="vi-VN" dirty="0">
                <a:solidFill>
                  <a:schemeClr val="tx1"/>
                </a:solidFill>
              </a:rPr>
              <a:t> — неорганічні, неметалічні тверді вироби, </a:t>
            </a:r>
            <a:r>
              <a:rPr lang="uk-UA" dirty="0" smtClean="0">
                <a:solidFill>
                  <a:schemeClr val="tx1"/>
                </a:solidFill>
              </a:rPr>
              <a:t>виготовлені</a:t>
            </a:r>
            <a:r>
              <a:rPr lang="vi-VN" dirty="0" smtClean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дією тепла з наступним охолодженням. Керамічними називають вироби і матеріали, що одержуються внаслідок спікання глин й їхніх сумішей з мінеральними </a:t>
            </a:r>
            <a:r>
              <a:rPr lang="vi-VN" dirty="0" smtClean="0">
                <a:solidFill>
                  <a:schemeClr val="tx1"/>
                </a:solidFill>
              </a:rPr>
              <a:t>додатками</a:t>
            </a:r>
            <a:r>
              <a:rPr lang="uk-UA" dirty="0" smtClean="0">
                <a:solidFill>
                  <a:schemeClr val="tx1"/>
                </a:solidFill>
              </a:rPr>
              <a:t> 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mg.nur.kz/n/02/a/horro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686" y="404664"/>
            <a:ext cx="2460513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chi.ru/files/img/news/large/1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93915"/>
            <a:ext cx="2399367" cy="298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7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365104"/>
            <a:ext cx="8352928" cy="195111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Найдавніші</a:t>
            </a:r>
            <a:r>
              <a:rPr lang="ru-RU" dirty="0"/>
              <a:t> з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smtClean="0"/>
              <a:t>Китаю ,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20000 </a:t>
            </a:r>
            <a:r>
              <a:rPr lang="ru-RU" dirty="0" err="1" smtClean="0"/>
              <a:t>років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respect2china.ru/wp-content/uploads/2012/07/potte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827335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1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24832" y="0"/>
            <a:ext cx="9168832" cy="3454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err="1"/>
              <a:t>В</a:t>
            </a:r>
            <a:r>
              <a:rPr lang="ru-RU" sz="2200" dirty="0" err="1" smtClean="0"/>
              <a:t>исоко</a:t>
            </a:r>
            <a:r>
              <a:rPr lang="ru-RU" sz="2200" dirty="0" smtClean="0"/>
              <a:t> </a:t>
            </a:r>
            <a:r>
              <a:rPr lang="ru-RU" sz="2200" dirty="0" err="1"/>
              <a:t>цінувалася</a:t>
            </a:r>
            <a:r>
              <a:rPr lang="ru-RU" sz="2200" dirty="0"/>
              <a:t> </a:t>
            </a:r>
            <a:r>
              <a:rPr lang="ru-RU" sz="2200" dirty="0" err="1" smtClean="0"/>
              <a:t>триколірна</a:t>
            </a:r>
            <a:r>
              <a:rPr lang="ru-RU" sz="2200" dirty="0" smtClean="0"/>
              <a:t> </a:t>
            </a:r>
            <a:r>
              <a:rPr lang="ru-RU" sz="2200" dirty="0" err="1"/>
              <a:t>кераміка</a:t>
            </a:r>
            <a:r>
              <a:rPr lang="ru-RU" sz="2200" dirty="0"/>
              <a:t> </a:t>
            </a:r>
            <a:r>
              <a:rPr lang="ru-RU" sz="2200" dirty="0" err="1"/>
              <a:t>сань-цай</a:t>
            </a:r>
            <a:r>
              <a:rPr lang="ru-RU" sz="2200" dirty="0"/>
              <a:t> </a:t>
            </a:r>
            <a:r>
              <a:rPr lang="ru-RU" sz="2200" dirty="0" smtClean="0"/>
              <a:t> («три </a:t>
            </a:r>
            <a:r>
              <a:rPr lang="ru-RU" sz="2200" dirty="0" err="1" smtClean="0"/>
              <a:t>кольори</a:t>
            </a:r>
            <a:r>
              <a:rPr lang="ru-RU" sz="2200" dirty="0"/>
              <a:t>»), </a:t>
            </a:r>
            <a:r>
              <a:rPr lang="ru-RU" sz="2200" dirty="0" err="1"/>
              <a:t>покрита</a:t>
            </a:r>
            <a:r>
              <a:rPr lang="ru-RU" sz="2200" dirty="0"/>
              <a:t> </a:t>
            </a:r>
            <a:r>
              <a:rPr lang="ru-RU" sz="2200" dirty="0" err="1"/>
              <a:t>глазур'ю</a:t>
            </a:r>
            <a:r>
              <a:rPr lang="ru-RU" sz="2200" dirty="0"/>
              <a:t> </a:t>
            </a:r>
            <a:r>
              <a:rPr lang="ru-RU" sz="2200" dirty="0" err="1"/>
              <a:t>зелених</a:t>
            </a:r>
            <a:r>
              <a:rPr lang="ru-RU" sz="2200" dirty="0"/>
              <a:t>, </a:t>
            </a:r>
            <a:r>
              <a:rPr lang="ru-RU" sz="2200" dirty="0" err="1"/>
              <a:t>коричневих</a:t>
            </a:r>
            <a:r>
              <a:rPr lang="ru-RU" sz="2200" dirty="0"/>
              <a:t> і золотисто-</a:t>
            </a:r>
            <a:r>
              <a:rPr lang="ru-RU" sz="2200" dirty="0" err="1"/>
              <a:t>жовтих</a:t>
            </a:r>
            <a:r>
              <a:rPr lang="ru-RU" sz="2200" dirty="0"/>
              <a:t> </a:t>
            </a:r>
            <a:r>
              <a:rPr lang="ru-RU" sz="2200" dirty="0" err="1" smtClean="0"/>
              <a:t>відтінків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Фігурки</a:t>
            </a:r>
            <a:r>
              <a:rPr lang="ru-RU" sz="2200" dirty="0" smtClean="0"/>
              <a:t> </a:t>
            </a:r>
            <a:r>
              <a:rPr lang="ru-RU" sz="2200" dirty="0"/>
              <a:t>людей і </a:t>
            </a:r>
            <a:r>
              <a:rPr lang="ru-RU" sz="2200" dirty="0" err="1"/>
              <a:t>тварин</a:t>
            </a:r>
            <a:r>
              <a:rPr lang="ru-RU" sz="2200" dirty="0"/>
              <a:t> з дивно </a:t>
            </a:r>
            <a:r>
              <a:rPr lang="ru-RU" sz="2200" dirty="0" err="1"/>
              <a:t>точними</a:t>
            </a:r>
            <a:r>
              <a:rPr lang="ru-RU" sz="2200" dirty="0"/>
              <a:t> </a:t>
            </a:r>
            <a:r>
              <a:rPr lang="ru-RU" sz="2200" dirty="0" err="1"/>
              <a:t>пропорціями</a:t>
            </a:r>
            <a:r>
              <a:rPr lang="ru-RU" sz="2200" dirty="0"/>
              <a:t> </a:t>
            </a:r>
            <a:r>
              <a:rPr lang="ru-RU" sz="2200" dirty="0" err="1"/>
              <a:t>відрізняються</a:t>
            </a:r>
            <a:r>
              <a:rPr lang="ru-RU" sz="2200" dirty="0"/>
              <a:t> </a:t>
            </a:r>
            <a:r>
              <a:rPr lang="ru-RU" sz="2200" dirty="0" err="1"/>
              <a:t>витонченою</a:t>
            </a:r>
            <a:r>
              <a:rPr lang="ru-RU" sz="2200" dirty="0"/>
              <a:t> пластикою, </a:t>
            </a:r>
            <a:r>
              <a:rPr lang="ru-RU" sz="2200" dirty="0" err="1"/>
              <a:t>природними</a:t>
            </a:r>
            <a:r>
              <a:rPr lang="ru-RU" sz="2200" dirty="0"/>
              <a:t> </a:t>
            </a:r>
            <a:r>
              <a:rPr lang="ru-RU" sz="2200" dirty="0" err="1"/>
              <a:t>живими</a:t>
            </a:r>
            <a:r>
              <a:rPr lang="ru-RU" sz="2200" dirty="0"/>
              <a:t> </a:t>
            </a:r>
            <a:r>
              <a:rPr lang="ru-RU" sz="2200" dirty="0" err="1"/>
              <a:t>виразами</a:t>
            </a:r>
            <a:r>
              <a:rPr lang="ru-RU" sz="2200" dirty="0"/>
              <a:t>. Вони </a:t>
            </a:r>
            <a:r>
              <a:rPr lang="ru-RU" sz="2200" dirty="0" err="1"/>
              <a:t>чудово</a:t>
            </a:r>
            <a:r>
              <a:rPr lang="ru-RU" sz="2200" dirty="0"/>
              <a:t> </a:t>
            </a:r>
            <a:r>
              <a:rPr lang="ru-RU" sz="2200" dirty="0" err="1"/>
              <a:t>передають</a:t>
            </a:r>
            <a:r>
              <a:rPr lang="ru-RU" sz="2200" dirty="0"/>
              <a:t> </a:t>
            </a:r>
            <a:r>
              <a:rPr lang="ru-RU" sz="2200" dirty="0" err="1"/>
              <a:t>рух</a:t>
            </a:r>
            <a:r>
              <a:rPr lang="ru-RU" sz="2200" dirty="0"/>
              <a:t>, </a:t>
            </a:r>
            <a:r>
              <a:rPr lang="ru-RU" sz="2200" dirty="0" err="1"/>
              <a:t>наприклад</a:t>
            </a:r>
            <a:r>
              <a:rPr lang="ru-RU" sz="2200" dirty="0"/>
              <a:t>, </a:t>
            </a:r>
            <a:r>
              <a:rPr lang="ru-RU" sz="2200" dirty="0" err="1"/>
              <a:t>статуетки</a:t>
            </a:r>
            <a:r>
              <a:rPr lang="ru-RU" sz="2200" dirty="0"/>
              <a:t> </a:t>
            </a:r>
            <a:r>
              <a:rPr lang="ru-RU" sz="2200" dirty="0" err="1"/>
              <a:t>солдатів</a:t>
            </a:r>
            <a:r>
              <a:rPr lang="ru-RU" sz="2200" dirty="0"/>
              <a:t> в </a:t>
            </a:r>
            <a:r>
              <a:rPr lang="ru-RU" sz="2200" dirty="0" err="1"/>
              <a:t>героїчних</a:t>
            </a:r>
            <a:r>
              <a:rPr lang="ru-RU" sz="2200" dirty="0"/>
              <a:t> позах </a:t>
            </a:r>
            <a:r>
              <a:rPr lang="ru-RU" sz="2200" dirty="0" err="1"/>
              <a:t>наділені</a:t>
            </a:r>
            <a:r>
              <a:rPr lang="ru-RU" sz="2200" dirty="0"/>
              <a:t> </a:t>
            </a:r>
            <a:r>
              <a:rPr lang="ru-RU" sz="2200" dirty="0" err="1"/>
              <a:t>фактурними</a:t>
            </a:r>
            <a:r>
              <a:rPr lang="ru-RU" sz="2200" dirty="0"/>
              <a:t> </a:t>
            </a:r>
            <a:r>
              <a:rPr lang="ru-RU" sz="2200" dirty="0" err="1"/>
              <a:t>м'язами</a:t>
            </a:r>
            <a:r>
              <a:rPr lang="ru-RU" sz="2200" dirty="0"/>
              <a:t>, великими </a:t>
            </a:r>
            <a:r>
              <a:rPr lang="ru-RU" sz="2200" dirty="0" err="1"/>
              <a:t>очима</a:t>
            </a:r>
            <a:r>
              <a:rPr lang="ru-RU" sz="2200" dirty="0"/>
              <a:t> і </a:t>
            </a:r>
            <a:r>
              <a:rPr lang="ru-RU" sz="2200" dirty="0" err="1"/>
              <a:t>виконаними</a:t>
            </a:r>
            <a:r>
              <a:rPr lang="ru-RU" sz="2200" dirty="0"/>
              <a:t> в </a:t>
            </a:r>
            <a:r>
              <a:rPr lang="ru-RU" sz="2200" dirty="0" err="1"/>
              <a:t>найдрібніших</a:t>
            </a:r>
            <a:r>
              <a:rPr lang="ru-RU" sz="2200" dirty="0"/>
              <a:t> </a:t>
            </a:r>
            <a:r>
              <a:rPr lang="ru-RU" sz="2200" dirty="0" err="1"/>
              <a:t>подробицях</a:t>
            </a:r>
            <a:r>
              <a:rPr lang="ru-RU" sz="2200" dirty="0"/>
              <a:t> </a:t>
            </a:r>
            <a:r>
              <a:rPr lang="ru-RU" sz="2200" dirty="0" err="1"/>
              <a:t>крихітними</a:t>
            </a:r>
            <a:r>
              <a:rPr lang="ru-RU" sz="2200" dirty="0"/>
              <a:t> мечами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стрілами</a:t>
            </a:r>
            <a:r>
              <a:rPr lang="ru-RU" sz="2200" dirty="0"/>
              <a:t>.</a:t>
            </a:r>
          </a:p>
        </p:txBody>
      </p:sp>
      <p:pic>
        <p:nvPicPr>
          <p:cNvPr id="4098" name="Picture 2" descr="http://respect2china.ru/wp-content/uploads/2013/05/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544" y="3446672"/>
            <a:ext cx="4575456" cy="34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spect2china.ru/wp-content/uploads/2013/05/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7" y="3437978"/>
            <a:ext cx="4575171" cy="34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11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763" y="0"/>
            <a:ext cx="6404963" cy="980728"/>
          </a:xfrm>
        </p:spPr>
        <p:txBody>
          <a:bodyPr/>
          <a:lstStyle/>
          <a:p>
            <a:r>
              <a:rPr lang="uk-UA" dirty="0" smtClean="0"/>
              <a:t>Фарфорові вироби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549676"/>
            <a:ext cx="7020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фарсі</a:t>
            </a:r>
            <a:r>
              <a:rPr lang="ru-RU" sz="2000" dirty="0"/>
              <a:t> слово «фарфор» </a:t>
            </a:r>
            <a:r>
              <a:rPr lang="ru-RU" sz="2000" dirty="0" err="1"/>
              <a:t>означає</a:t>
            </a:r>
            <a:r>
              <a:rPr lang="ru-RU" sz="2000" dirty="0"/>
              <a:t> «</a:t>
            </a:r>
            <a:r>
              <a:rPr lang="ru-RU" sz="2000" dirty="0" err="1"/>
              <a:t>імператорський</a:t>
            </a:r>
            <a:r>
              <a:rPr lang="ru-RU" sz="2000" dirty="0"/>
              <a:t>»: </a:t>
            </a:r>
            <a:r>
              <a:rPr lang="ru-RU" sz="2000" dirty="0" err="1"/>
              <a:t>тільки</a:t>
            </a:r>
            <a:r>
              <a:rPr lang="ru-RU" sz="2000" dirty="0"/>
              <a:t> вони могли </a:t>
            </a:r>
            <a:r>
              <a:rPr lang="ru-RU" sz="2000" dirty="0" err="1"/>
              <a:t>дозволити</a:t>
            </a:r>
            <a:r>
              <a:rPr lang="ru-RU" sz="2000" dirty="0"/>
              <a:t> </a:t>
            </a:r>
            <a:r>
              <a:rPr lang="ru-RU" sz="2000" dirty="0" err="1"/>
              <a:t>собі</a:t>
            </a:r>
            <a:r>
              <a:rPr lang="ru-RU" sz="2000" dirty="0"/>
              <a:t> посуд,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настільки</a:t>
            </a:r>
            <a:r>
              <a:rPr lang="ru-RU" sz="2000" dirty="0"/>
              <a:t> </a:t>
            </a:r>
            <a:r>
              <a:rPr lang="ru-RU" sz="2000" dirty="0" err="1"/>
              <a:t>трудомісткий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. Так, для </a:t>
            </a:r>
            <a:r>
              <a:rPr lang="ru-RU" sz="2000" dirty="0" err="1"/>
              <a:t>отримання</a:t>
            </a:r>
            <a:r>
              <a:rPr lang="ru-RU" sz="2000" dirty="0"/>
              <a:t> одного </a:t>
            </a:r>
            <a:r>
              <a:rPr lang="ru-RU" sz="2000" dirty="0" err="1"/>
              <a:t>виробу</a:t>
            </a:r>
            <a:r>
              <a:rPr lang="ru-RU" sz="2000" dirty="0"/>
              <a:t>,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не </a:t>
            </a:r>
            <a:r>
              <a:rPr lang="ru-RU" sz="2000" dirty="0" err="1"/>
              <a:t>менше</a:t>
            </a:r>
            <a:r>
              <a:rPr lang="ru-RU" sz="2000" dirty="0"/>
              <a:t> 80 </a:t>
            </a:r>
            <a:r>
              <a:rPr lang="ru-RU" sz="2000" dirty="0" err="1"/>
              <a:t>осіб</a:t>
            </a:r>
            <a:r>
              <a:rPr lang="ru-RU" sz="2000" dirty="0"/>
              <a:t> і </a:t>
            </a:r>
            <a:r>
              <a:rPr lang="ru-RU" sz="2000" dirty="0" err="1"/>
              <a:t>спеціальна</a:t>
            </a:r>
            <a:r>
              <a:rPr lang="ru-RU" sz="2000" dirty="0"/>
              <a:t> </a:t>
            </a:r>
            <a:r>
              <a:rPr lang="ru-RU" sz="2000" dirty="0" err="1"/>
              <a:t>піч</a:t>
            </a:r>
            <a:r>
              <a:rPr lang="ru-RU" sz="2000" dirty="0"/>
              <a:t> для </a:t>
            </a:r>
            <a:r>
              <a:rPr lang="ru-RU" sz="2000" dirty="0" err="1"/>
              <a:t>випалу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звичайної</a:t>
            </a:r>
            <a:r>
              <a:rPr lang="ru-RU" sz="2000" dirty="0"/>
              <a:t> </a:t>
            </a:r>
            <a:r>
              <a:rPr lang="ru-RU" sz="2000" dirty="0" err="1"/>
              <a:t>глини</a:t>
            </a:r>
            <a:r>
              <a:rPr lang="ru-RU" sz="2000" dirty="0"/>
              <a:t>, </a:t>
            </a:r>
            <a:r>
              <a:rPr lang="ru-RU" sz="2000" dirty="0" err="1"/>
              <a:t>обпалюють</a:t>
            </a:r>
            <a:r>
              <a:rPr lang="ru-RU" sz="2000" dirty="0"/>
              <a:t> при </a:t>
            </a:r>
            <a:r>
              <a:rPr lang="ru-RU" sz="2000" dirty="0" err="1"/>
              <a:t>температурі</a:t>
            </a:r>
            <a:r>
              <a:rPr lang="ru-RU" sz="2000" dirty="0"/>
              <a:t> 500-1150 </a:t>
            </a:r>
            <a:r>
              <a:rPr lang="ru-RU" sz="2000" dirty="0" err="1"/>
              <a:t>градусів</a:t>
            </a:r>
            <a:r>
              <a:rPr lang="ru-RU" sz="2000" dirty="0"/>
              <a:t>, </a:t>
            </a:r>
            <a:r>
              <a:rPr lang="ru-RU" sz="2000" dirty="0" err="1"/>
              <a:t>справжній</a:t>
            </a:r>
            <a:r>
              <a:rPr lang="ru-RU" sz="2000" dirty="0"/>
              <a:t> фарфор </a:t>
            </a:r>
            <a:r>
              <a:rPr lang="ru-RU" sz="2000" dirty="0" err="1"/>
              <a:t>обпалюється</a:t>
            </a:r>
            <a:r>
              <a:rPr lang="ru-RU" sz="2000" dirty="0"/>
              <a:t> при 1280.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8345" y="2934938"/>
            <a:ext cx="37156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/>
              <a:t>Примітно</a:t>
            </a:r>
            <a:r>
              <a:rPr lang="ru-RU" sz="2000" dirty="0"/>
              <a:t> і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технологія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порцеляни</a:t>
            </a:r>
            <a:r>
              <a:rPr lang="ru-RU" sz="2000" dirty="0"/>
              <a:t> в </a:t>
            </a:r>
            <a:r>
              <a:rPr lang="ru-RU" sz="2000" dirty="0" err="1"/>
              <a:t>Китаї</a:t>
            </a:r>
            <a:r>
              <a:rPr lang="ru-RU" sz="2000" dirty="0"/>
              <a:t> </a:t>
            </a:r>
            <a:r>
              <a:rPr lang="ru-RU" sz="2000" dirty="0" err="1"/>
              <a:t>зберігалася</a:t>
            </a:r>
            <a:r>
              <a:rPr lang="ru-RU" sz="2000" dirty="0"/>
              <a:t> в </a:t>
            </a:r>
            <a:r>
              <a:rPr lang="ru-RU" sz="2000" dirty="0" err="1"/>
              <a:t>секреті</a:t>
            </a:r>
            <a:r>
              <a:rPr lang="ru-RU" sz="2000" dirty="0"/>
              <a:t>, а </a:t>
            </a:r>
            <a:r>
              <a:rPr lang="ru-RU" sz="2000" dirty="0" err="1"/>
              <a:t>розголошення</a:t>
            </a:r>
            <a:r>
              <a:rPr lang="ru-RU" sz="2000" dirty="0"/>
              <a:t> </a:t>
            </a:r>
            <a:r>
              <a:rPr lang="ru-RU" sz="2000" dirty="0" err="1"/>
              <a:t>таємниці</a:t>
            </a:r>
            <a:r>
              <a:rPr lang="ru-RU" sz="2000" dirty="0"/>
              <a:t> </a:t>
            </a:r>
            <a:r>
              <a:rPr lang="ru-RU" sz="2000" dirty="0" err="1"/>
              <a:t>каралося</a:t>
            </a:r>
            <a:r>
              <a:rPr lang="ru-RU" sz="2000" dirty="0"/>
              <a:t> стратою.</a:t>
            </a:r>
          </a:p>
        </p:txBody>
      </p:sp>
      <p:pic>
        <p:nvPicPr>
          <p:cNvPr id="5122" name="Picture 2" descr="http://www.ikirov.ru/files/1109/farf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247" y="9646"/>
            <a:ext cx="3385753" cy="29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76" y="1339751"/>
            <a:ext cx="443706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16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9" y="0"/>
            <a:ext cx="4166460" cy="11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В</a:t>
            </a:r>
            <a:r>
              <a:rPr lang="ru-RU" dirty="0" err="1" smtClean="0"/>
              <a:t>ироби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кераміки</a:t>
            </a:r>
            <a:r>
              <a:rPr lang="ru-RU" dirty="0"/>
              <a:t> породили </a:t>
            </a:r>
            <a:r>
              <a:rPr lang="ru-RU" dirty="0" err="1"/>
              <a:t>вироби</a:t>
            </a:r>
            <a:r>
              <a:rPr lang="ru-RU" dirty="0"/>
              <a:t> з </a:t>
            </a:r>
            <a:r>
              <a:rPr lang="ru-RU" dirty="0" err="1" smtClean="0"/>
              <a:t>порцеляни</a:t>
            </a:r>
            <a:r>
              <a:rPr lang="ru-RU" dirty="0" smtClean="0"/>
              <a:t> 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96187" y="152614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/>
              <a:t>У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пізнього</a:t>
            </a:r>
            <a:r>
              <a:rPr lang="ru-RU" sz="2400" dirty="0"/>
              <a:t> </a:t>
            </a:r>
            <a:r>
              <a:rPr lang="ru-RU" sz="2400" dirty="0" err="1"/>
              <a:t>Середньовіччя</a:t>
            </a:r>
            <a:r>
              <a:rPr lang="ru-RU" sz="2400" dirty="0"/>
              <a:t> на перше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декоративно-</a:t>
            </a:r>
            <a:r>
              <a:rPr lang="ru-RU" sz="2400" dirty="0" err="1"/>
              <a:t>прикладних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 </a:t>
            </a:r>
            <a:r>
              <a:rPr lang="ru-RU" sz="2400" dirty="0" err="1"/>
              <a:t>висунувся</a:t>
            </a:r>
            <a:r>
              <a:rPr lang="ru-RU" sz="2400" dirty="0"/>
              <a:t> фарфор, </a:t>
            </a:r>
            <a:r>
              <a:rPr lang="ru-RU" sz="2400" dirty="0" err="1"/>
              <a:t>технологія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досягла</a:t>
            </a:r>
            <a:r>
              <a:rPr lang="ru-RU" sz="2400" dirty="0"/>
              <a:t> </a:t>
            </a:r>
            <a:r>
              <a:rPr lang="ru-RU" sz="2400" dirty="0" err="1" smtClean="0"/>
              <a:t>небачено</a:t>
            </a:r>
            <a:r>
              <a:rPr lang="uk-UA" sz="2400" dirty="0" smtClean="0"/>
              <a:t>ї</a:t>
            </a:r>
            <a:r>
              <a:rPr lang="ru-RU" sz="2400" dirty="0" smtClean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досконалості</a:t>
            </a:r>
            <a:r>
              <a:rPr lang="ru-RU" sz="2400" dirty="0"/>
              <a:t> (Чаша на </a:t>
            </a:r>
            <a:r>
              <a:rPr lang="ru-RU" sz="2400" dirty="0" err="1"/>
              <a:t>ніжці</a:t>
            </a:r>
            <a:r>
              <a:rPr lang="ru-RU" sz="2400" dirty="0"/>
              <a:t>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Майстри</a:t>
            </a:r>
            <a:r>
              <a:rPr lang="ru-RU" sz="2400" dirty="0" smtClean="0"/>
              <a:t> </a:t>
            </a:r>
            <a:r>
              <a:rPr lang="ru-RU" sz="2400" dirty="0" err="1" smtClean="0"/>
              <a:t>фарфорової</a:t>
            </a:r>
            <a:r>
              <a:rPr lang="ru-RU" sz="2400" dirty="0" smtClean="0"/>
              <a:t> </a:t>
            </a:r>
            <a:r>
              <a:rPr lang="ru-RU" sz="2400" dirty="0" err="1"/>
              <a:t>справи</a:t>
            </a:r>
            <a:r>
              <a:rPr lang="ru-RU" sz="2400" dirty="0"/>
              <a:t> ставили перед собою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майстри</a:t>
            </a:r>
            <a:r>
              <a:rPr lang="ru-RU" sz="2400" dirty="0"/>
              <a:t> </a:t>
            </a:r>
            <a:r>
              <a:rPr lang="ru-RU" sz="2400" dirty="0" err="1"/>
              <a:t>періоду</a:t>
            </a:r>
            <a:r>
              <a:rPr lang="ru-RU" sz="2400" dirty="0"/>
              <a:t> </a:t>
            </a:r>
            <a:r>
              <a:rPr lang="ru-RU" sz="2400" dirty="0" err="1"/>
              <a:t>Сун</a:t>
            </a:r>
            <a:r>
              <a:rPr lang="ru-RU" sz="2400" dirty="0"/>
              <a:t>. </a:t>
            </a:r>
            <a:r>
              <a:rPr lang="ru-RU" sz="2400" dirty="0" err="1"/>
              <a:t>Фарфорова</a:t>
            </a:r>
            <a:r>
              <a:rPr lang="ru-RU" sz="2400" dirty="0"/>
              <a:t> </a:t>
            </a:r>
            <a:r>
              <a:rPr lang="ru-RU" sz="2400" dirty="0" err="1"/>
              <a:t>продукція</a:t>
            </a:r>
            <a:r>
              <a:rPr lang="ru-RU" sz="2400" dirty="0"/>
              <a:t> стала </a:t>
            </a:r>
            <a:r>
              <a:rPr lang="ru-RU" sz="2400" smtClean="0"/>
              <a:t>багатобарвною.</a:t>
            </a:r>
            <a:endParaRPr lang="ru-RU" sz="2400" dirty="0"/>
          </a:p>
        </p:txBody>
      </p:sp>
      <p:pic>
        <p:nvPicPr>
          <p:cNvPr id="6" name="Рисунок 5" descr="ваза 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89" y="-22972"/>
            <a:ext cx="3995936" cy="39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чаш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75" y="4149080"/>
            <a:ext cx="4080327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97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916675"/>
            <a:ext cx="8748464" cy="2933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фарфоровий</a:t>
            </a:r>
            <a:r>
              <a:rPr lang="ru-RU" dirty="0"/>
              <a:t> предмет представляв собою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Довгий</a:t>
            </a:r>
            <a:r>
              <a:rPr lang="ru-RU" dirty="0"/>
              <a:t> час за межами Китаю не знали, як </a:t>
            </a:r>
            <a:r>
              <a:rPr lang="ru-RU" dirty="0" err="1" smtClean="0"/>
              <a:t>виготовляється</a:t>
            </a:r>
            <a:r>
              <a:rPr lang="ru-RU" dirty="0" smtClean="0"/>
              <a:t> </a:t>
            </a:r>
            <a:r>
              <a:rPr lang="ru-RU" dirty="0"/>
              <a:t>фарфор.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секретом і </a:t>
            </a:r>
            <a:r>
              <a:rPr lang="ru-RU" dirty="0" err="1"/>
              <a:t>гордістю</a:t>
            </a:r>
            <a:r>
              <a:rPr lang="ru-RU" dirty="0"/>
              <a:t>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поети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присвячували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(</a:t>
            </a:r>
            <a:r>
              <a:rPr lang="ru-RU" dirty="0" err="1" smtClean="0"/>
              <a:t>порцелянові</a:t>
            </a:r>
            <a:r>
              <a:rPr lang="ru-RU" dirty="0"/>
              <a:t>) </a:t>
            </a:r>
            <a:r>
              <a:rPr lang="ru-RU" dirty="0" err="1"/>
              <a:t>вірші</a:t>
            </a:r>
            <a:r>
              <a:rPr lang="ru-RU" dirty="0"/>
              <a:t>.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en-US" dirty="0"/>
              <a:t>VII-XI </a:t>
            </a:r>
            <a:r>
              <a:rPr lang="ru-RU" dirty="0"/>
              <a:t>ст. </a:t>
            </a:r>
            <a:r>
              <a:rPr lang="ru-RU" dirty="0" err="1" smtClean="0"/>
              <a:t>найзнаменитішими</a:t>
            </a:r>
            <a:r>
              <a:rPr lang="ru-RU" dirty="0" smtClean="0"/>
              <a:t> 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Сінчжоу</a:t>
            </a:r>
            <a:r>
              <a:rPr lang="ru-RU" dirty="0"/>
              <a:t> (</a:t>
            </a:r>
            <a:r>
              <a:rPr lang="ru-RU" dirty="0" err="1"/>
              <a:t>провінція</a:t>
            </a:r>
            <a:r>
              <a:rPr lang="ru-RU" dirty="0"/>
              <a:t> </a:t>
            </a:r>
            <a:r>
              <a:rPr lang="ru-RU" dirty="0" err="1"/>
              <a:t>Хебей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постачали</a:t>
            </a:r>
            <a:r>
              <a:rPr lang="ru-RU" dirty="0"/>
              <a:t> </a:t>
            </a:r>
            <a:r>
              <a:rPr lang="ru-RU" dirty="0" err="1"/>
              <a:t>білосніжні</a:t>
            </a:r>
            <a:r>
              <a:rPr lang="ru-RU" dirty="0"/>
              <a:t> </a:t>
            </a:r>
            <a:r>
              <a:rPr lang="ru-RU" dirty="0" err="1"/>
              <a:t>гладкі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</a:t>
            </a:r>
            <a:r>
              <a:rPr lang="ru-RU" dirty="0" err="1"/>
              <a:t>округлої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до </a:t>
            </a:r>
            <a:r>
              <a:rPr lang="ru-RU" dirty="0" err="1"/>
              <a:t>імператорського</a:t>
            </a:r>
            <a:r>
              <a:rPr lang="ru-RU" dirty="0"/>
              <a:t> двору.</a:t>
            </a:r>
          </a:p>
        </p:txBody>
      </p:sp>
      <p:pic>
        <p:nvPicPr>
          <p:cNvPr id="3074" name="Picture 2" descr="http://img268.imageshack.us/img268/4751/porse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9609" cy="3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lovare.coolreferat.com/%D1%81%D0%BB%D0%BE%D0%B2%D0%B0%D1%80%D1%8C/ref-5003_616682580-28660.cool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7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8242"/>
            <a:ext cx="4412245" cy="6497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Білосніжна</a:t>
            </a:r>
            <a:r>
              <a:rPr lang="ru-RU" dirty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/>
              <a:t>виробів</a:t>
            </a:r>
            <a:r>
              <a:rPr lang="ru-RU" dirty="0"/>
              <a:t> служила фоном,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розмальовували</a:t>
            </a:r>
            <a:r>
              <a:rPr lang="ru-RU" dirty="0"/>
              <a:t> </a:t>
            </a:r>
            <a:r>
              <a:rPr lang="ru-RU" dirty="0" err="1"/>
              <a:t>рослинними</a:t>
            </a:r>
            <a:r>
              <a:rPr lang="ru-RU" dirty="0"/>
              <a:t> </a:t>
            </a:r>
            <a:r>
              <a:rPr lang="ru-RU" dirty="0" err="1"/>
              <a:t>візерунками</a:t>
            </a:r>
            <a:r>
              <a:rPr lang="ru-RU" dirty="0"/>
              <a:t>, </a:t>
            </a:r>
            <a:r>
              <a:rPr lang="ru-RU" dirty="0" err="1"/>
              <a:t>жанровими</a:t>
            </a:r>
            <a:r>
              <a:rPr lang="ru-RU" dirty="0"/>
              <a:t> сценами, пейзажами,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квітами</a:t>
            </a:r>
            <a:r>
              <a:rPr lang="ru-RU" dirty="0"/>
              <a:t> та </a:t>
            </a:r>
            <a:r>
              <a:rPr lang="ru-RU" dirty="0" err="1"/>
              <a:t>фігурками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. </a:t>
            </a:r>
            <a:r>
              <a:rPr lang="ru-RU" dirty="0" err="1"/>
              <a:t>Заслуженою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</a:t>
            </a:r>
            <a:r>
              <a:rPr lang="ru-RU" dirty="0" err="1"/>
              <a:t>користувався</a:t>
            </a:r>
            <a:r>
              <a:rPr lang="ru-RU" dirty="0"/>
              <a:t> фарфор, </a:t>
            </a:r>
            <a:r>
              <a:rPr lang="ru-RU" dirty="0" err="1"/>
              <a:t>розписаний</a:t>
            </a:r>
            <a:r>
              <a:rPr lang="ru-RU" dirty="0"/>
              <a:t> у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доу-цай</a:t>
            </a:r>
            <a:r>
              <a:rPr lang="ru-RU" dirty="0"/>
              <a:t> («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»), коли </a:t>
            </a:r>
            <a:r>
              <a:rPr lang="ru-RU" dirty="0" err="1"/>
              <a:t>синій</a:t>
            </a:r>
            <a:r>
              <a:rPr lang="ru-RU" dirty="0"/>
              <a:t> кобальт наносили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глазур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 - поверх </a:t>
            </a:r>
            <a:r>
              <a:rPr lang="ru-RU" dirty="0" err="1"/>
              <a:t>глазурі</a:t>
            </a:r>
            <a:r>
              <a:rPr lang="ru-RU" dirty="0"/>
              <a:t> (Ваза </a:t>
            </a:r>
            <a:r>
              <a:rPr lang="ru-RU" dirty="0" smtClean="0"/>
              <a:t>з </a:t>
            </a:r>
            <a:r>
              <a:rPr lang="ru-RU" dirty="0" err="1" smtClean="0"/>
              <a:t>кришкою</a:t>
            </a:r>
            <a:r>
              <a:rPr lang="ru-RU" dirty="0"/>
              <a:t>).</a:t>
            </a:r>
          </a:p>
        </p:txBody>
      </p:sp>
      <p:pic>
        <p:nvPicPr>
          <p:cNvPr id="4" name="Рисунок 3" descr="ваз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442150" cy="486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04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4944"/>
            <a:ext cx="4499992" cy="50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en-US" dirty="0"/>
              <a:t>XVI </a:t>
            </a:r>
            <a:r>
              <a:rPr lang="ru-RU" dirty="0"/>
              <a:t>в. </a:t>
            </a:r>
            <a:r>
              <a:rPr lang="ru-RU" dirty="0" err="1"/>
              <a:t>зразками</a:t>
            </a:r>
            <a:r>
              <a:rPr lang="ru-RU" dirty="0"/>
              <a:t> </a:t>
            </a:r>
            <a:r>
              <a:rPr lang="ru-RU" dirty="0" err="1"/>
              <a:t>розпису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служили </a:t>
            </a:r>
            <a:r>
              <a:rPr lang="ru-RU" dirty="0" err="1"/>
              <a:t>узори</a:t>
            </a:r>
            <a:r>
              <a:rPr lang="ru-RU" dirty="0"/>
              <a:t> </a:t>
            </a:r>
            <a:r>
              <a:rPr lang="ru-RU" dirty="0" err="1"/>
              <a:t>шовкових</a:t>
            </a:r>
            <a:r>
              <a:rPr lang="ru-RU" dirty="0"/>
              <a:t> тканин. </a:t>
            </a:r>
            <a:r>
              <a:rPr lang="ru-RU" dirty="0" err="1"/>
              <a:t>Витонченість</a:t>
            </a:r>
            <a:r>
              <a:rPr lang="ru-RU" dirty="0"/>
              <a:t> форм, чистота і </a:t>
            </a:r>
            <a:r>
              <a:rPr lang="ru-RU" dirty="0" err="1"/>
              <a:t>білизна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, узорность і </a:t>
            </a:r>
            <a:r>
              <a:rPr lang="ru-RU" dirty="0" err="1"/>
              <a:t>барвистість</a:t>
            </a:r>
            <a:r>
              <a:rPr lang="ru-RU" dirty="0"/>
              <a:t> </a:t>
            </a:r>
            <a:r>
              <a:rPr lang="ru-RU" dirty="0" err="1"/>
              <a:t>розпису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виробам</a:t>
            </a:r>
            <a:r>
              <a:rPr lang="ru-RU" dirty="0"/>
              <a:t> </a:t>
            </a:r>
            <a:r>
              <a:rPr lang="en-US" dirty="0"/>
              <a:t>XVII-XVIII </a:t>
            </a:r>
            <a:r>
              <a:rPr lang="ru-RU" dirty="0"/>
              <a:t>ст., Особливо з </a:t>
            </a:r>
            <a:r>
              <a:rPr lang="ru-RU" dirty="0" err="1"/>
              <a:t>розписом</a:t>
            </a:r>
            <a:r>
              <a:rPr lang="ru-RU" dirty="0"/>
              <a:t> </a:t>
            </a:r>
            <a:r>
              <a:rPr lang="ru-RU" dirty="0" err="1"/>
              <a:t>емалями</a:t>
            </a:r>
            <a:r>
              <a:rPr lang="ru-RU" dirty="0"/>
              <a:t> зеленого і </a:t>
            </a:r>
            <a:r>
              <a:rPr lang="ru-RU" dirty="0" err="1"/>
              <a:t>рожевого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(Блюдо).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ttac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2E3136"/>
              </a:clrFrom>
              <a:clrTo>
                <a:srgbClr val="2E313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93096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710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116</TotalTime>
  <Words>374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Китайська кераміка</vt:lpstr>
      <vt:lpstr>Слайд 2</vt:lpstr>
      <vt:lpstr>Слайд 3</vt:lpstr>
      <vt:lpstr>Слайд 4</vt:lpstr>
      <vt:lpstr>Фарфорові вироби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Китайська кераміка</dc:title>
  <cp:lastModifiedBy>User</cp:lastModifiedBy>
  <cp:revision>12</cp:revision>
  <dcterms:modified xsi:type="dcterms:W3CDTF">2013-11-06T09:29:56Z</dcterms:modified>
</cp:coreProperties>
</file>