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153A7C17-E56A-4C78-886E-7D3A96BFD737}" type="datetimeFigureOut">
              <a:rPr lang="ru-RU" smtClean="0"/>
              <a:t>21.11.2014</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7350AF3-4904-430D-BDD2-B1ABF5D61E1E}" type="slidenum">
              <a:rPr lang="ru-RU" smtClean="0"/>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53A7C17-E56A-4C78-886E-7D3A96BFD737}" type="datetimeFigureOut">
              <a:rPr lang="ru-RU" smtClean="0"/>
              <a:t>21.11.2014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7350AF3-4904-430D-BDD2-B1ABF5D61E1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53A7C17-E56A-4C78-886E-7D3A96BFD737}" type="datetimeFigureOut">
              <a:rPr lang="ru-RU" smtClean="0"/>
              <a:t>21.11.2014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7350AF3-4904-430D-BDD2-B1ABF5D61E1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53A7C17-E56A-4C78-886E-7D3A96BFD737}" type="datetimeFigureOut">
              <a:rPr lang="ru-RU" smtClean="0"/>
              <a:t>21.11.2014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7350AF3-4904-430D-BDD2-B1ABF5D61E1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153A7C17-E56A-4C78-886E-7D3A96BFD737}" type="datetimeFigureOut">
              <a:rPr lang="ru-RU" smtClean="0"/>
              <a:t>21.11.2014</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7350AF3-4904-430D-BDD2-B1ABF5D61E1E}" type="slidenum">
              <a:rPr lang="ru-RU" smtClean="0"/>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53A7C17-E56A-4C78-886E-7D3A96BFD737}" type="datetimeFigureOut">
              <a:rPr lang="ru-RU" smtClean="0"/>
              <a:t>21.11.2014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87350AF3-4904-430D-BDD2-B1ABF5D61E1E}" type="slidenum">
              <a:rPr lang="ru-RU" smtClean="0"/>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53A7C17-E56A-4C78-886E-7D3A96BFD737}" type="datetimeFigureOut">
              <a:rPr lang="ru-RU" smtClean="0"/>
              <a:t>21.11.2014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87350AF3-4904-430D-BDD2-B1ABF5D61E1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53A7C17-E56A-4C78-886E-7D3A96BFD737}" type="datetimeFigureOut">
              <a:rPr lang="ru-RU" smtClean="0"/>
              <a:t>21.11.2014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7350AF3-4904-430D-BDD2-B1ABF5D61E1E}" type="slidenum">
              <a:rPr lang="ru-RU" smtClean="0"/>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153A7C17-E56A-4C78-886E-7D3A96BFD737}" type="datetimeFigureOut">
              <a:rPr lang="ru-RU" smtClean="0"/>
              <a:t>21.11.2014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87350AF3-4904-430D-BDD2-B1ABF5D61E1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153A7C17-E56A-4C78-886E-7D3A96BFD737}" type="datetimeFigureOut">
              <a:rPr lang="ru-RU" smtClean="0"/>
              <a:t>21.11.2014</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7350AF3-4904-430D-BDD2-B1ABF5D61E1E}" type="slidenum">
              <a:rPr lang="ru-RU" smtClean="0"/>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153A7C17-E56A-4C78-886E-7D3A96BFD737}" type="datetimeFigureOut">
              <a:rPr lang="ru-RU" smtClean="0"/>
              <a:t>21.11.2014</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7350AF3-4904-430D-BDD2-B1ABF5D61E1E}" type="slidenum">
              <a:rPr lang="ru-RU" smtClean="0"/>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53A7C17-E56A-4C78-886E-7D3A96BFD737}" type="datetimeFigureOut">
              <a:rPr lang="ru-RU" smtClean="0"/>
              <a:t>21.11.2014</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7350AF3-4904-430D-BDD2-B1ABF5D61E1E}" type="slidenum">
              <a:rPr lang="ru-RU" smtClean="0"/>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b="1" dirty="0" smtClean="0"/>
              <a:t>Indianapolis</a:t>
            </a:r>
            <a:endParaRPr lang="ru-RU" dirty="0"/>
          </a:p>
        </p:txBody>
      </p:sp>
      <p:sp>
        <p:nvSpPr>
          <p:cNvPr id="3" name="Подзаголовок 2"/>
          <p:cNvSpPr>
            <a:spLocks noGrp="1"/>
          </p:cNvSpPr>
          <p:nvPr>
            <p:ph type="subTitle" idx="1"/>
          </p:nvPr>
        </p:nvSpPr>
        <p:spPr/>
        <p:txBody>
          <a:bodyPr/>
          <a:lstStyle/>
          <a:p>
            <a:r>
              <a:rPr lang="en-US" dirty="0" smtClean="0"/>
              <a:t>Also known as Circle City, I-Town, INDY, and The Heart of America. The </a:t>
            </a:r>
            <a:r>
              <a:rPr lang="en-US" dirty="0" smtClean="0"/>
              <a:t>capital </a:t>
            </a:r>
            <a:r>
              <a:rPr lang="en-US" dirty="0" smtClean="0"/>
              <a:t>of </a:t>
            </a:r>
            <a:r>
              <a:rPr lang="en-US" dirty="0" smtClean="0"/>
              <a:t>Indiana.</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Indianapolis Art Center</a:t>
            </a:r>
            <a:r>
              <a:rPr lang="en-US" dirty="0" smtClean="0"/>
              <a:t> </a:t>
            </a:r>
            <a:endParaRPr lang="ru-RU" dirty="0"/>
          </a:p>
        </p:txBody>
      </p:sp>
      <p:pic>
        <p:nvPicPr>
          <p:cNvPr id="5" name="Содержимое 4" descr="Indianapolis_Art_Center_Sign..jpg"/>
          <p:cNvPicPr>
            <a:picLocks noGrp="1" noChangeAspect="1"/>
          </p:cNvPicPr>
          <p:nvPr>
            <p:ph sz="half" idx="1"/>
          </p:nvPr>
        </p:nvPicPr>
        <p:blipFill>
          <a:blip r:embed="rId2" cstate="print"/>
          <a:stretch>
            <a:fillRect/>
          </a:stretch>
        </p:blipFill>
        <p:spPr>
          <a:xfrm>
            <a:off x="323528" y="2132856"/>
            <a:ext cx="4182616" cy="3816424"/>
          </a:xfrm>
        </p:spPr>
      </p:pic>
      <p:pic>
        <p:nvPicPr>
          <p:cNvPr id="6" name="Содержимое 5" descr="iacp_0.jpg"/>
          <p:cNvPicPr>
            <a:picLocks noGrp="1" noChangeAspect="1"/>
          </p:cNvPicPr>
          <p:nvPr>
            <p:ph sz="half" idx="2"/>
          </p:nvPr>
        </p:nvPicPr>
        <p:blipFill>
          <a:blip r:embed="rId3" cstate="print"/>
          <a:stretch>
            <a:fillRect/>
          </a:stretch>
        </p:blipFill>
        <p:spPr>
          <a:xfrm>
            <a:off x="4644008" y="2132856"/>
            <a:ext cx="4114800" cy="381642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Festivals and events</a:t>
            </a:r>
            <a:endParaRPr lang="ru-RU" dirty="0"/>
          </a:p>
        </p:txBody>
      </p:sp>
      <p:sp>
        <p:nvSpPr>
          <p:cNvPr id="3" name="Содержимое 2"/>
          <p:cNvSpPr>
            <a:spLocks noGrp="1"/>
          </p:cNvSpPr>
          <p:nvPr>
            <p:ph idx="1"/>
          </p:nvPr>
        </p:nvSpPr>
        <p:spPr/>
        <p:txBody>
          <a:bodyPr>
            <a:normAutofit fontScale="70000" lnSpcReduction="20000"/>
          </a:bodyPr>
          <a:lstStyle/>
          <a:p>
            <a:r>
              <a:rPr lang="en-US" dirty="0" smtClean="0"/>
              <a:t>The International Violin Competition of </a:t>
            </a:r>
            <a:r>
              <a:rPr lang="en-US" dirty="0" smtClean="0"/>
              <a:t>Indianapolis</a:t>
            </a:r>
            <a:r>
              <a:rPr lang="en-US" dirty="0" smtClean="0"/>
              <a:t>, Indy Jazz Fest, and the DCI World Championships are all held in Indianapolis.</a:t>
            </a:r>
          </a:p>
          <a:p>
            <a:r>
              <a:rPr lang="en-US" dirty="0" smtClean="0"/>
              <a:t>The Indianapolis Symphony Orchestra has hosted an annual outdoor summer concert series at Conner Prairie called Marsh </a:t>
            </a:r>
            <a:r>
              <a:rPr lang="en-US" i="1" dirty="0" smtClean="0"/>
              <a:t>Symphony on the Prairie</a:t>
            </a:r>
            <a:r>
              <a:rPr lang="en-US" dirty="0" smtClean="0"/>
              <a:t> since 1982, featuring a variety of musical styles</a:t>
            </a:r>
            <a:r>
              <a:rPr lang="en-US" dirty="0" smtClean="0"/>
              <a:t>.</a:t>
            </a:r>
            <a:endParaRPr lang="en-US" dirty="0" smtClean="0"/>
          </a:p>
          <a:p>
            <a:r>
              <a:rPr lang="en-US" dirty="0" smtClean="0"/>
              <a:t>The city has an arts community that includes many fairs celebrating a wide variety of arts and crafts. They include the Broad Ripple Art Fair, Talbot Street Art Fair, Carmel Arts Festival, Indian Market and Festival, and the </a:t>
            </a:r>
            <a:r>
              <a:rPr lang="en-US" dirty="0" err="1" smtClean="0"/>
              <a:t>Penrod</a:t>
            </a:r>
            <a:r>
              <a:rPr lang="en-US" dirty="0" smtClean="0"/>
              <a:t> Art Fair.</a:t>
            </a:r>
          </a:p>
          <a:p>
            <a:r>
              <a:rPr lang="en-US" dirty="0" smtClean="0"/>
              <a:t>Every May since 1957, Indianapolis has held the 500 Festival, a month of events including a mini marathon and a festival parade, the latter being the day before the Indianapolis 500.</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Indiana State Fair</a:t>
            </a:r>
            <a:endParaRPr lang="ru-RU" dirty="0"/>
          </a:p>
        </p:txBody>
      </p:sp>
      <p:sp>
        <p:nvSpPr>
          <p:cNvPr id="3" name="Содержимое 2"/>
          <p:cNvSpPr>
            <a:spLocks noGrp="1"/>
          </p:cNvSpPr>
          <p:nvPr>
            <p:ph sz="half" idx="1"/>
          </p:nvPr>
        </p:nvSpPr>
        <p:spPr/>
        <p:txBody>
          <a:bodyPr>
            <a:normAutofit fontScale="85000" lnSpcReduction="10000"/>
          </a:bodyPr>
          <a:lstStyle/>
          <a:p>
            <a:r>
              <a:rPr lang="en-US" dirty="0" smtClean="0"/>
              <a:t>Indianapolis is also home to the Indiana State Fair as well as the Heartland Film Festival, the Indianapolis International Film Festival, the Indianapolis Theatre Fringe Festival, the Indianapolis Alternative Media Festival, and the Midwest Music Summit.</a:t>
            </a:r>
            <a:endParaRPr lang="ru-RU" dirty="0"/>
          </a:p>
        </p:txBody>
      </p:sp>
      <p:pic>
        <p:nvPicPr>
          <p:cNvPr id="5" name="Содержимое 4" descr="800px-Indiana_State_Fair.jpg"/>
          <p:cNvPicPr>
            <a:picLocks noGrp="1" noChangeAspect="1"/>
          </p:cNvPicPr>
          <p:nvPr>
            <p:ph sz="half" idx="2"/>
          </p:nvPr>
        </p:nvPicPr>
        <p:blipFill>
          <a:blip r:embed="rId2" cstate="print"/>
          <a:stretch>
            <a:fillRect/>
          </a:stretch>
        </p:blipFill>
        <p:spPr>
          <a:xfrm>
            <a:off x="4427984" y="1844824"/>
            <a:ext cx="4358349" cy="446449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Having fun with children</a:t>
            </a:r>
            <a:endParaRPr lang="ru-RU" dirty="0"/>
          </a:p>
        </p:txBody>
      </p:sp>
      <p:pic>
        <p:nvPicPr>
          <p:cNvPr id="5" name="Содержимое 4" descr="640px-IndianaStateFair.jpg"/>
          <p:cNvPicPr>
            <a:picLocks noGrp="1" noChangeAspect="1"/>
          </p:cNvPicPr>
          <p:nvPr>
            <p:ph sz="half" idx="1"/>
          </p:nvPr>
        </p:nvPicPr>
        <p:blipFill>
          <a:blip r:embed="rId2" cstate="print"/>
          <a:stretch>
            <a:fillRect/>
          </a:stretch>
        </p:blipFill>
        <p:spPr>
          <a:xfrm>
            <a:off x="488803" y="1412775"/>
            <a:ext cx="4046272" cy="4759383"/>
          </a:xfrm>
        </p:spPr>
      </p:pic>
      <p:pic>
        <p:nvPicPr>
          <p:cNvPr id="6" name="Содержимое 5" descr="1024px-IndianaStateFairMidway.jpg"/>
          <p:cNvPicPr>
            <a:picLocks noGrp="1" noChangeAspect="1"/>
          </p:cNvPicPr>
          <p:nvPr>
            <p:ph sz="half" idx="2"/>
          </p:nvPr>
        </p:nvPicPr>
        <p:blipFill>
          <a:blip r:embed="rId3" cstate="print"/>
          <a:stretch>
            <a:fillRect/>
          </a:stretch>
        </p:blipFill>
        <p:spPr>
          <a:xfrm>
            <a:off x="3860735" y="1412776"/>
            <a:ext cx="5031745" cy="472111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Circle City Classic</a:t>
            </a:r>
            <a:endParaRPr lang="ru-RU" dirty="0"/>
          </a:p>
        </p:txBody>
      </p:sp>
      <p:sp>
        <p:nvSpPr>
          <p:cNvPr id="3" name="Содержимое 2"/>
          <p:cNvSpPr>
            <a:spLocks noGrp="1"/>
          </p:cNvSpPr>
          <p:nvPr>
            <p:ph idx="1"/>
          </p:nvPr>
        </p:nvSpPr>
        <p:spPr/>
        <p:txBody>
          <a:bodyPr>
            <a:normAutofit lnSpcReduction="10000"/>
          </a:bodyPr>
          <a:lstStyle/>
          <a:p>
            <a:r>
              <a:rPr lang="en-US" dirty="0" smtClean="0"/>
              <a:t>The Circle City Classic is one of America’s top historically African-American college football games. This annual football game, held during the first weekend of October, is the showcase event of an entire weekend. The weekend is a celebration of cultural excellence and educational achievement while showcasing the spirit, energy and tradition of America’s historically black colleges and universities.</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CCC in 2014</a:t>
            </a:r>
            <a:endParaRPr lang="ru-RU" dirty="0"/>
          </a:p>
        </p:txBody>
      </p:sp>
      <p:pic>
        <p:nvPicPr>
          <p:cNvPr id="4" name="Содержимое 3" descr="124.jpg"/>
          <p:cNvPicPr>
            <a:picLocks noGrp="1" noChangeAspect="1"/>
          </p:cNvPicPr>
          <p:nvPr>
            <p:ph idx="1"/>
          </p:nvPr>
        </p:nvPicPr>
        <p:blipFill>
          <a:blip r:embed="rId2" cstate="print"/>
          <a:stretch>
            <a:fillRect/>
          </a:stretch>
        </p:blipFill>
        <p:spPr>
          <a:xfrm>
            <a:off x="251520" y="2132857"/>
            <a:ext cx="8640960" cy="388843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Sports in Indianapolis</a:t>
            </a:r>
            <a:endParaRPr lang="en-US" dirty="0"/>
          </a:p>
        </p:txBody>
      </p:sp>
      <p:sp>
        <p:nvSpPr>
          <p:cNvPr id="3" name="Содержимое 2"/>
          <p:cNvSpPr>
            <a:spLocks noGrp="1"/>
          </p:cNvSpPr>
          <p:nvPr>
            <p:ph idx="1"/>
          </p:nvPr>
        </p:nvSpPr>
        <p:spPr/>
        <p:txBody>
          <a:bodyPr>
            <a:normAutofit fontScale="92500" lnSpcReduction="20000"/>
          </a:bodyPr>
          <a:lstStyle/>
          <a:p>
            <a:r>
              <a:rPr lang="en-US" dirty="0" smtClean="0"/>
              <a:t>Indianapolis is the home to 10 professional sports teams. The city is also the home to two National Collegiate Athletic Association collegiate teams. Two teams from the four major American sports, the Indianapolis Colts and Indiana Pacers, are located in Indianapolis.</a:t>
            </a:r>
          </a:p>
          <a:p>
            <a:r>
              <a:rPr lang="en-US" dirty="0" smtClean="0"/>
              <a:t>The headquarters of the NCAA, the main governing body for U.S. collegiate sports, is located in Indianapolis, as well as the National Federation of State High School Associations.</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National Associations</a:t>
            </a:r>
            <a:endParaRPr lang="ru-RU" dirty="0"/>
          </a:p>
        </p:txBody>
      </p:sp>
      <p:sp>
        <p:nvSpPr>
          <p:cNvPr id="3" name="Содержимое 2"/>
          <p:cNvSpPr>
            <a:spLocks noGrp="1"/>
          </p:cNvSpPr>
          <p:nvPr>
            <p:ph sz="half" idx="1"/>
          </p:nvPr>
        </p:nvSpPr>
        <p:spPr/>
        <p:txBody>
          <a:bodyPr>
            <a:normAutofit fontScale="62500" lnSpcReduction="20000"/>
          </a:bodyPr>
          <a:lstStyle/>
          <a:p>
            <a:r>
              <a:rPr lang="en-US" dirty="0" smtClean="0"/>
              <a:t>A number of minor league-level teams also play in the city. The Indiana Fever Women's National Basketball Association (WNBA) started play in 2000, and are under the same ownership as the Pacers NBA team. </a:t>
            </a:r>
            <a:r>
              <a:rPr lang="en-US" dirty="0" smtClean="0"/>
              <a:t>The</a:t>
            </a:r>
            <a:r>
              <a:rPr lang="en-US" dirty="0" smtClean="0"/>
              <a:t> Indianapolis Indians are the second oldest minor league baseball team, having played in the city since 1902, and are currently members of the Triple-A International League The Indiana Ice </a:t>
            </a:r>
            <a:r>
              <a:rPr lang="en-US" dirty="0" err="1" smtClean="0"/>
              <a:t>ice</a:t>
            </a:r>
            <a:r>
              <a:rPr lang="en-US" dirty="0" smtClean="0"/>
              <a:t> hockey team began play in the United States Hockey League (USHL) in 2004. </a:t>
            </a:r>
            <a:endParaRPr lang="en-US" dirty="0" smtClean="0"/>
          </a:p>
          <a:p>
            <a:r>
              <a:rPr lang="en-US" dirty="0" smtClean="0"/>
              <a:t>The</a:t>
            </a:r>
            <a:r>
              <a:rPr lang="en-US" dirty="0" smtClean="0"/>
              <a:t> Indianapolis </a:t>
            </a:r>
            <a:r>
              <a:rPr lang="en-US" dirty="0" err="1" smtClean="0"/>
              <a:t>AlleyCats</a:t>
            </a:r>
            <a:r>
              <a:rPr lang="en-US" dirty="0" smtClean="0"/>
              <a:t> were formed in 2012 as one of the founding teams of the American Ultimate Disc League (AUDL). </a:t>
            </a:r>
            <a:endParaRPr lang="ru-RU" dirty="0"/>
          </a:p>
        </p:txBody>
      </p:sp>
      <p:pic>
        <p:nvPicPr>
          <p:cNvPr id="5" name="Содержимое 4" descr="800px-Conseco_Fieldhouse.jpg"/>
          <p:cNvPicPr>
            <a:picLocks noGrp="1" noChangeAspect="1"/>
          </p:cNvPicPr>
          <p:nvPr>
            <p:ph sz="half" idx="2"/>
          </p:nvPr>
        </p:nvPicPr>
        <p:blipFill>
          <a:blip r:embed="rId2" cstate="print"/>
          <a:stretch>
            <a:fillRect/>
          </a:stretch>
        </p:blipFill>
        <p:spPr>
          <a:xfrm>
            <a:off x="4499992" y="1700808"/>
            <a:ext cx="4320480" cy="460851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1948"/>
            <a:ext cx="8229600" cy="800788"/>
          </a:xfrm>
        </p:spPr>
        <p:txBody>
          <a:bodyPr/>
          <a:lstStyle/>
          <a:p>
            <a:r>
              <a:rPr lang="en-US" dirty="0" smtClean="0"/>
              <a:t>Education</a:t>
            </a:r>
            <a:endParaRPr lang="ru-RU" dirty="0"/>
          </a:p>
        </p:txBody>
      </p:sp>
      <p:sp>
        <p:nvSpPr>
          <p:cNvPr id="3" name="Текст 2"/>
          <p:cNvSpPr>
            <a:spLocks noGrp="1"/>
          </p:cNvSpPr>
          <p:nvPr>
            <p:ph type="body" idx="1"/>
          </p:nvPr>
        </p:nvSpPr>
        <p:spPr>
          <a:xfrm>
            <a:off x="457200" y="1535113"/>
            <a:ext cx="4040188" cy="453727"/>
          </a:xfrm>
        </p:spPr>
        <p:txBody>
          <a:bodyPr/>
          <a:lstStyle/>
          <a:p>
            <a:r>
              <a:rPr lang="en-US" dirty="0" smtClean="0"/>
              <a:t>Higher education</a:t>
            </a:r>
            <a:endParaRPr lang="ru-RU" dirty="0"/>
          </a:p>
        </p:txBody>
      </p:sp>
      <p:sp>
        <p:nvSpPr>
          <p:cNvPr id="4" name="Текст 3"/>
          <p:cNvSpPr>
            <a:spLocks noGrp="1"/>
          </p:cNvSpPr>
          <p:nvPr>
            <p:ph type="body" sz="half" idx="3"/>
          </p:nvPr>
        </p:nvSpPr>
        <p:spPr>
          <a:xfrm>
            <a:off x="4716016" y="2060848"/>
            <a:ext cx="4041775" cy="474067"/>
          </a:xfrm>
        </p:spPr>
        <p:txBody>
          <a:bodyPr/>
          <a:lstStyle/>
          <a:p>
            <a:r>
              <a:rPr lang="en-US" dirty="0" smtClean="0"/>
              <a:t>Primary and secondary education</a:t>
            </a:r>
            <a:endParaRPr lang="en-US" dirty="0" smtClean="0"/>
          </a:p>
          <a:p>
            <a:endParaRPr lang="ru-RU" dirty="0"/>
          </a:p>
        </p:txBody>
      </p:sp>
      <p:sp>
        <p:nvSpPr>
          <p:cNvPr id="5" name="Содержимое 4"/>
          <p:cNvSpPr>
            <a:spLocks noGrp="1"/>
          </p:cNvSpPr>
          <p:nvPr>
            <p:ph sz="quarter" idx="2"/>
          </p:nvPr>
        </p:nvSpPr>
        <p:spPr>
          <a:xfrm>
            <a:off x="457200" y="2132856"/>
            <a:ext cx="4040188" cy="4032449"/>
          </a:xfrm>
        </p:spPr>
        <p:txBody>
          <a:bodyPr>
            <a:noAutofit/>
          </a:bodyPr>
          <a:lstStyle/>
          <a:p>
            <a:r>
              <a:rPr lang="en-US" sz="1800" dirty="0" smtClean="0"/>
              <a:t>Indianapolis is the home of Butler University, Indiana University-Purdue University Indianapolis (IUPUI), Ivy Tech Community College of Indiana, Indiana Tech (4 satellite campuses), Lincoln College of Technology, Marian University, Martin </a:t>
            </a:r>
            <a:r>
              <a:rPr lang="en-US" sz="1800" dirty="0" smtClean="0"/>
              <a:t>University,</a:t>
            </a:r>
            <a:r>
              <a:rPr lang="en-US" sz="1800" dirty="0" smtClean="0"/>
              <a:t> Oakland City University–Indianapolis, The Art Institute of Indianapolis, Vincennes University Aviation Technology Center, the University of Indianapolis, </a:t>
            </a:r>
            <a:r>
              <a:rPr lang="en-US" sz="1800" dirty="0" err="1" smtClean="0"/>
              <a:t>theUniversity</a:t>
            </a:r>
            <a:r>
              <a:rPr lang="en-US" sz="1800" dirty="0" smtClean="0"/>
              <a:t> of Phoenix, and WGU Indiana.</a:t>
            </a:r>
            <a:endParaRPr lang="ru-RU" sz="1800" dirty="0"/>
          </a:p>
        </p:txBody>
      </p:sp>
      <p:sp>
        <p:nvSpPr>
          <p:cNvPr id="6" name="Содержимое 5"/>
          <p:cNvSpPr>
            <a:spLocks noGrp="1"/>
          </p:cNvSpPr>
          <p:nvPr>
            <p:ph sz="quarter" idx="4"/>
          </p:nvPr>
        </p:nvSpPr>
        <p:spPr/>
        <p:txBody>
          <a:bodyPr>
            <a:noAutofit/>
          </a:bodyPr>
          <a:lstStyle/>
          <a:p>
            <a:r>
              <a:rPr lang="en-US" sz="1800" dirty="0" smtClean="0"/>
              <a:t>Indianapolis has eleven unified public school districts (eight township educational authorities and three legacy districts from before the unification of city and county government), each of which providing primary, secondary, and adult education services within its boundaries. The boundaries of these districts do not exactly correspond to township (or traditional) boundaries, but rather cover the areas of their townships that were outside the pre-</a:t>
            </a:r>
            <a:r>
              <a:rPr lang="en-US" sz="1800" dirty="0" err="1" smtClean="0"/>
              <a:t>Unigov</a:t>
            </a:r>
            <a:r>
              <a:rPr lang="en-US" sz="1800" dirty="0" smtClean="0"/>
              <a:t> city limits. </a:t>
            </a:r>
            <a:endParaRPr lang="ru-RU"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Indiana University-Purdue University Indianapolis</a:t>
            </a:r>
            <a:endParaRPr lang="ru-RU" dirty="0"/>
          </a:p>
        </p:txBody>
      </p:sp>
      <p:pic>
        <p:nvPicPr>
          <p:cNvPr id="4" name="Содержимое 3" descr="IndianaAve03.jpg"/>
          <p:cNvPicPr>
            <a:picLocks noGrp="1" noChangeAspect="1"/>
          </p:cNvPicPr>
          <p:nvPr>
            <p:ph idx="1"/>
          </p:nvPr>
        </p:nvPicPr>
        <p:blipFill>
          <a:blip r:embed="rId2" cstate="print"/>
          <a:stretch>
            <a:fillRect/>
          </a:stretch>
        </p:blipFill>
        <p:spPr>
          <a:xfrm>
            <a:off x="827584" y="1844824"/>
            <a:ext cx="7488832" cy="462208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city of Surprise</a:t>
            </a:r>
            <a:endParaRPr lang="ru-RU" dirty="0"/>
          </a:p>
        </p:txBody>
      </p:sp>
      <p:sp>
        <p:nvSpPr>
          <p:cNvPr id="3" name="Текст 2"/>
          <p:cNvSpPr>
            <a:spLocks noGrp="1"/>
          </p:cNvSpPr>
          <p:nvPr>
            <p:ph type="body" idx="1"/>
          </p:nvPr>
        </p:nvSpPr>
        <p:spPr/>
        <p:txBody>
          <a:bodyPr/>
          <a:lstStyle/>
          <a:p>
            <a:r>
              <a:rPr lang="en-US" dirty="0" smtClean="0"/>
              <a:t>The city </a:t>
            </a:r>
            <a:endParaRPr lang="ru-RU" dirty="0"/>
          </a:p>
        </p:txBody>
      </p:sp>
      <p:sp>
        <p:nvSpPr>
          <p:cNvPr id="4" name="Текст 3"/>
          <p:cNvSpPr>
            <a:spLocks noGrp="1"/>
          </p:cNvSpPr>
          <p:nvPr>
            <p:ph type="body" sz="half" idx="3"/>
          </p:nvPr>
        </p:nvSpPr>
        <p:spPr>
          <a:xfrm>
            <a:off x="5292080" y="1844823"/>
            <a:ext cx="3394720" cy="330051"/>
          </a:xfrm>
        </p:spPr>
        <p:txBody>
          <a:bodyPr/>
          <a:lstStyle/>
          <a:p>
            <a:r>
              <a:rPr lang="en-US" dirty="0" smtClean="0"/>
              <a:t>The night by Indy</a:t>
            </a:r>
            <a:endParaRPr lang="ru-RU" dirty="0"/>
          </a:p>
        </p:txBody>
      </p:sp>
      <p:sp>
        <p:nvSpPr>
          <p:cNvPr id="5" name="Содержимое 4"/>
          <p:cNvSpPr>
            <a:spLocks noGrp="1"/>
          </p:cNvSpPr>
          <p:nvPr>
            <p:ph sz="quarter" idx="2"/>
          </p:nvPr>
        </p:nvSpPr>
        <p:spPr/>
        <p:txBody>
          <a:bodyPr/>
          <a:lstStyle/>
          <a:p>
            <a:r>
              <a:rPr lang="en-US" dirty="0" smtClean="0"/>
              <a:t>Indianapolis is </a:t>
            </a:r>
            <a:r>
              <a:rPr lang="en-US" dirty="0" smtClean="0"/>
              <a:t>the capital and most populous city of the U.S. state of Indiana, and also the county seat of Marion County. It is the 12th largest city in the United States and the 29th largest metropolitan area in the United States.</a:t>
            </a:r>
            <a:endParaRPr lang="ru-RU" dirty="0"/>
          </a:p>
        </p:txBody>
      </p:sp>
      <p:pic>
        <p:nvPicPr>
          <p:cNvPr id="7" name="Содержимое 6" descr="Downtown-Indianapolis-1.jpg"/>
          <p:cNvPicPr>
            <a:picLocks noGrp="1" noChangeAspect="1"/>
          </p:cNvPicPr>
          <p:nvPr>
            <p:ph sz="quarter" idx="4"/>
          </p:nvPr>
        </p:nvPicPr>
        <p:blipFill>
          <a:blip r:embed="rId2" cstate="print"/>
          <a:stretch>
            <a:fillRect/>
          </a:stretch>
        </p:blipFill>
        <p:spPr>
          <a:xfrm>
            <a:off x="4427985" y="2564904"/>
            <a:ext cx="4258816" cy="331236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Indianapolis public school</a:t>
            </a:r>
            <a:endParaRPr lang="ru-RU" dirty="0"/>
          </a:p>
        </p:txBody>
      </p:sp>
      <p:pic>
        <p:nvPicPr>
          <p:cNvPr id="4" name="Содержимое 3" descr="Joseph_J._Bingham_Indianapolis_Public_School_No._84.jpg"/>
          <p:cNvPicPr>
            <a:picLocks noGrp="1" noChangeAspect="1"/>
          </p:cNvPicPr>
          <p:nvPr>
            <p:ph idx="1"/>
          </p:nvPr>
        </p:nvPicPr>
        <p:blipFill>
          <a:blip r:embed="rId2" cstate="print"/>
          <a:stretch>
            <a:fillRect/>
          </a:stretch>
        </p:blipFill>
        <p:spPr>
          <a:xfrm>
            <a:off x="548922" y="1646238"/>
            <a:ext cx="8046155" cy="480709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Some facts about Indiana</a:t>
            </a:r>
            <a:endParaRPr lang="ru-RU" dirty="0"/>
          </a:p>
        </p:txBody>
      </p:sp>
      <p:sp>
        <p:nvSpPr>
          <p:cNvPr id="3" name="Содержимое 2"/>
          <p:cNvSpPr>
            <a:spLocks noGrp="1"/>
          </p:cNvSpPr>
          <p:nvPr>
            <p:ph sz="half" idx="1"/>
          </p:nvPr>
        </p:nvSpPr>
        <p:spPr/>
        <p:txBody>
          <a:bodyPr>
            <a:normAutofit/>
          </a:bodyPr>
          <a:lstStyle/>
          <a:p>
            <a:r>
              <a:rPr lang="en-US" dirty="0" smtClean="0"/>
              <a:t>The movies “Hoosiers,”, “Breaking Away”, and “A League of Their Own”, were filmed in Indiana. • The movie “A Christmas Story” takes place in northern Indiana.</a:t>
            </a:r>
          </a:p>
          <a:p>
            <a:endParaRPr lang="ru-RU" dirty="0"/>
          </a:p>
        </p:txBody>
      </p:sp>
      <p:pic>
        <p:nvPicPr>
          <p:cNvPr id="5" name="Содержимое 4" descr="a-league-of-their-own-movie-poster.jpg"/>
          <p:cNvPicPr>
            <a:picLocks noGrp="1" noChangeAspect="1"/>
          </p:cNvPicPr>
          <p:nvPr>
            <p:ph sz="half" idx="2"/>
          </p:nvPr>
        </p:nvPicPr>
        <p:blipFill>
          <a:blip r:embed="rId2" cstate="print"/>
          <a:stretch>
            <a:fillRect/>
          </a:stretch>
        </p:blipFill>
        <p:spPr>
          <a:xfrm>
            <a:off x="4860032" y="1628800"/>
            <a:ext cx="3744416" cy="4866171"/>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Coca-cola bottle</a:t>
            </a:r>
            <a:endParaRPr lang="ru-RU" dirty="0"/>
          </a:p>
        </p:txBody>
      </p:sp>
      <p:sp>
        <p:nvSpPr>
          <p:cNvPr id="3" name="Содержимое 2"/>
          <p:cNvSpPr>
            <a:spLocks noGrp="1"/>
          </p:cNvSpPr>
          <p:nvPr>
            <p:ph sz="half" idx="1"/>
          </p:nvPr>
        </p:nvSpPr>
        <p:spPr/>
        <p:txBody>
          <a:bodyPr/>
          <a:lstStyle/>
          <a:p>
            <a:r>
              <a:rPr lang="en-US" dirty="0" smtClean="0"/>
              <a:t>The Coco-Cola bottle was designed in Terre Haute, </a:t>
            </a:r>
            <a:r>
              <a:rPr lang="en-US" dirty="0" smtClean="0"/>
              <a:t>Indiana.</a:t>
            </a:r>
            <a:endParaRPr lang="ru-RU" dirty="0"/>
          </a:p>
        </p:txBody>
      </p:sp>
      <p:pic>
        <p:nvPicPr>
          <p:cNvPr id="5" name="Содержимое 4" descr="The-whole-family.jpg"/>
          <p:cNvPicPr>
            <a:picLocks noGrp="1" noChangeAspect="1"/>
          </p:cNvPicPr>
          <p:nvPr>
            <p:ph sz="half" idx="2"/>
          </p:nvPr>
        </p:nvPicPr>
        <p:blipFill>
          <a:blip r:embed="rId2" cstate="print"/>
          <a:stretch>
            <a:fillRect/>
          </a:stretch>
        </p:blipFill>
        <p:spPr>
          <a:xfrm>
            <a:off x="3419872" y="2708920"/>
            <a:ext cx="5328592" cy="373133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Popcorn-producing state</a:t>
            </a:r>
            <a:endParaRPr lang="ru-RU" dirty="0"/>
          </a:p>
        </p:txBody>
      </p:sp>
      <p:pic>
        <p:nvPicPr>
          <p:cNvPr id="5" name="Содержимое 4" descr="popcorn.jpg"/>
          <p:cNvPicPr>
            <a:picLocks noGrp="1" noChangeAspect="1"/>
          </p:cNvPicPr>
          <p:nvPr>
            <p:ph sz="half" idx="1"/>
          </p:nvPr>
        </p:nvPicPr>
        <p:blipFill>
          <a:blip r:embed="rId2" cstate="print"/>
          <a:stretch>
            <a:fillRect/>
          </a:stretch>
        </p:blipFill>
        <p:spPr>
          <a:xfrm>
            <a:off x="457200" y="2996952"/>
            <a:ext cx="5626968" cy="3600400"/>
          </a:xfrm>
        </p:spPr>
      </p:pic>
      <p:sp>
        <p:nvSpPr>
          <p:cNvPr id="4" name="Содержимое 3"/>
          <p:cNvSpPr>
            <a:spLocks noGrp="1"/>
          </p:cNvSpPr>
          <p:nvPr>
            <p:ph sz="half" idx="2"/>
          </p:nvPr>
        </p:nvSpPr>
        <p:spPr/>
        <p:txBody>
          <a:bodyPr/>
          <a:lstStyle/>
          <a:p>
            <a:r>
              <a:rPr lang="en-US" dirty="0" smtClean="0"/>
              <a:t>Indiana is the top popcorn-producing state in the nation. </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greatest fame</a:t>
            </a:r>
            <a:endParaRPr lang="ru-RU" dirty="0"/>
          </a:p>
        </p:txBody>
      </p:sp>
      <p:sp>
        <p:nvSpPr>
          <p:cNvPr id="3" name="Содержимое 2"/>
          <p:cNvSpPr>
            <a:spLocks noGrp="1"/>
          </p:cNvSpPr>
          <p:nvPr>
            <p:ph sz="half" idx="1"/>
          </p:nvPr>
        </p:nvSpPr>
        <p:spPr/>
        <p:txBody>
          <a:bodyPr/>
          <a:lstStyle/>
          <a:p>
            <a:r>
              <a:rPr lang="en-US" dirty="0" smtClean="0"/>
              <a:t>Michael Jackson and The Jackson Five got their start in Gary, Indiana</a:t>
            </a:r>
            <a:endParaRPr lang="ru-RU" dirty="0"/>
          </a:p>
        </p:txBody>
      </p:sp>
      <p:pic>
        <p:nvPicPr>
          <p:cNvPr id="5" name="Содержимое 4" descr="michael-jackson-birthday-10.jpg"/>
          <p:cNvPicPr>
            <a:picLocks noGrp="1" noChangeAspect="1"/>
          </p:cNvPicPr>
          <p:nvPr>
            <p:ph sz="half" idx="2"/>
          </p:nvPr>
        </p:nvPicPr>
        <p:blipFill>
          <a:blip r:embed="rId2" cstate="print"/>
          <a:stretch>
            <a:fillRect/>
          </a:stretch>
        </p:blipFill>
        <p:spPr>
          <a:xfrm>
            <a:off x="4283968" y="2060849"/>
            <a:ext cx="4608512" cy="403244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Wright brothers</a:t>
            </a:r>
            <a:endParaRPr lang="ru-RU" dirty="0"/>
          </a:p>
        </p:txBody>
      </p:sp>
      <p:pic>
        <p:nvPicPr>
          <p:cNvPr id="5" name="Содержимое 4" descr="Berg_with_King_Alphonso_XIII_and_Wilbur_at_Pau.jpg"/>
          <p:cNvPicPr>
            <a:picLocks noGrp="1" noChangeAspect="1"/>
          </p:cNvPicPr>
          <p:nvPr>
            <p:ph sz="half" idx="1"/>
          </p:nvPr>
        </p:nvPicPr>
        <p:blipFill>
          <a:blip r:embed="rId2" cstate="print"/>
          <a:stretch>
            <a:fillRect/>
          </a:stretch>
        </p:blipFill>
        <p:spPr>
          <a:xfrm>
            <a:off x="611560" y="2996952"/>
            <a:ext cx="5904656" cy="3641435"/>
          </a:xfrm>
        </p:spPr>
      </p:pic>
      <p:sp>
        <p:nvSpPr>
          <p:cNvPr id="4" name="Содержимое 3"/>
          <p:cNvSpPr>
            <a:spLocks noGrp="1"/>
          </p:cNvSpPr>
          <p:nvPr>
            <p:ph sz="half" idx="2"/>
          </p:nvPr>
        </p:nvSpPr>
        <p:spPr/>
        <p:txBody>
          <a:bodyPr/>
          <a:lstStyle/>
          <a:p>
            <a:r>
              <a:rPr lang="en-US" dirty="0" smtClean="0"/>
              <a:t>Wilbur and Orville Wright, inventors, are from Millville, Indiana</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Some restrictions</a:t>
            </a:r>
            <a:endParaRPr lang="ru-RU" dirty="0"/>
          </a:p>
        </p:txBody>
      </p:sp>
      <p:sp>
        <p:nvSpPr>
          <p:cNvPr id="3" name="Содержимое 2"/>
          <p:cNvSpPr>
            <a:spLocks noGrp="1"/>
          </p:cNvSpPr>
          <p:nvPr>
            <p:ph sz="half" idx="1"/>
          </p:nvPr>
        </p:nvSpPr>
        <p:spPr/>
        <p:txBody>
          <a:bodyPr/>
          <a:lstStyle/>
          <a:p>
            <a:r>
              <a:rPr lang="en-US" dirty="0" smtClean="0"/>
              <a:t>Alcohol sales are prohibited on Sunday (except for restaurants</a:t>
            </a:r>
            <a:r>
              <a:rPr lang="en-US" dirty="0" smtClean="0"/>
              <a:t>).</a:t>
            </a:r>
            <a:endParaRPr lang="ru-RU" dirty="0"/>
          </a:p>
        </p:txBody>
      </p:sp>
      <p:pic>
        <p:nvPicPr>
          <p:cNvPr id="5" name="Содержимое 4" descr="no-alcohol-drugs-iso-sign-is-1100.png"/>
          <p:cNvPicPr>
            <a:picLocks noGrp="1" noChangeAspect="1"/>
          </p:cNvPicPr>
          <p:nvPr>
            <p:ph sz="half" idx="2"/>
          </p:nvPr>
        </p:nvPicPr>
        <p:blipFill>
          <a:blip r:embed="rId2" cstate="print"/>
          <a:stretch>
            <a:fillRect/>
          </a:stretch>
        </p:blipFill>
        <p:spPr>
          <a:xfrm>
            <a:off x="4339406" y="1900263"/>
            <a:ext cx="4337050" cy="43370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…and some dumb laws.</a:t>
            </a:r>
            <a:endParaRPr lang="ru-RU" dirty="0"/>
          </a:p>
        </p:txBody>
      </p:sp>
      <p:sp>
        <p:nvSpPr>
          <p:cNvPr id="3" name="Содержимое 2"/>
          <p:cNvSpPr>
            <a:spLocks noGrp="1"/>
          </p:cNvSpPr>
          <p:nvPr>
            <p:ph sz="half" idx="1"/>
          </p:nvPr>
        </p:nvSpPr>
        <p:spPr/>
        <p:txBody>
          <a:bodyPr/>
          <a:lstStyle/>
          <a:p>
            <a:r>
              <a:rPr lang="en-US" dirty="0" smtClean="0"/>
              <a:t>Waitresses may not carry drinks into a restaurant or bar.</a:t>
            </a:r>
            <a:endParaRPr lang="ru-RU" dirty="0"/>
          </a:p>
        </p:txBody>
      </p:sp>
      <p:pic>
        <p:nvPicPr>
          <p:cNvPr id="5" name="Содержимое 4" descr="waitress-who-knows-her-stuff.jpg"/>
          <p:cNvPicPr>
            <a:picLocks noGrp="1" noChangeAspect="1"/>
          </p:cNvPicPr>
          <p:nvPr>
            <p:ph sz="half" idx="2"/>
          </p:nvPr>
        </p:nvPicPr>
        <p:blipFill>
          <a:blip r:embed="rId2" cstate="print"/>
          <a:stretch>
            <a:fillRect/>
          </a:stretch>
        </p:blipFill>
        <p:spPr>
          <a:xfrm>
            <a:off x="3668345" y="2636912"/>
            <a:ext cx="5018455" cy="3816424"/>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What about fish?</a:t>
            </a:r>
            <a:endParaRPr lang="ru-RU" dirty="0"/>
          </a:p>
        </p:txBody>
      </p:sp>
      <p:pic>
        <p:nvPicPr>
          <p:cNvPr id="5" name="Содержимое 4" descr="article-2362587-1ACBAFCE000005DC-7_634x331.jpg"/>
          <p:cNvPicPr>
            <a:picLocks noGrp="1" noChangeAspect="1"/>
          </p:cNvPicPr>
          <p:nvPr>
            <p:ph sz="half" idx="1"/>
          </p:nvPr>
        </p:nvPicPr>
        <p:blipFill>
          <a:blip r:embed="rId2" cstate="print"/>
          <a:stretch>
            <a:fillRect/>
          </a:stretch>
        </p:blipFill>
        <p:spPr>
          <a:xfrm>
            <a:off x="611559" y="3068960"/>
            <a:ext cx="6293499" cy="3312368"/>
          </a:xfrm>
        </p:spPr>
      </p:pic>
      <p:sp>
        <p:nvSpPr>
          <p:cNvPr id="4" name="Содержимое 3"/>
          <p:cNvSpPr>
            <a:spLocks noGrp="1"/>
          </p:cNvSpPr>
          <p:nvPr>
            <p:ph sz="half" idx="2"/>
          </p:nvPr>
        </p:nvSpPr>
        <p:spPr/>
        <p:txBody>
          <a:bodyPr/>
          <a:lstStyle/>
          <a:p>
            <a:r>
              <a:rPr lang="en-US" dirty="0" smtClean="0"/>
              <a:t>No one may catch </a:t>
            </a:r>
            <a:r>
              <a:rPr lang="en-US" dirty="0" smtClean="0"/>
              <a:t>a fish</a:t>
            </a:r>
            <a:r>
              <a:rPr lang="en-US" dirty="0" smtClean="0"/>
              <a:t> with his bare hands.</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…or a horse?</a:t>
            </a:r>
            <a:endParaRPr lang="ru-RU" dirty="0"/>
          </a:p>
        </p:txBody>
      </p:sp>
      <p:sp>
        <p:nvSpPr>
          <p:cNvPr id="3" name="Содержимое 2"/>
          <p:cNvSpPr>
            <a:spLocks noGrp="1"/>
          </p:cNvSpPr>
          <p:nvPr>
            <p:ph sz="half" idx="1"/>
          </p:nvPr>
        </p:nvSpPr>
        <p:spPr/>
        <p:txBody>
          <a:bodyPr/>
          <a:lstStyle/>
          <a:p>
            <a:r>
              <a:rPr lang="en-US" dirty="0" smtClean="0"/>
              <a:t>It is against the law to pass a horse </a:t>
            </a:r>
            <a:r>
              <a:rPr lang="en-US" dirty="0" smtClean="0"/>
              <a:t>on the street.</a:t>
            </a:r>
            <a:endParaRPr lang="ru-RU" dirty="0"/>
          </a:p>
        </p:txBody>
      </p:sp>
      <p:pic>
        <p:nvPicPr>
          <p:cNvPr id="5" name="Содержимое 4" descr="berea-front-street-horse-1ce756d7900867f6.jpg"/>
          <p:cNvPicPr>
            <a:picLocks noGrp="1" noChangeAspect="1"/>
          </p:cNvPicPr>
          <p:nvPr>
            <p:ph sz="half" idx="2"/>
          </p:nvPr>
        </p:nvPicPr>
        <p:blipFill>
          <a:blip r:embed="rId2" cstate="print"/>
          <a:stretch>
            <a:fillRect/>
          </a:stretch>
        </p:blipFill>
        <p:spPr>
          <a:xfrm>
            <a:off x="3203849" y="2564904"/>
            <a:ext cx="5482952" cy="403244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 city to entertain yourself</a:t>
            </a:r>
            <a:endParaRPr lang="ru-RU" dirty="0"/>
          </a:p>
        </p:txBody>
      </p:sp>
      <p:sp>
        <p:nvSpPr>
          <p:cNvPr id="3" name="Содержимое 2"/>
          <p:cNvSpPr>
            <a:spLocks noGrp="1"/>
          </p:cNvSpPr>
          <p:nvPr>
            <p:ph idx="1"/>
          </p:nvPr>
        </p:nvSpPr>
        <p:spPr/>
        <p:txBody>
          <a:bodyPr/>
          <a:lstStyle/>
          <a:p>
            <a:r>
              <a:rPr lang="en-US" dirty="0" smtClean="0"/>
              <a:t>Both </a:t>
            </a:r>
            <a:r>
              <a:rPr lang="en-US" i="1" dirty="0" smtClean="0">
                <a:solidFill>
                  <a:schemeClr val="tx2">
                    <a:lumMod val="75000"/>
                  </a:schemeClr>
                </a:solidFill>
              </a:rPr>
              <a:t>Forbes</a:t>
            </a:r>
            <a:r>
              <a:rPr lang="en-US" dirty="0" smtClean="0"/>
              <a:t> and </a:t>
            </a:r>
            <a:r>
              <a:rPr lang="en-US" i="1" dirty="0" smtClean="0">
                <a:solidFill>
                  <a:schemeClr val="tx2">
                    <a:lumMod val="75000"/>
                  </a:schemeClr>
                </a:solidFill>
              </a:rPr>
              <a:t>Livability.com</a:t>
            </a:r>
            <a:r>
              <a:rPr lang="en-US" dirty="0" smtClean="0"/>
              <a:t> rank Indianapolis as one of the best downtowns in the United States citing "more than 200 retail shops, more than 35 hotels, nearly 300 restaurants and food options, movie theaters, sports venues, museums, art galleries and parks" as attractions</a:t>
            </a:r>
            <a:r>
              <a:rPr lang="en-US" dirty="0" smtClean="0"/>
              <a:t>.</a:t>
            </a:r>
            <a:r>
              <a:rPr lang="en-US" dirty="0" smtClean="0"/>
              <a:t> Greater Indianapolis has seen moderate growth among U.S. </a:t>
            </a:r>
            <a:r>
              <a:rPr lang="en-US" dirty="0" smtClean="0"/>
              <a:t>cities.</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Garlic time</a:t>
            </a:r>
            <a:endParaRPr lang="ru-RU" dirty="0"/>
          </a:p>
        </p:txBody>
      </p:sp>
      <p:pic>
        <p:nvPicPr>
          <p:cNvPr id="5" name="Содержимое 4" descr="Dude-Eats-33-Raw-Cloves-of-Garlic-in-Just-60-Seconds-458892-2.jpg"/>
          <p:cNvPicPr>
            <a:picLocks noGrp="1" noChangeAspect="1"/>
          </p:cNvPicPr>
          <p:nvPr>
            <p:ph sz="half" idx="1"/>
          </p:nvPr>
        </p:nvPicPr>
        <p:blipFill>
          <a:blip r:embed="rId2" cstate="print"/>
          <a:stretch>
            <a:fillRect/>
          </a:stretch>
        </p:blipFill>
        <p:spPr>
          <a:xfrm>
            <a:off x="251520" y="2276872"/>
            <a:ext cx="4680520" cy="3600400"/>
          </a:xfrm>
        </p:spPr>
      </p:pic>
      <p:sp>
        <p:nvSpPr>
          <p:cNvPr id="4" name="Содержимое 3"/>
          <p:cNvSpPr>
            <a:spLocks noGrp="1"/>
          </p:cNvSpPr>
          <p:nvPr>
            <p:ph sz="half" idx="2"/>
          </p:nvPr>
        </p:nvSpPr>
        <p:spPr/>
        <p:txBody>
          <a:bodyPr/>
          <a:lstStyle/>
          <a:p>
            <a:r>
              <a:rPr lang="en-US" dirty="0" smtClean="0"/>
              <a:t>Within four hours of eating garlic, a person may not enter a movie house, theater, or ride a public streetcar.</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conclusion</a:t>
            </a:r>
            <a:endParaRPr lang="ru-RU" dirty="0"/>
          </a:p>
        </p:txBody>
      </p:sp>
      <p:sp>
        <p:nvSpPr>
          <p:cNvPr id="3" name="Содержимое 2"/>
          <p:cNvSpPr>
            <a:spLocks noGrp="1"/>
          </p:cNvSpPr>
          <p:nvPr>
            <p:ph idx="1"/>
          </p:nvPr>
        </p:nvSpPr>
        <p:spPr/>
        <p:txBody>
          <a:bodyPr>
            <a:normAutofit fontScale="70000" lnSpcReduction="20000"/>
          </a:bodyPr>
          <a:lstStyle/>
          <a:p>
            <a:r>
              <a:rPr lang="en-US" dirty="0" smtClean="0"/>
              <a:t>Is Indianapolis perfect? Nope. Could and should it try harder? Yes. Should it seek to get more people and, thus, more perspectives involved? Of course. Should, it keep in mind that it is competing globally for human capital and private investment? Yes again.</a:t>
            </a:r>
          </a:p>
          <a:p>
            <a:r>
              <a:rPr lang="en-US" dirty="0" smtClean="0"/>
              <a:t>But like many, non-global Midwestern cities, Indianapolis will have to make choices and compromises. In so doing, it will pursue a strategy that’s different from other places, and those differences won’t appeal to all.</a:t>
            </a:r>
          </a:p>
          <a:p>
            <a:r>
              <a:rPr lang="en-US" dirty="0" smtClean="0"/>
              <a:t>Ricky Nelson once sang, “You can’t please everyone, so you got to please yourself.” I’m pleased to look at it this way: For some, Moby Dick was just a whale; for me, the parking garage is just a parking garage, but a new urban grocery and more downtown housing that is incremental progress.</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Downtown Indianapolis</a:t>
            </a:r>
            <a:endParaRPr lang="ru-RU" dirty="0"/>
          </a:p>
        </p:txBody>
      </p:sp>
      <p:pic>
        <p:nvPicPr>
          <p:cNvPr id="4" name="Содержимое 3" descr="Downtown_indy_from_parking_garage_zoom.JPG"/>
          <p:cNvPicPr>
            <a:picLocks noGrp="1" noChangeAspect="1"/>
          </p:cNvPicPr>
          <p:nvPr>
            <p:ph idx="1"/>
          </p:nvPr>
        </p:nvPicPr>
        <p:blipFill>
          <a:blip r:embed="rId2" cstate="print"/>
          <a:stretch>
            <a:fillRect/>
          </a:stretch>
        </p:blipFill>
        <p:spPr>
          <a:xfrm>
            <a:off x="899592" y="1646238"/>
            <a:ext cx="7560840" cy="487910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city’s canals</a:t>
            </a:r>
            <a:endParaRPr lang="ru-RU" dirty="0"/>
          </a:p>
        </p:txBody>
      </p:sp>
      <p:sp>
        <p:nvSpPr>
          <p:cNvPr id="3" name="Текст 2"/>
          <p:cNvSpPr>
            <a:spLocks noGrp="1"/>
          </p:cNvSpPr>
          <p:nvPr>
            <p:ph type="body" idx="1"/>
          </p:nvPr>
        </p:nvSpPr>
        <p:spPr/>
        <p:txBody>
          <a:bodyPr/>
          <a:lstStyle/>
          <a:p>
            <a:r>
              <a:rPr lang="en-US" dirty="0" smtClean="0"/>
              <a:t>5 pm </a:t>
            </a:r>
            <a:endParaRPr lang="ru-RU" dirty="0"/>
          </a:p>
        </p:txBody>
      </p:sp>
      <p:sp>
        <p:nvSpPr>
          <p:cNvPr id="4" name="Текст 3"/>
          <p:cNvSpPr>
            <a:spLocks noGrp="1"/>
          </p:cNvSpPr>
          <p:nvPr>
            <p:ph type="body" sz="half" idx="3"/>
          </p:nvPr>
        </p:nvSpPr>
        <p:spPr/>
        <p:txBody>
          <a:bodyPr/>
          <a:lstStyle/>
          <a:p>
            <a:r>
              <a:rPr lang="en-US" dirty="0" smtClean="0"/>
              <a:t>12 am</a:t>
            </a:r>
            <a:endParaRPr lang="ru-RU" dirty="0"/>
          </a:p>
        </p:txBody>
      </p:sp>
      <p:pic>
        <p:nvPicPr>
          <p:cNvPr id="7" name="Содержимое 6" descr="indianapolis-canaljpg-e23ccd94811e4e68.jpg"/>
          <p:cNvPicPr>
            <a:picLocks noGrp="1" noChangeAspect="1"/>
          </p:cNvPicPr>
          <p:nvPr>
            <p:ph sz="quarter" idx="2"/>
          </p:nvPr>
        </p:nvPicPr>
        <p:blipFill>
          <a:blip r:embed="rId2" cstate="print"/>
          <a:stretch>
            <a:fillRect/>
          </a:stretch>
        </p:blipFill>
        <p:spPr>
          <a:xfrm>
            <a:off x="323528" y="2604709"/>
            <a:ext cx="4176464" cy="3344571"/>
          </a:xfrm>
        </p:spPr>
      </p:pic>
      <p:pic>
        <p:nvPicPr>
          <p:cNvPr id="8" name="Содержимое 7" descr="living-indianapolis.jpg"/>
          <p:cNvPicPr>
            <a:picLocks noGrp="1" noChangeAspect="1"/>
          </p:cNvPicPr>
          <p:nvPr>
            <p:ph sz="quarter" idx="4"/>
          </p:nvPr>
        </p:nvPicPr>
        <p:blipFill>
          <a:blip r:embed="rId3" cstate="print"/>
          <a:stretch>
            <a:fillRect/>
          </a:stretch>
        </p:blipFill>
        <p:spPr>
          <a:xfrm>
            <a:off x="4645025" y="2649008"/>
            <a:ext cx="4041775" cy="330027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Theaters, museums, galleries</a:t>
            </a:r>
            <a:endParaRPr lang="ru-RU" dirty="0"/>
          </a:p>
        </p:txBody>
      </p:sp>
      <p:sp>
        <p:nvSpPr>
          <p:cNvPr id="3" name="Содержимое 2"/>
          <p:cNvSpPr>
            <a:spLocks noGrp="1"/>
          </p:cNvSpPr>
          <p:nvPr>
            <p:ph idx="1"/>
          </p:nvPr>
        </p:nvSpPr>
        <p:spPr/>
        <p:txBody>
          <a:bodyPr/>
          <a:lstStyle/>
          <a:p>
            <a:r>
              <a:rPr lang="en-US" dirty="0" smtClean="0"/>
              <a:t>Indianapolis is home to the following theaters, offering plays, Broadway productions, concerts, and other live performances</a:t>
            </a:r>
            <a:r>
              <a:rPr lang="en-US" dirty="0" smtClean="0"/>
              <a:t>. </a:t>
            </a:r>
          </a:p>
          <a:p>
            <a:r>
              <a:rPr lang="en-US" dirty="0" smtClean="0"/>
              <a:t>It also </a:t>
            </a:r>
            <a:r>
              <a:rPr lang="en-US" dirty="0" smtClean="0"/>
              <a:t>has a wide variety of museums and galleries which appeal to art lovers, car enthusiasts, sports fans, history buffs, and science and technology brain acts.</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Beef &amp; Boards Dinner Theatre</a:t>
            </a:r>
            <a:br>
              <a:rPr lang="en-US" dirty="0" smtClean="0"/>
            </a:br>
            <a:endParaRPr lang="ru-RU" dirty="0"/>
          </a:p>
        </p:txBody>
      </p:sp>
      <p:pic>
        <p:nvPicPr>
          <p:cNvPr id="4" name="Содержимое 3" descr="GetImage.jpg"/>
          <p:cNvPicPr>
            <a:picLocks noGrp="1" noChangeAspect="1"/>
          </p:cNvPicPr>
          <p:nvPr>
            <p:ph idx="1"/>
          </p:nvPr>
        </p:nvPicPr>
        <p:blipFill>
          <a:blip r:embed="rId2" cstate="print"/>
          <a:stretch>
            <a:fillRect/>
          </a:stretch>
        </p:blipFill>
        <p:spPr>
          <a:xfrm>
            <a:off x="611560" y="908720"/>
            <a:ext cx="8136904" cy="53180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Indiana Repertory </a:t>
            </a:r>
            <a:r>
              <a:rPr lang="en-US" dirty="0" smtClean="0"/>
              <a:t>Theatre</a:t>
            </a:r>
            <a:endParaRPr lang="ru-RU" dirty="0"/>
          </a:p>
        </p:txBody>
      </p:sp>
      <p:pic>
        <p:nvPicPr>
          <p:cNvPr id="4" name="Содержимое 3" descr="4970246669_7aec1fb6c7_z.jpg"/>
          <p:cNvPicPr>
            <a:picLocks noGrp="1" noChangeAspect="1"/>
          </p:cNvPicPr>
          <p:nvPr>
            <p:ph idx="1"/>
          </p:nvPr>
        </p:nvPicPr>
        <p:blipFill>
          <a:blip r:embed="rId2" cstate="print"/>
          <a:stretch>
            <a:fillRect/>
          </a:stretch>
        </p:blipFill>
        <p:spPr>
          <a:xfrm>
            <a:off x="827584" y="1412776"/>
            <a:ext cx="7854934" cy="522844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The Children's Museum of Indianapolis</a:t>
            </a:r>
            <a:endParaRPr lang="ru-RU" dirty="0"/>
          </a:p>
        </p:txBody>
      </p:sp>
      <p:pic>
        <p:nvPicPr>
          <p:cNvPr id="4" name="Содержимое 3" descr="ExhibitsIconsPlaces_Exterior_Small_036.jpg"/>
          <p:cNvPicPr>
            <a:picLocks noGrp="1" noChangeAspect="1"/>
          </p:cNvPicPr>
          <p:nvPr>
            <p:ph idx="1"/>
          </p:nvPr>
        </p:nvPicPr>
        <p:blipFill>
          <a:blip r:embed="rId2" cstate="print"/>
          <a:stretch>
            <a:fillRect/>
          </a:stretch>
        </p:blipFill>
        <p:spPr>
          <a:xfrm>
            <a:off x="525652" y="1646238"/>
            <a:ext cx="8078796" cy="4951114"/>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81</TotalTime>
  <Words>583</Words>
  <Application>Microsoft Office PowerPoint</Application>
  <PresentationFormat>Экран (4:3)</PresentationFormat>
  <Paragraphs>67</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Литейная</vt:lpstr>
      <vt:lpstr>Indianapolis</vt:lpstr>
      <vt:lpstr>The city of Surprise</vt:lpstr>
      <vt:lpstr>A city to entertain yourself</vt:lpstr>
      <vt:lpstr>Downtown Indianapolis</vt:lpstr>
      <vt:lpstr>The city’s canals</vt:lpstr>
      <vt:lpstr>Theaters, museums, galleries</vt:lpstr>
      <vt:lpstr>Beef &amp; Boards Dinner Theatre </vt:lpstr>
      <vt:lpstr>Indiana Repertory Theatre</vt:lpstr>
      <vt:lpstr>The Children's Museum of Indianapolis</vt:lpstr>
      <vt:lpstr>Indianapolis Art Center </vt:lpstr>
      <vt:lpstr>Festivals and events</vt:lpstr>
      <vt:lpstr>Indiana State Fair</vt:lpstr>
      <vt:lpstr>Having fun with children</vt:lpstr>
      <vt:lpstr>The Circle City Classic</vt:lpstr>
      <vt:lpstr>CCC in 2014</vt:lpstr>
      <vt:lpstr>Sports in Indianapolis</vt:lpstr>
      <vt:lpstr>National Associations</vt:lpstr>
      <vt:lpstr>Education</vt:lpstr>
      <vt:lpstr> Indiana University-Purdue University Indianapolis</vt:lpstr>
      <vt:lpstr>Indianapolis public school</vt:lpstr>
      <vt:lpstr>Some facts about Indiana</vt:lpstr>
      <vt:lpstr>Coca-cola bottle</vt:lpstr>
      <vt:lpstr>Popcorn-producing state</vt:lpstr>
      <vt:lpstr>The greatest fame</vt:lpstr>
      <vt:lpstr>Wright brothers</vt:lpstr>
      <vt:lpstr>Some restrictions</vt:lpstr>
      <vt:lpstr>…and some dumb laws.</vt:lpstr>
      <vt:lpstr>What about fish?</vt:lpstr>
      <vt:lpstr>…or a horse?</vt:lpstr>
      <vt:lpstr>Garlic time</vt:lpstr>
      <vt:lpstr>The conclusion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Indianapolis</dc:title>
  <dc:creator>Poline</dc:creator>
  <cp:lastModifiedBy>Poline</cp:lastModifiedBy>
  <cp:revision>11</cp:revision>
  <dcterms:created xsi:type="dcterms:W3CDTF">2014-11-21T13:28:39Z</dcterms:created>
  <dcterms:modified xsi:type="dcterms:W3CDTF">2014-11-21T14:49:39Z</dcterms:modified>
</cp:coreProperties>
</file>