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12192000" cy="6858000"/>
  <p:notesSz cx="6858000" cy="9144000"/>
  <p:embeddedFontLst>
    <p:embeddedFont>
      <p:font typeface="Rockwell Condensed" panose="02060603050405020104" pitchFamily="18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ckwell" panose="02060603020205020403" pitchFamily="18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19BB-8BA0-476A-9ADC-1F88DD160FEB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CBFF0-78D9-44C5-B2E7-4F33E6810C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219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BFF0-78D9-44C5-B2E7-4F33E6810C3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37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529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52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54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5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94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96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305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50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15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15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23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0F7EEE4-3F16-4515-9151-B5ACC026B070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214D960-F9E0-4D16-B7DF-59E74F85E8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102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Закрытие шахт: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метан попадает в жилые дома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0805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Подводные камни Донбасса (ч2)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8148" y="2121407"/>
            <a:ext cx="5113238" cy="44889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По </a:t>
            </a:r>
            <a:r>
              <a:rPr lang="ru-RU" dirty="0"/>
              <a:t>словам специалистов, неумелое закрытие шахт может привести к обострению социальных проблем. Так, при закрытии шахт люди лишаются работы, а при подтоплении территорий, прилегающих к шахтам, теряют условия для полноценной жизнедеятельности. Например, доктор технических наук Евгений Яковлев предлагает "опережающее выполнение защитных природоохранных мероприятий, развитие новых производств, альтернативное предложение по работе, обеспечение безопасности жилищно-промышленного фонда".</a:t>
            </a:r>
            <a:endParaRPr lang="uk-UA" dirty="0"/>
          </a:p>
        </p:txBody>
      </p:sp>
      <p:pic>
        <p:nvPicPr>
          <p:cNvPr id="8194" name="Picture 2" descr="http://image.tsn.ua/media/images2/original/Jul2010/245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" y="2093976"/>
            <a:ext cx="5208143" cy="3468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341185" y="1882589"/>
            <a:ext cx="5290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74450" y="627533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uk-UA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9734550" y="6284142"/>
            <a:ext cx="1450848" cy="354069"/>
          </a:xfrm>
          <a:prstGeom prst="roundRect">
            <a:avLst/>
          </a:prstGeom>
          <a:solidFill>
            <a:srgbClr val="AC2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73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Раскопки старых шахт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7"/>
            <a:ext cx="5113238" cy="47365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Минуглепром</a:t>
            </a:r>
            <a:r>
              <a:rPr lang="ru-RU" dirty="0" smtClean="0"/>
              <a:t> </a:t>
            </a:r>
            <a:r>
              <a:rPr lang="ru-RU" dirty="0"/>
              <a:t>параллельно с закрытием ряда проблемных объектов собирается и восстановить часть шахт, которые попали под гриф консервации. Это как раз тот случай, когда дешевле и безопаснее (по крайней мере, так говорят специалисты) создать рабочие условия на заброшенной шахте, чем вкладывать десятки миллионов на ее закрытие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"</a:t>
            </a:r>
            <a:r>
              <a:rPr lang="ru-RU" dirty="0"/>
              <a:t>Возобновление деятельности неперспективных шахт положительно скажется на состоянии окружающей среды. В социальном плане планируется сохранить шахты, которые являются градообразующими предприятиями</a:t>
            </a:r>
            <a:endParaRPr lang="uk-UA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2885" y="1882589"/>
            <a:ext cx="5290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gorodkerch.com/media/blog/image/0.647498286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02" y="2093976"/>
            <a:ext cx="5038622" cy="3356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74450" y="627533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uk-UA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9734550" y="6284142"/>
            <a:ext cx="1450848" cy="354069"/>
          </a:xfrm>
          <a:prstGeom prst="roundRect">
            <a:avLst/>
          </a:prstGeom>
          <a:solidFill>
            <a:srgbClr val="AC2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10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986" y="484632"/>
            <a:ext cx="10058400" cy="1609344"/>
          </a:xfrm>
        </p:spPr>
        <p:txBody>
          <a:bodyPr>
            <a:normAutofit/>
          </a:bodyPr>
          <a:lstStyle/>
          <a:p>
            <a:r>
              <a:rPr lang="ru-RU" sz="4400" dirty="0"/>
              <a:t>Раскопки старых </a:t>
            </a:r>
            <a:r>
              <a:rPr lang="ru-RU" sz="4400" dirty="0" smtClean="0"/>
              <a:t>шахт (ч2)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8148" y="2121407"/>
            <a:ext cx="5113238" cy="44889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При этом будет решен вопрос трудоустройства населения рабочих поселков. Главное, чтобы оборудование было приведено в надлежащее состояние. Т.к. на сегодня оно находится просто </a:t>
            </a:r>
            <a:r>
              <a:rPr lang="ru-RU" dirty="0" err="1"/>
              <a:t>аварийно</a:t>
            </a:r>
            <a:r>
              <a:rPr lang="ru-RU" dirty="0"/>
              <a:t>", - отмечает зампредседателя </a:t>
            </a:r>
            <a:r>
              <a:rPr lang="ru-RU" dirty="0" err="1"/>
              <a:t>Госгорпромнадзора</a:t>
            </a:r>
            <a:r>
              <a:rPr lang="ru-RU" dirty="0"/>
              <a:t> Олег </a:t>
            </a:r>
            <a:r>
              <a:rPr lang="ru-RU" dirty="0" err="1"/>
              <a:t>Румежак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Начиная </a:t>
            </a:r>
            <a:r>
              <a:rPr lang="ru-RU" dirty="0"/>
              <a:t>либо завершая процесс закрытия шахт, хотелось бы сделать выводы из неудачных опытов закрытия с тем, чтобы инциденты, а для кого-то трагедии, не повторились.</a:t>
            </a:r>
            <a:endParaRPr lang="uk-UA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41185" y="1882589"/>
            <a:ext cx="5290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novostienergetiki.ru/wp-content/uploads/2012/07/ugolnaya-shah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6" y="1882588"/>
            <a:ext cx="5242950" cy="4194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02798" y="626844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  <a:endParaRPr lang="uk-UA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9734550" y="6284142"/>
            <a:ext cx="1450848" cy="354069"/>
          </a:xfrm>
          <a:prstGeom prst="roundRect">
            <a:avLst/>
          </a:prstGeom>
          <a:solidFill>
            <a:srgbClr val="AC2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15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865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uk-UA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470462" y="2093976"/>
            <a:ext cx="90672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Вступление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470461" y="2801862"/>
            <a:ext cx="90672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Бесконечные выгоды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470460" y="3509748"/>
            <a:ext cx="9067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 закрывают шахты в Европе 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1470459" y="4217634"/>
            <a:ext cx="90672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 закрывают шахты в Украине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470458" y="4925520"/>
            <a:ext cx="90672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Подводные камни Донбасса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1470458" y="5633406"/>
            <a:ext cx="90672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Раскопки старых шахт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4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5062011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Закрытие </a:t>
            </a:r>
            <a:r>
              <a:rPr lang="ru-RU" dirty="0"/>
              <a:t>шахт - не менее серьезная угроза, чем их эксплуатация в аварийном состоянии. Среди кандидатов на закрытие в Украине - около 140 объектов, которые уже более 10 лет ждут своей участи. Из них за годы независимости были законсервированы лишь 4 шахты, а до конца 2008 года </a:t>
            </a:r>
            <a:r>
              <a:rPr lang="ru-RU" dirty="0" err="1"/>
              <a:t>Минуглепром</a:t>
            </a:r>
            <a:r>
              <a:rPr lang="ru-RU" dirty="0"/>
              <a:t> </a:t>
            </a:r>
            <a:r>
              <a:rPr lang="ru-RU" dirty="0" smtClean="0"/>
              <a:t>закрыл </a:t>
            </a:r>
            <a:r>
              <a:rPr lang="ru-RU" dirty="0"/>
              <a:t>еще 18. Если отношение к процессу не изменится, Донбасс могут ожидать серьезные потрясения, предупреждают эксперты. И не только экологические.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2885" y="1882589"/>
            <a:ext cx="5238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enakievets.info/_ph/35/2/496138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51" y="1063439"/>
            <a:ext cx="4106672" cy="3080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-fotki.yandex.ru/get/6405/92944821.36/0_9cef8_82b0c995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01" y="3771900"/>
            <a:ext cx="4267200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87150" y="627533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uk-UA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9734550" y="6284142"/>
            <a:ext cx="1450848" cy="354069"/>
          </a:xfrm>
          <a:prstGeom prst="roundRect">
            <a:avLst/>
          </a:prstGeom>
          <a:solidFill>
            <a:srgbClr val="AC2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49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484632"/>
            <a:ext cx="5486400" cy="160934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Вступление (ч2)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7198" y="2121408"/>
            <a:ext cx="5062011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На </a:t>
            </a:r>
            <a:r>
              <a:rPr lang="ru-RU" dirty="0"/>
              <a:t>каждую из 140 шахт истрачено в среднем около 150 млн. грн., рассказывают специалисты. Фактически эти предприятия уже закрыты – по крайней мере, официально на них добыча угля уже не производится. Однако поскольку объекты еще не законсервированы по всем правилам, что называется, "до конца", все эти годы продолжается их финансирование.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37198" y="1882589"/>
            <a:ext cx="5062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minfin.com.ua/img/2013/740953/big.jpg?1365051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728436"/>
            <a:ext cx="4511675" cy="2460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ru/e/ea/%D0%92%D0%9F_%D0%A1%D0%BE%D0%BB%D0%BE%D1%82%D0%B2%D0%B8%D0%BD%D0%B0_%D1%88%D0%B0%D1%85%D1%82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620662"/>
            <a:ext cx="4511675" cy="2707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87150" y="627533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uk-UA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9734550" y="6284142"/>
            <a:ext cx="1450848" cy="354069"/>
          </a:xfrm>
          <a:prstGeom prst="roundRect">
            <a:avLst/>
          </a:prstGeom>
          <a:solidFill>
            <a:srgbClr val="AC2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1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603" y="153836"/>
            <a:ext cx="5516499" cy="1609344"/>
          </a:xfrm>
        </p:spPr>
        <p:txBody>
          <a:bodyPr>
            <a:normAutofit/>
          </a:bodyPr>
          <a:lstStyle/>
          <a:p>
            <a:r>
              <a:rPr lang="ru-RU" dirty="0"/>
              <a:t>Бесконечные выгоды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5062011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Часть </a:t>
            </a:r>
            <a:r>
              <a:rPr lang="ru-RU" dirty="0"/>
              <a:t>этих шахт участвует в добыче "теневого угля", который, по расчетам экспертов, составляет около 3 млн. т в год (около 5% от общего количества добываемого угля). "В Министерстве знают об этой многолетней коррупции, однако не предпринимают эффективных действий для препятствования этому", - сообщил председатель профсоюзов шахтеров Украины Михаил Волынец.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2885" y="1882589"/>
            <a:ext cx="5238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romania-today.ru/userfiles/user_110/picture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52648"/>
            <a:ext cx="3813175" cy="2859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ile.liga.net/upload/iblock/1df/1df9793c3b00792cb12ba66281110f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718054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3075" y="577215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Михаил Волынец</a:t>
            </a:r>
            <a:endParaRPr lang="uk-U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87150" y="627533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uk-UA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9734550" y="6284142"/>
            <a:ext cx="1450848" cy="354069"/>
          </a:xfrm>
          <a:prstGeom prst="roundRect">
            <a:avLst/>
          </a:prstGeom>
          <a:solidFill>
            <a:srgbClr val="AC2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6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3950" y="153836"/>
            <a:ext cx="7258050" cy="1609344"/>
          </a:xfrm>
        </p:spPr>
        <p:txBody>
          <a:bodyPr>
            <a:normAutofit/>
          </a:bodyPr>
          <a:lstStyle/>
          <a:p>
            <a:r>
              <a:rPr lang="ru-RU" dirty="0"/>
              <a:t>Бесконечные </a:t>
            </a:r>
            <a:r>
              <a:rPr lang="ru-RU" dirty="0" smtClean="0"/>
              <a:t>выгоды (ч2)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3949" y="2121408"/>
            <a:ext cx="7010400" cy="40508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Кроме </a:t>
            </a:r>
            <a:r>
              <a:rPr lang="ru-RU" dirty="0"/>
              <a:t>того, при закрытии шахт никто не придерживается проектных норм, уверяют специалисты. Например, взамен извлеченного угля не добавляются породы, что приводит к нарушению экологического режима поверхностных и подземных вод. Ведь вслед за добычей угля происходит оседание поверхности, формируются новые пути миграции взрывоопасных газов. В Донбассе, например, при подъеме уровней грунтовых вод треть территории может быть подтопленной или затопленной, что приведет к потере значительных частей нынешних территорий в пределах городов и сельскохозяйственных земель. Кроме того, подтопление свалок чревато </a:t>
            </a:r>
            <a:r>
              <a:rPr lang="ru-RU" dirty="0" err="1"/>
              <a:t>перетоками</a:t>
            </a:r>
            <a:r>
              <a:rPr lang="ru-RU" dirty="0"/>
              <a:t> химических элементов во внутренние воды.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00599" y="1882589"/>
            <a:ext cx="7143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fishki.net/picsw/112011/11/post_anti/shahta/shahta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72941"/>
            <a:ext cx="4225925" cy="2819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dustrialrussia.ru/img/UploadedFiles/image/%D0%97%D0%B0%D0%B1%D1%80%D0%BE%D1%88%D0%B5%D0%BD%D0%BD%D0%B0%D1%8F%20%D0%B6%D0%B5%D0%BB%D0%B5%D0%B7%D0%BD%D0%BE%D1%80%D1%83%D0%B4%D0%BD%D0%B0%D1%8F%20%D1%88%D0%B0%D1%85%D1%82%D0%B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531055"/>
            <a:ext cx="4225925" cy="2793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87150" y="627533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uk-UA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9734550" y="6284142"/>
            <a:ext cx="1450848" cy="354069"/>
          </a:xfrm>
          <a:prstGeom prst="roundRect">
            <a:avLst/>
          </a:prstGeom>
          <a:solidFill>
            <a:srgbClr val="AC2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82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закрывают шахты в Европе и в Украине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273808"/>
            <a:ext cx="10058400" cy="40507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Европе:</a:t>
            </a:r>
          </a:p>
          <a:p>
            <a:pPr marL="548640" lvl="2" indent="0" algn="just">
              <a:buNone/>
            </a:pPr>
            <a:r>
              <a:rPr lang="ru-RU" dirty="0" smtClean="0"/>
              <a:t>	</a:t>
            </a:r>
            <a:r>
              <a:rPr lang="ru-RU" sz="2000" dirty="0" smtClean="0"/>
              <a:t>Сегодня</a:t>
            </a:r>
            <a:r>
              <a:rPr lang="ru-RU" sz="2000" dirty="0"/>
              <a:t>, к примеру, в Германии и, особенно, в Англии после закрытия специалисты осуществляют управление уровнями подземных вод (то есть удерживают их на безопасных глубинах). Для этого создаются откачивающие дренажные скважины и оставляется часть шахт для водоотлива. В Украине также все это предусмотрено в проектной документации, однако на деле никто не тратит ни усилий, ни средств на такие "мелочи".</a:t>
            </a:r>
          </a:p>
          <a:p>
            <a:pPr marL="548640" lvl="2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Например</a:t>
            </a:r>
            <a:r>
              <a:rPr lang="ru-RU" sz="2000" dirty="0"/>
              <a:t>, при закрытии французской шахты был вырыт карьер глубиной метров 80 и площадью около 10 га, - рассказывает Волынец. - В шахту подавали песок, чтобы предотвратить проседание грунтовых пластов. Кроме этого, были утилизированы вредные вещества.</a:t>
            </a: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1487150" y="627533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uk-UA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9734550" y="6284142"/>
            <a:ext cx="1450848" cy="354069"/>
          </a:xfrm>
          <a:prstGeom prst="roundRect">
            <a:avLst/>
          </a:prstGeom>
          <a:solidFill>
            <a:srgbClr val="AC2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14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0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закрывают шахты в Европе и в Украине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7" y="2273808"/>
            <a:ext cx="10164209" cy="45841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Украине:</a:t>
            </a:r>
          </a:p>
          <a:p>
            <a:pPr marL="548640" lvl="2" indent="0" algn="just">
              <a:buNone/>
            </a:pPr>
            <a:r>
              <a:rPr lang="ru-RU" dirty="0" smtClean="0"/>
              <a:t>	</a:t>
            </a:r>
            <a:r>
              <a:rPr lang="ru-RU" sz="2000" dirty="0"/>
              <a:t>Украинские шахты закрывались проще: срезались высоковольтные провода, в которых находились цветные металлы, забирали часть оборудования, делали перемычку в 3-5 метров из горной породы, после чего шахту просто оставляли".</a:t>
            </a:r>
          </a:p>
          <a:p>
            <a:pPr marL="548640" lvl="2" indent="0" algn="just">
              <a:buNone/>
            </a:pPr>
            <a:r>
              <a:rPr lang="ru-RU" sz="2000" dirty="0" smtClean="0"/>
              <a:t>	Результатом </a:t>
            </a:r>
            <a:r>
              <a:rPr lang="ru-RU" sz="2000" dirty="0"/>
              <a:t>данной "технологии" в г. Стаханове через полгода после ухода (не консервации, а именно ухода) с шахты на поверхность вышли шахтные воды, что привело к затоплению жилых массивов. Кроме нескольких десятков пахотной земли были затоплены несколько тысяч частных домов, в том числе несколько десятков высоток. Кроме того, шахтные воды по трещинам выдавили газ метан, скопившийся в подвалах жилых домов. "Я знаю около 30 случаев ожогов жителей домов шахтным газом в результате некомпетентной консервации объектов, - рассказывает Волынец. - Это происходит от того, что даже положенный на закрытие мизер в 150 млн. грн. не доходит до объекта в полном объеме, "иссякая" по пути".</a:t>
            </a: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1487150" y="627533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uk-UA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9734550" y="6284142"/>
            <a:ext cx="1450848" cy="354069"/>
          </a:xfrm>
          <a:prstGeom prst="roundRect">
            <a:avLst/>
          </a:prstGeom>
          <a:solidFill>
            <a:srgbClr val="AC2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71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Подводные камни Донбасса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7"/>
            <a:ext cx="5113238" cy="41487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Кроме </a:t>
            </a:r>
            <a:r>
              <a:rPr lang="ru-RU" dirty="0"/>
              <a:t>банального пренебрежения технологическими нормами, среди сложностей консервирования шахт Донбасса есть и объективные - геологические причины. Шахты представляют собой единую горно-геологическую систему, являясь сообщающимися сосудами. Поэтому игнорирование норм консервирования одной шахты способно обернуться проблемами в соседних районах. И для снижения рисков подтопления необходимо объединить действующие и закрытые шахты контролем уровня воды.</a:t>
            </a:r>
            <a:endParaRPr lang="uk-UA" dirty="0"/>
          </a:p>
        </p:txBody>
      </p:sp>
      <p:pic>
        <p:nvPicPr>
          <p:cNvPr id="6148" name="Picture 4" descr="http://img-fotki.yandex.ru/get/9167/141394370.1/0_1140cb_fb54924d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22" y="3567903"/>
            <a:ext cx="3680128" cy="2454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.glavred.info/images/300x225/Jun2013/2493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72" y="1778507"/>
            <a:ext cx="3519715" cy="2639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2885" y="1882589"/>
            <a:ext cx="5290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74450" y="627533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uk-UA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9734550" y="6284142"/>
            <a:ext cx="1450848" cy="354069"/>
          </a:xfrm>
          <a:prstGeom prst="roundRect">
            <a:avLst/>
          </a:prstGeom>
          <a:solidFill>
            <a:srgbClr val="AC2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9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54</TotalTime>
  <Words>107</Words>
  <Application>Microsoft Office PowerPoint</Application>
  <PresentationFormat>Широкоэкранный</PresentationFormat>
  <Paragraphs>58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Wingdings</vt:lpstr>
      <vt:lpstr>Rockwell Condensed</vt:lpstr>
      <vt:lpstr>Calibri</vt:lpstr>
      <vt:lpstr>Rockwell</vt:lpstr>
      <vt:lpstr>Cambria</vt:lpstr>
      <vt:lpstr>Дерево</vt:lpstr>
      <vt:lpstr>Закрытие шахт:</vt:lpstr>
      <vt:lpstr>Содержание</vt:lpstr>
      <vt:lpstr>Вступление</vt:lpstr>
      <vt:lpstr>Вступление (ч2)</vt:lpstr>
      <vt:lpstr>Бесконечные выгоды</vt:lpstr>
      <vt:lpstr>Бесконечные выгоды (ч2)</vt:lpstr>
      <vt:lpstr>Как закрывают шахты в Европе и в Украине</vt:lpstr>
      <vt:lpstr>Как закрывают шахты в Европе и в Украине</vt:lpstr>
      <vt:lpstr>Подводные камни Донбасса</vt:lpstr>
      <vt:lpstr>Подводные камни Донбасса (ч2)</vt:lpstr>
      <vt:lpstr>Раскопки старых шахт</vt:lpstr>
      <vt:lpstr>Раскопки старых шахт (ч2)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Закрытие шахт:</dc:title>
  <dc:creator>Дмитрий Лазян</dc:creator>
  <cp:lastModifiedBy>Дмитрий Лазян</cp:lastModifiedBy>
  <cp:revision>8</cp:revision>
  <dcterms:created xsi:type="dcterms:W3CDTF">2014-04-23T21:20:54Z</dcterms:created>
  <dcterms:modified xsi:type="dcterms:W3CDTF">2014-04-23T22:22:25Z</dcterms:modified>
</cp:coreProperties>
</file>