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FAB4BB-28D1-40B7-BAB2-893F407FA2A8}" type="datetimeFigureOut">
              <a:rPr lang="uk-UA" smtClean="0"/>
              <a:t>06.02.2013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9880A1-9EE8-43BC-B63C-C85B1284567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Радіомовлення і телебачення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4118992" cy="118296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Підготував учень 11-А класу</a:t>
            </a:r>
          </a:p>
          <a:p>
            <a:r>
              <a:rPr lang="uk-UA" dirty="0" smtClean="0"/>
              <a:t>Дриль Дмитро</a:t>
            </a:r>
          </a:p>
          <a:p>
            <a:r>
              <a:rPr lang="uk-UA" dirty="0" err="1" smtClean="0"/>
              <a:t>Локачі</a:t>
            </a:r>
            <a:r>
              <a:rPr lang="uk-UA" dirty="0" smtClean="0"/>
              <a:t>, 2013р.</a:t>
            </a:r>
            <a:endParaRPr lang="uk-UA" dirty="0"/>
          </a:p>
        </p:txBody>
      </p:sp>
      <p:pic>
        <p:nvPicPr>
          <p:cNvPr id="28674" name="Picture 2" descr="http://domznaniy.ru/uploads/posts/2012-02/1329500601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072675" cy="455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Еволюція телебачення:</a:t>
            </a:r>
            <a:endParaRPr lang="uk-UA" sz="3200" dirty="0"/>
          </a:p>
        </p:txBody>
      </p:sp>
      <p:pic>
        <p:nvPicPr>
          <p:cNvPr id="34818" name="Picture 2" descr="http://www.samsung.com/ua/business-images/product/large-format-display/2012/LH40SFWTGC/EN/features/LH40SFWTGC-EN-138736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3463408" cy="2448272"/>
          </a:xfrm>
          <a:prstGeom prst="rect">
            <a:avLst/>
          </a:prstGeom>
          <a:noFill/>
        </p:spPr>
      </p:pic>
      <p:pic>
        <p:nvPicPr>
          <p:cNvPr id="34820" name="Picture 4" descr="http://scrapetv.com/News/News%20Pages/Technology/images/old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73937" cy="3168352"/>
          </a:xfrm>
          <a:prstGeom prst="rect">
            <a:avLst/>
          </a:prstGeom>
          <a:noFill/>
        </p:spPr>
      </p:pic>
      <p:pic>
        <p:nvPicPr>
          <p:cNvPr id="34822" name="Picture 6" descr="http://poglyad.com/Content/stories/2422/1b78c185a2d21591b6bae1974d77b5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046865" cy="2088232"/>
          </a:xfrm>
          <a:prstGeom prst="rect">
            <a:avLst/>
          </a:prstGeom>
          <a:noFill/>
        </p:spPr>
      </p:pic>
      <p:pic>
        <p:nvPicPr>
          <p:cNvPr id="34824" name="Picture 8" descr="http://detut.kiev.ua/i/12683358359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84784"/>
            <a:ext cx="2571715" cy="1872208"/>
          </a:xfrm>
          <a:prstGeom prst="rect">
            <a:avLst/>
          </a:prstGeom>
          <a:noFill/>
        </p:spPr>
      </p:pic>
      <p:pic>
        <p:nvPicPr>
          <p:cNvPr id="34826" name="Picture 10" descr="http://www.samsung.com/ua_ru/consumer-images/article/2012/led-lcd-or-plasma/LED8000_R45-0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93096"/>
            <a:ext cx="3168352" cy="2382535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>
            <a:off x="3131840" y="2276872"/>
            <a:ext cx="792088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6012160" y="2276872"/>
            <a:ext cx="792088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с вырезом 10"/>
          <p:cNvSpPr/>
          <p:nvPr/>
        </p:nvSpPr>
        <p:spPr>
          <a:xfrm rot="9110178">
            <a:off x="3389862" y="3980936"/>
            <a:ext cx="3622725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635896" y="5445224"/>
            <a:ext cx="158417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радіозв’язку і телебачення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Разом з радіомовленням телебачення є одним з наймасовіших засобів інформації, освіти, політичного і культурного виховання людства; також одним з основних засобів зв'язку, широко використовуваним у наукових дослідженнях при обсервації об'єктів з віддалі, в техніці, промисловості, транспорті, будівництві, сільському </a:t>
            </a:r>
            <a:r>
              <a:rPr lang="uk-UA" dirty="0" smtClean="0"/>
              <a:t>господарстві,</a:t>
            </a:r>
            <a:r>
              <a:rPr lang="uk-UA" dirty="0" smtClean="0"/>
              <a:t> метеорології, космічних і </a:t>
            </a:r>
            <a:r>
              <a:rPr lang="uk-UA" dirty="0" err="1" smtClean="0"/>
              <a:t>нуклеарних</a:t>
            </a:r>
            <a:r>
              <a:rPr lang="uk-UA" dirty="0" smtClean="0"/>
              <a:t> дослідженнях, у військовій справі тощо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За допомогою радіохвиль здійснюється передача на відстань не тільки звукових сигналів, але й зображення предметів. Більшу роль у сучасному морському флоті, авіації й космонавтиці грає радіолокація. В основі радіолокації лежить властивість відбиття хвиль від провідних </a:t>
            </a:r>
            <a:r>
              <a:rPr lang="uk-UA" dirty="0" smtClean="0"/>
              <a:t>тіл (від </a:t>
            </a:r>
            <a:r>
              <a:rPr lang="uk-UA" dirty="0" smtClean="0"/>
              <a:t>поверхні діелектрика електромагнітні хвилі відбиваються слабко, а від поверхні металів майже </a:t>
            </a:r>
            <a:r>
              <a:rPr lang="uk-UA" dirty="0" smtClean="0"/>
              <a:t>повністю).</a:t>
            </a:r>
            <a:r>
              <a:rPr lang="uk-UA" dirty="0" smtClean="0"/>
              <a:t> </a:t>
            </a:r>
            <a:endParaRPr lang="uk-UA" dirty="0"/>
          </a:p>
        </p:txBody>
      </p:sp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686800" cy="8382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УВАГУ!!!</a:t>
            </a:r>
            <a:endParaRPr lang="uk-U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011341"/>
            <a:ext cx="7344816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ДОПОМІЖНІ РЕСУРСИ:</a:t>
            </a:r>
          </a:p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http://subject.com.ua/dovidnik/physics/110.html</a:t>
            </a:r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http://cikavo.com/article/6309.html</a:t>
            </a:r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http://korysne.co.ua/pro-stvorennya-televizora/</a:t>
            </a:r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 descr="http://t0.gstatic.com/images?q=tbn:ANd9GcQaI_lJ7_EfC-uGQjstlgcLjI8CwArbzphtMK063DVdQN5iCVVH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112568" cy="36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86800" cy="3603030"/>
          </a:xfrm>
        </p:spPr>
        <p:txBody>
          <a:bodyPr/>
          <a:lstStyle/>
          <a:p>
            <a:r>
              <a:rPr lang="uk-UA" dirty="0" smtClean="0"/>
              <a:t>Вступна частина</a:t>
            </a:r>
          </a:p>
          <a:p>
            <a:r>
              <a:rPr lang="uk-UA" dirty="0" smtClean="0"/>
              <a:t>Відкритий коливальний контур або антена</a:t>
            </a:r>
          </a:p>
          <a:p>
            <a:r>
              <a:rPr lang="uk-UA" dirty="0" smtClean="0"/>
              <a:t>Радіозв’язок: історія виникнення і принцип дії</a:t>
            </a:r>
          </a:p>
          <a:p>
            <a:r>
              <a:rPr lang="uk-UA" dirty="0" smtClean="0"/>
              <a:t>Телебачення: історія виникнення і принципи функціонування</a:t>
            </a:r>
          </a:p>
          <a:p>
            <a:r>
              <a:rPr lang="uk-UA" dirty="0" smtClean="0"/>
              <a:t>Використання радіозв’язку і телебачення</a:t>
            </a:r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259491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Телебачення і радіомовлення </a:t>
            </a:r>
            <a:r>
              <a:rPr lang="uk-UA" dirty="0" smtClean="0"/>
              <a:t>настільки тісно ввійшло в наше життя, що це одержало відображення навіть в анекдотах: </a:t>
            </a:r>
            <a:r>
              <a:rPr lang="uk-UA" dirty="0" smtClean="0"/>
              <a:t>“А </a:t>
            </a:r>
            <a:r>
              <a:rPr lang="uk-UA" dirty="0" smtClean="0"/>
              <a:t>до винаходу електрики телевізори так і дивилися в повній темряві?!" </a:t>
            </a:r>
            <a:r>
              <a:rPr lang="uk-UA" dirty="0" smtClean="0"/>
              <a:t>Уже </a:t>
            </a:r>
            <a:r>
              <a:rPr lang="uk-UA" dirty="0" smtClean="0"/>
              <a:t>важко собі уявити, що </a:t>
            </a:r>
            <a:r>
              <a:rPr lang="uk-UA" dirty="0" smtClean="0"/>
              <a:t>телевізори чи радіоприймачі </a:t>
            </a:r>
            <a:r>
              <a:rPr lang="uk-UA" dirty="0" smtClean="0"/>
              <a:t>були не завжди або виглядали якось інакше, ніж сьогодні</a:t>
            </a:r>
            <a:r>
              <a:rPr lang="uk-UA" dirty="0" smtClean="0"/>
              <a:t>. </a:t>
            </a:r>
            <a:r>
              <a:rPr lang="ru-RU" dirty="0" err="1" smtClean="0"/>
              <a:t>Згадаємо</a:t>
            </a:r>
            <a:r>
              <a:rPr lang="ru-RU" dirty="0" smtClean="0"/>
              <a:t>, як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телевізори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радіоприймачі</a:t>
            </a:r>
            <a:r>
              <a:rPr lang="ru-RU" dirty="0" smtClean="0"/>
              <a:t>, </a:t>
            </a:r>
            <a:r>
              <a:rPr lang="ru-RU" dirty="0" err="1" smtClean="0"/>
              <a:t>як</a:t>
            </a:r>
            <a:r>
              <a:rPr lang="ru-RU" dirty="0" smtClean="0"/>
              <a:t> вони </a:t>
            </a:r>
            <a:r>
              <a:rPr lang="ru-RU" dirty="0" err="1" smtClean="0"/>
              <a:t>виглядали</a:t>
            </a:r>
            <a:r>
              <a:rPr lang="ru-RU" dirty="0" smtClean="0"/>
              <a:t> на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5602" name="Picture 2" descr="розвиток телевізорів та телебач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3333750" cy="2428875"/>
          </a:xfrm>
          <a:prstGeom prst="rect">
            <a:avLst/>
          </a:prstGeom>
          <a:noFill/>
        </p:spPr>
      </p:pic>
      <p:pic>
        <p:nvPicPr>
          <p:cNvPr id="25604" name="Picture 4" descr="http://www.rri.ro/images/do-radv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Відкритий коливальний контур або антена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504056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Закритий</a:t>
            </a:r>
            <a:r>
              <a:rPr lang="ru-RU" dirty="0" smtClean="0"/>
              <a:t> </a:t>
            </a:r>
            <a:r>
              <a:rPr lang="ru-RU" dirty="0" err="1" smtClean="0"/>
              <a:t>коливальний</a:t>
            </a:r>
            <a:r>
              <a:rPr lang="ru-RU" dirty="0" smtClean="0"/>
              <a:t> контур практично не </a:t>
            </a:r>
            <a:r>
              <a:rPr lang="ru-RU" dirty="0" err="1" smtClean="0"/>
              <a:t>випромінює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в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контур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пластин плоского конденсатора, то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більшим</a:t>
            </a:r>
            <a:r>
              <a:rPr lang="ru-RU" dirty="0" smtClean="0"/>
              <a:t> кутом </a:t>
            </a:r>
            <a:r>
              <a:rPr lang="ru-RU" dirty="0" err="1" smtClean="0"/>
              <a:t>розгорнуті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електромагнітне</a:t>
            </a:r>
            <a:r>
              <a:rPr lang="ru-RU" dirty="0" smtClean="0"/>
              <a:t> поле в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(мал. </a:t>
            </a:r>
            <a:r>
              <a:rPr lang="ru-RU" dirty="0" smtClean="0"/>
              <a:t>1) </a:t>
            </a:r>
            <a:r>
              <a:rPr lang="ru-RU" dirty="0" smtClean="0"/>
              <a:t>.</a:t>
            </a:r>
            <a:r>
              <a:rPr lang="ru-RU" dirty="0" err="1" smtClean="0"/>
              <a:t>Граничним</a:t>
            </a:r>
            <a:r>
              <a:rPr lang="ru-RU" dirty="0" smtClean="0"/>
              <a:t> </a:t>
            </a:r>
            <a:r>
              <a:rPr lang="ru-RU" dirty="0" err="1" smtClean="0"/>
              <a:t>випадком</a:t>
            </a:r>
            <a:r>
              <a:rPr lang="ru-RU" dirty="0" smtClean="0"/>
              <a:t> </a:t>
            </a:r>
            <a:r>
              <a:rPr lang="ru-RU" dirty="0" err="1" smtClean="0"/>
              <a:t>розкритого</a:t>
            </a:r>
            <a:r>
              <a:rPr lang="ru-RU" dirty="0" smtClean="0"/>
              <a:t> </a:t>
            </a:r>
            <a:r>
              <a:rPr lang="ru-RU" dirty="0" err="1" smtClean="0"/>
              <a:t>коливального</a:t>
            </a:r>
            <a:r>
              <a:rPr lang="ru-RU" dirty="0" smtClean="0"/>
              <a:t> контуру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видалення</a:t>
            </a:r>
            <a:r>
              <a:rPr lang="ru-RU" dirty="0" smtClean="0"/>
              <a:t> пластин на </a:t>
            </a:r>
            <a:r>
              <a:rPr lang="ru-RU" dirty="0" err="1" smtClean="0"/>
              <a:t>протилежні</a:t>
            </a:r>
            <a:r>
              <a:rPr lang="ru-RU" dirty="0" smtClean="0"/>
              <a:t>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система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</a:t>
            </a:r>
            <a:r>
              <a:rPr lang="ru-RU" dirty="0" err="1" smtClean="0"/>
              <a:t>коливальним</a:t>
            </a:r>
            <a:r>
              <a:rPr lang="ru-RU" dirty="0" smtClean="0"/>
              <a:t> контуром (мал. </a:t>
            </a:r>
            <a:r>
              <a:rPr lang="ru-RU" dirty="0" smtClean="0"/>
              <a:t>2). </a:t>
            </a:r>
            <a:r>
              <a:rPr lang="ru-RU" dirty="0" smtClean="0"/>
              <a:t>У </a:t>
            </a:r>
            <a:r>
              <a:rPr lang="ru-RU" dirty="0" err="1" smtClean="0"/>
              <a:t>дійсності</a:t>
            </a:r>
            <a:r>
              <a:rPr lang="ru-RU" dirty="0" smtClean="0"/>
              <a:t> контур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довгого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- </a:t>
            </a:r>
            <a:r>
              <a:rPr lang="ru-RU" dirty="0" err="1" smtClean="0"/>
              <a:t>антени</a:t>
            </a:r>
            <a:r>
              <a:rPr lang="ru-RU" dirty="0" smtClean="0"/>
              <a:t>(мал</a:t>
            </a:r>
            <a:r>
              <a:rPr lang="ru-RU" dirty="0" smtClean="0"/>
              <a:t>. </a:t>
            </a:r>
            <a:r>
              <a:rPr lang="ru-RU" dirty="0" smtClean="0"/>
              <a:t>3,4).</a:t>
            </a:r>
          </a:p>
        </p:txBody>
      </p:sp>
      <p:pic>
        <p:nvPicPr>
          <p:cNvPr id="24580" name="Picture 4" descr="http://subject.com.ua/dovidnik/physics/015_fmt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3189713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6176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532440" y="33569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pic>
        <p:nvPicPr>
          <p:cNvPr id="24586" name="Picture 10" descr="http://avtpiter.ru/upload/tovaru/Antenna_US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664296" cy="26642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56176" y="40050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477125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випромінюваних</a:t>
            </a:r>
            <a:r>
              <a:rPr lang="ru-RU" dirty="0" smtClean="0"/>
              <a:t> (за </a:t>
            </a:r>
            <a:r>
              <a:rPr lang="ru-RU" dirty="0" err="1" smtClean="0"/>
              <a:t>допомогою</a:t>
            </a:r>
            <a:r>
              <a:rPr lang="ru-RU" dirty="0" smtClean="0"/>
              <a:t> генератора </a:t>
            </a:r>
            <a:r>
              <a:rPr lang="ru-RU" dirty="0" err="1" smtClean="0"/>
              <a:t>незатухаючих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)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при </a:t>
            </a:r>
            <a:r>
              <a:rPr lang="ru-RU" dirty="0" err="1" smtClean="0"/>
              <a:t>однаковій</a:t>
            </a:r>
            <a:r>
              <a:rPr lang="ru-RU" dirty="0" smtClean="0"/>
              <a:t> </a:t>
            </a:r>
            <a:r>
              <a:rPr lang="ru-RU" dirty="0" err="1" smtClean="0"/>
              <a:t>амплітуді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струму в </a:t>
            </a:r>
            <a:r>
              <a:rPr lang="ru-RU" dirty="0" err="1" smtClean="0"/>
              <a:t>антені</a:t>
            </a:r>
            <a:r>
              <a:rPr lang="ru-RU" dirty="0" smtClean="0"/>
              <a:t> </a:t>
            </a:r>
            <a:r>
              <a:rPr lang="ru-RU" dirty="0" err="1" smtClean="0"/>
              <a:t>пропорційна</a:t>
            </a:r>
            <a:r>
              <a:rPr lang="ru-RU" dirty="0" smtClean="0"/>
              <a:t> четвертого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. На частотах у десятки,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тисячу</a:t>
            </a:r>
            <a:r>
              <a:rPr lang="ru-RU" dirty="0" smtClean="0"/>
              <a:t> герц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</a:t>
            </a:r>
            <a:r>
              <a:rPr lang="ru-RU" dirty="0" err="1" smtClean="0"/>
              <a:t>мізерно</a:t>
            </a:r>
            <a:r>
              <a:rPr lang="ru-RU" dirty="0" smtClean="0"/>
              <a:t> мала. Тому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телевізійного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частотою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герц до </a:t>
            </a:r>
            <a:r>
              <a:rPr lang="ru-RU" dirty="0" err="1" smtClean="0"/>
              <a:t>сотень</a:t>
            </a:r>
            <a:r>
              <a:rPr lang="ru-RU" dirty="0" smtClean="0"/>
              <a:t> мегагерц.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3554" name="Picture 2" descr="http://zthata.com.ua/uploads/posts/2012-11/1353075993_ante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473989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Радіозв’язок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237889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Досліди Герца зацікавили фізиків усього світу. У Росії одним із перших почав вивчати електромагнітні хвилі викладач офіцерських Мінних класів у Кронштадті Олександр Степанович Попов. Почавши з дослідів Герца, він знайшов більш надійний спосіб реєстрації електромагнітних хвиль. Учений запропонував спеціальний прилад </a:t>
            </a:r>
            <a:r>
              <a:rPr lang="uk-UA" dirty="0" err="1" smtClean="0"/>
              <a:t>–</a:t>
            </a:r>
            <a:r>
              <a:rPr lang="uk-UA" b="1" i="1" dirty="0" err="1" smtClean="0"/>
              <a:t>когерер</a:t>
            </a:r>
            <a:r>
              <a:rPr lang="uk-UA" dirty="0" smtClean="0"/>
              <a:t>, який приймав електромагнітні хвилі</a:t>
            </a:r>
            <a:r>
              <a:rPr lang="uk-UA" dirty="0" smtClean="0"/>
              <a:t>.</a:t>
            </a:r>
          </a:p>
          <a:p>
            <a:r>
              <a:rPr lang="ru-RU" dirty="0" err="1" smtClean="0"/>
              <a:t>Можливість</a:t>
            </a:r>
            <a:r>
              <a:rPr lang="ru-RU" dirty="0" smtClean="0"/>
              <a:t> практичного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без </a:t>
            </a:r>
            <a:r>
              <a:rPr lang="ru-RU" dirty="0" err="1" smtClean="0"/>
              <a:t>проводів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продемонстрував</a:t>
            </a:r>
            <a:r>
              <a:rPr lang="ru-RU" dirty="0" smtClean="0"/>
              <a:t> </a:t>
            </a:r>
            <a:r>
              <a:rPr lang="ru-RU" b="1" dirty="0" smtClean="0"/>
              <a:t>7 </a:t>
            </a:r>
            <a:r>
              <a:rPr lang="ru-RU" b="1" dirty="0" err="1" smtClean="0"/>
              <a:t>травня</a:t>
            </a:r>
            <a:r>
              <a:rPr lang="ru-RU" b="1" dirty="0" smtClean="0"/>
              <a:t> 1895 р.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А. Попов. Цей день </a:t>
            </a:r>
            <a:r>
              <a:rPr lang="ru-RU" dirty="0" err="1" smtClean="0"/>
              <a:t>уважається</a:t>
            </a:r>
            <a:r>
              <a:rPr lang="ru-RU" dirty="0" smtClean="0"/>
              <a:t> вдень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3794" name="Picture 2" descr="http://static4.aif.ru/pictures/201207/a_radio_2_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4666118" cy="2592288"/>
          </a:xfrm>
          <a:prstGeom prst="rect">
            <a:avLst/>
          </a:prstGeom>
          <a:noFill/>
        </p:spPr>
      </p:pic>
      <p:pic>
        <p:nvPicPr>
          <p:cNvPr id="33796" name="Picture 4" descr="http://www.radioradar.net/files/Image/articles/scientific_technical/day_radio_pic/shem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2952328" cy="25901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29408"/>
            <a:ext cx="8686800" cy="5328592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 smtClean="0"/>
              <a:t>Принцип радіозв’язку</a:t>
            </a:r>
            <a:r>
              <a:rPr lang="uk-UA" dirty="0" smtClean="0"/>
              <a:t>: змінний струм високої частоти, утворений у передаючій антені, викликає в навколишньому просторі змінне електричне поле, яке поширюється у вигляді електромагнітних хвиль. Досягнувши приймальної антени, електромагнітна хвиля викликає в ній змінний струм такої ж частоти, на якій працює передавач.</a:t>
            </a:r>
          </a:p>
          <a:p>
            <a:r>
              <a:rPr lang="uk-UA" dirty="0" smtClean="0"/>
              <a:t>При радіотелефонному зв’язку звукові коливання перетворюються за допомогою мікрофону в електричні коливання тієї ж форми, але низької частоти. Для їх передачі на великі відстані необхідно провести модуляцію. </a:t>
            </a:r>
            <a:r>
              <a:rPr lang="uk-UA" b="1" i="1" dirty="0" smtClean="0"/>
              <a:t>Модуляція</a:t>
            </a:r>
            <a:r>
              <a:rPr lang="uk-UA" dirty="0" smtClean="0"/>
              <a:t> – зміна одного або кількох параметрів високочастотного коливання за законом низькочастотного коливання. Модуляцію коливань можна здійснювати, змінюючи їх амплітуду, частоту або фазу.</a:t>
            </a:r>
          </a:p>
          <a:p>
            <a:r>
              <a:rPr lang="uk-UA" dirty="0" smtClean="0"/>
              <a:t>На приймальній станції з модульованих коливань виділяють сигнали звукової частоти. Для цього використовують детектор. </a:t>
            </a:r>
            <a:r>
              <a:rPr lang="uk-UA" b="1" i="1" dirty="0" smtClean="0"/>
              <a:t>Детектування</a:t>
            </a:r>
            <a:r>
              <a:rPr lang="uk-UA" dirty="0" smtClean="0"/>
              <a:t> – процес виділення низькочастотних коливань із прийнятих модульованих коливань високої частоти.</a:t>
            </a:r>
          </a:p>
          <a:p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57400"/>
            <a:ext cx="4915272" cy="5400600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У системах радіального чи радіально-зонового </a:t>
            </a:r>
            <a:r>
              <a:rPr lang="uk-UA" dirty="0" err="1" smtClean="0"/>
              <a:t>УКХ-зв'язку</a:t>
            </a:r>
            <a:r>
              <a:rPr lang="uk-UA" dirty="0" smtClean="0"/>
              <a:t>, </a:t>
            </a:r>
            <a:r>
              <a:rPr lang="uk-UA" dirty="0" smtClean="0"/>
              <a:t>максимальна </a:t>
            </a:r>
            <a:r>
              <a:rPr lang="uk-UA" dirty="0" smtClean="0"/>
              <a:t>дальність дії залежить від потужності передавача, чутливості приймача і рівня шуму й обмежується необхідністю прямої видимості між антенами станцій. Передавачі таких (та їм подібних) систем для забезпечення максимальної дальності зв'язку мають досить велику потужність. Кількість передавачів, що працюють у відведеній смузі частот, обмежено, тому що рознос частот між сусідніми каналами повинний складати не менш 12,5 </a:t>
            </a:r>
            <a:r>
              <a:rPr lang="uk-UA" dirty="0" err="1" smtClean="0"/>
              <a:t>КГц</a:t>
            </a:r>
            <a:r>
              <a:rPr lang="uk-UA" dirty="0" smtClean="0"/>
              <a:t> (для передачі повідомлень одного абонента потрібно один частотний канал).</a:t>
            </a:r>
          </a:p>
          <a:p>
            <a:r>
              <a:rPr lang="uk-UA" dirty="0" smtClean="0"/>
              <a:t>У 70-і роки був запропонований новий принцип організації зв'язку, що дозволив збільшити число абонентів і підвищити якість зв'язку. Було запропоновано розбивати територію, що обслуговується, на невеликі ділянки, які були названі стільниками, чи комірками.</a:t>
            </a:r>
          </a:p>
          <a:p>
            <a:endParaRPr lang="uk-UA" dirty="0"/>
          </a:p>
        </p:txBody>
      </p:sp>
      <p:pic>
        <p:nvPicPr>
          <p:cNvPr id="31746" name="Picture 2" descr="http://bestsellerscorp.ru/img/clients/big/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667000" cy="2667000"/>
          </a:xfrm>
          <a:prstGeom prst="rect">
            <a:avLst/>
          </a:prstGeom>
          <a:noFill/>
        </p:spPr>
      </p:pic>
      <p:pic>
        <p:nvPicPr>
          <p:cNvPr id="31748" name="Picture 4" descr="http://3.bp.blogspot.com/-Vs34mt_x3so/UJ02shF0FVI/AAAAAAAACPs/TEAV_yADEE8/s1600/ERA_fm+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3563888" cy="198244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Телебачення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7"/>
            <a:ext cx="534732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b="1" dirty="0" smtClean="0"/>
              <a:t>1923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здійснена</a:t>
            </a:r>
            <a:r>
              <a:rPr lang="ru-RU" dirty="0" smtClean="0"/>
              <a:t> перша практична передача </a:t>
            </a:r>
            <a:r>
              <a:rPr lang="ru-RU" dirty="0" err="1" smtClean="0"/>
              <a:t>зображення</a:t>
            </a:r>
            <a:r>
              <a:rPr lang="ru-RU" dirty="0" smtClean="0"/>
              <a:t> по проводах,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b="1" dirty="0" smtClean="0"/>
              <a:t>Берд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та </a:t>
            </a:r>
            <a:r>
              <a:rPr lang="ru-RU" b="1" dirty="0" err="1" smtClean="0"/>
              <a:t>Дженкінс</a:t>
            </a:r>
            <a:r>
              <a:rPr lang="ru-RU" dirty="0" smtClean="0"/>
              <a:t> у </a:t>
            </a:r>
            <a:r>
              <a:rPr lang="ru-RU" dirty="0" err="1" smtClean="0"/>
              <a:t>Сполучених</a:t>
            </a:r>
            <a:r>
              <a:rPr lang="ru-RU" dirty="0" smtClean="0"/>
              <a:t> Штатах</a:t>
            </a:r>
            <a:r>
              <a:rPr lang="ru-RU" dirty="0" smtClean="0"/>
              <a:t>. Цей день </a:t>
            </a:r>
            <a:r>
              <a:rPr lang="ru-RU" dirty="0" err="1" smtClean="0"/>
              <a:t>вважають</a:t>
            </a:r>
            <a:r>
              <a:rPr lang="ru-RU" dirty="0" smtClean="0"/>
              <a:t> початком </a:t>
            </a:r>
            <a:r>
              <a:rPr lang="ru-RU" dirty="0" err="1" smtClean="0"/>
              <a:t>ери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.</a:t>
            </a:r>
            <a:endParaRPr lang="uk-UA" b="1" i="1" dirty="0" smtClean="0"/>
          </a:p>
          <a:p>
            <a:r>
              <a:rPr lang="uk-UA" b="1" i="1" dirty="0" smtClean="0"/>
              <a:t>Принципи функціонування</a:t>
            </a:r>
            <a:r>
              <a:rPr lang="uk-UA" dirty="0" smtClean="0"/>
              <a:t>: </a:t>
            </a:r>
            <a:r>
              <a:rPr lang="uk-UA" dirty="0" smtClean="0"/>
              <a:t>м</a:t>
            </a:r>
            <a:r>
              <a:rPr lang="uk-UA" dirty="0" smtClean="0"/>
              <a:t>одульований </a:t>
            </a:r>
            <a:r>
              <a:rPr lang="uk-UA" dirty="0" smtClean="0"/>
              <a:t>високочастотний сигнал збуджує коливання в антенах приймальних пристроїв, і від антен поступають на вхід телевізора, де сигнал </a:t>
            </a:r>
            <a:r>
              <a:rPr lang="uk-UA" dirty="0" err="1" smtClean="0"/>
              <a:t>демодулюється</a:t>
            </a:r>
            <a:r>
              <a:rPr lang="uk-UA" dirty="0" smtClean="0"/>
              <a:t>, в ньому виділяються кадри й рядки, і відображається на екранах телевізорів.</a:t>
            </a:r>
            <a:endParaRPr lang="uk-UA" dirty="0"/>
          </a:p>
        </p:txBody>
      </p:sp>
      <p:pic>
        <p:nvPicPr>
          <p:cNvPr id="22530" name="Picture 2" descr="http://daypic.ru/wp-content/uploads/2012/06/1826-900x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540399" cy="3384376"/>
          </a:xfrm>
          <a:prstGeom prst="rect">
            <a:avLst/>
          </a:prstGeom>
          <a:noFill/>
        </p:spPr>
      </p:pic>
      <p:pic>
        <p:nvPicPr>
          <p:cNvPr id="22532" name="Picture 4" descr="http://moscowvision.ru/img/sk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2975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521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Радіомовлення і телебачення</vt:lpstr>
      <vt:lpstr>План:</vt:lpstr>
      <vt:lpstr>Слайд 3</vt:lpstr>
      <vt:lpstr>Відкритий коливальний контур або антена </vt:lpstr>
      <vt:lpstr>Слайд 5</vt:lpstr>
      <vt:lpstr>Радіозв’язок</vt:lpstr>
      <vt:lpstr>Слайд 7</vt:lpstr>
      <vt:lpstr>Слайд 8</vt:lpstr>
      <vt:lpstr>Телебачення</vt:lpstr>
      <vt:lpstr>Еволюція телебачення:</vt:lpstr>
      <vt:lpstr>Використання радіозв’язку і телебачення </vt:lpstr>
      <vt:lpstr>Дякую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Радіомовлення і телебачення</dc:title>
  <dc:creator>samsung</dc:creator>
  <cp:lastModifiedBy>samsung</cp:lastModifiedBy>
  <cp:revision>9</cp:revision>
  <dcterms:created xsi:type="dcterms:W3CDTF">2013-02-06T16:15:45Z</dcterms:created>
  <dcterms:modified xsi:type="dcterms:W3CDTF">2013-02-06T17:42:37Z</dcterms:modified>
</cp:coreProperties>
</file>