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5" d="100"/>
          <a:sy n="105" d="100"/>
        </p:scale>
        <p:origin x="-11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462B7F43-7125-45BB-AA46-3E2A2B68516F}" type="datetimeFigureOut">
              <a:rPr lang="ru-RU" smtClean="0"/>
              <a:t>01.01.2002</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fld id="{54F5683F-88CD-459D-B897-322716D8B95E}" type="slidenum">
              <a:rPr lang="ru-RU" smtClean="0"/>
              <a:t>‹#›</a:t>
            </a:fld>
            <a:endParaRPr lang="ru-RU"/>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smtClean="0"/>
              <a:t>Образец 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62B7F43-7125-45BB-AA46-3E2A2B68516F}" type="datetimeFigureOut">
              <a:rPr lang="ru-RU" smtClean="0"/>
              <a:t>01.01.2002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4F5683F-88CD-459D-B897-322716D8B95E}"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62B7F43-7125-45BB-AA46-3E2A2B68516F}" type="datetimeFigureOut">
              <a:rPr lang="ru-RU" smtClean="0"/>
              <a:t>01.01.2002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4F5683F-88CD-459D-B897-322716D8B95E}"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462B7F43-7125-45BB-AA46-3E2A2B68516F}" type="datetimeFigureOut">
              <a:rPr lang="ru-RU" smtClean="0"/>
              <a:t>01.01.2002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4F5683F-88CD-459D-B897-322716D8B95E}" type="slidenum">
              <a:rPr lang="ru-RU" smtClean="0"/>
              <a:t>‹#›</a:t>
            </a:fld>
            <a:endParaRPr lang="ru-RU"/>
          </a:p>
        </p:txBody>
      </p:sp>
      <p:sp>
        <p:nvSpPr>
          <p:cNvPr id="8" name="Содержимое 7"/>
          <p:cNvSpPr>
            <a:spLocks noGrp="1"/>
          </p:cNvSpPr>
          <p:nvPr>
            <p:ph sz="quarter" idx="1"/>
          </p:nvPr>
        </p:nvSpPr>
        <p:spPr>
          <a:xfrm>
            <a:off x="914400" y="1447800"/>
            <a:ext cx="777240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462B7F43-7125-45BB-AA46-3E2A2B68516F}" type="datetimeFigureOut">
              <a:rPr lang="ru-RU" smtClean="0"/>
              <a:t>01.01.2002</a:t>
            </a:fld>
            <a:endParaRPr lang="ru-RU"/>
          </a:p>
        </p:txBody>
      </p:sp>
      <p:sp>
        <p:nvSpPr>
          <p:cNvPr id="5" name="Нижний колонтитул 4"/>
          <p:cNvSpPr>
            <a:spLocks noGrp="1"/>
          </p:cNvSpPr>
          <p:nvPr>
            <p:ph type="ftr" sz="quarter" idx="11"/>
          </p:nvPr>
        </p:nvSpPr>
        <p:spPr>
          <a:xfrm>
            <a:off x="800100" y="6172200"/>
            <a:ext cx="4000500" cy="457200"/>
          </a:xfrm>
        </p:spPr>
        <p:txBody>
          <a:bodyPr/>
          <a:lstStyle/>
          <a:p>
            <a:endParaRPr lang="ru-RU"/>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fld id="{54F5683F-88CD-459D-B897-322716D8B95E}"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462B7F43-7125-45BB-AA46-3E2A2B68516F}" type="datetimeFigureOut">
              <a:rPr lang="ru-RU" smtClean="0"/>
              <a:t>01.01.2002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4F5683F-88CD-459D-B897-322716D8B95E}" type="slidenum">
              <a:rPr lang="ru-RU" smtClean="0"/>
              <a:t>‹#›</a:t>
            </a:fld>
            <a:endParaRPr lang="ru-RU"/>
          </a:p>
        </p:txBody>
      </p:sp>
      <p:sp>
        <p:nvSpPr>
          <p:cNvPr id="9" name="Содержимое 8"/>
          <p:cNvSpPr>
            <a:spLocks noGrp="1"/>
          </p:cNvSpPr>
          <p:nvPr>
            <p:ph sz="quarter" idx="1"/>
          </p:nvPr>
        </p:nvSpPr>
        <p:spPr>
          <a:xfrm>
            <a:off x="91440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93395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462B7F43-7125-45BB-AA46-3E2A2B68516F}" type="datetimeFigureOut">
              <a:rPr lang="ru-RU" smtClean="0"/>
              <a:t>01.01.2002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4F5683F-88CD-459D-B897-322716D8B95E}" type="slidenum">
              <a:rPr lang="ru-RU" smtClean="0"/>
              <a:t>‹#›</a:t>
            </a:fld>
            <a:endParaRPr lang="ru-RU"/>
          </a:p>
        </p:txBody>
      </p:sp>
      <p:sp>
        <p:nvSpPr>
          <p:cNvPr id="11" name="Содержимое 10"/>
          <p:cNvSpPr>
            <a:spLocks noGrp="1"/>
          </p:cNvSpPr>
          <p:nvPr>
            <p:ph sz="half" idx="2"/>
          </p:nvPr>
        </p:nvSpPr>
        <p:spPr>
          <a:xfrm>
            <a:off x="9144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4"/>
          </p:nvPr>
        </p:nvSpPr>
        <p:spPr>
          <a:xfrm>
            <a:off x="49530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462B7F43-7125-45BB-AA46-3E2A2B68516F}" type="datetimeFigureOut">
              <a:rPr lang="ru-RU" smtClean="0"/>
              <a:t>01.01.2002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4F5683F-88CD-459D-B897-322716D8B95E}"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62B7F43-7125-45BB-AA46-3E2A2B68516F}" type="datetimeFigureOut">
              <a:rPr lang="ru-RU" smtClean="0"/>
              <a:t>01.01.2002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4F5683F-88CD-459D-B897-322716D8B95E}"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462B7F43-7125-45BB-AA46-3E2A2B68516F}" type="datetimeFigureOut">
              <a:rPr lang="ru-RU" smtClean="0"/>
              <a:t>01.01.2002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4F5683F-88CD-459D-B897-322716D8B95E}" type="slidenum">
              <a:rPr lang="ru-RU" smtClean="0"/>
              <a:t>‹#›</a:t>
            </a:fld>
            <a:endParaRPr lang="ru-RU"/>
          </a:p>
        </p:txBody>
      </p:sp>
      <p:sp>
        <p:nvSpPr>
          <p:cNvPr id="11" name="Содержимое 10"/>
          <p:cNvSpPr>
            <a:spLocks noGrp="1"/>
          </p:cNvSpPr>
          <p:nvPr>
            <p:ph sz="quarter" idx="1"/>
          </p:nvPr>
        </p:nvSpPr>
        <p:spPr>
          <a:xfrm>
            <a:off x="2971800" y="1600200"/>
            <a:ext cx="5715000" cy="44958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462B7F43-7125-45BB-AA46-3E2A2B68516F}" type="datetimeFigureOut">
              <a:rPr lang="ru-RU" smtClean="0"/>
              <a:t>01.01.2002</a:t>
            </a:fld>
            <a:endParaRPr lang="ru-RU"/>
          </a:p>
        </p:txBody>
      </p:sp>
      <p:sp>
        <p:nvSpPr>
          <p:cNvPr id="6" name="Нижний колонтитул 5"/>
          <p:cNvSpPr>
            <a:spLocks noGrp="1"/>
          </p:cNvSpPr>
          <p:nvPr>
            <p:ph type="ftr" sz="quarter" idx="11"/>
          </p:nvPr>
        </p:nvSpPr>
        <p:spPr>
          <a:xfrm>
            <a:off x="914400" y="6172200"/>
            <a:ext cx="3886200" cy="457200"/>
          </a:xfrm>
        </p:spPr>
        <p:txBody>
          <a:bodyPr/>
          <a:lstStyle/>
          <a:p>
            <a:endParaRPr lang="ru-RU"/>
          </a:p>
        </p:txBody>
      </p:sp>
      <p:sp>
        <p:nvSpPr>
          <p:cNvPr id="7" name="Номер слайда 6"/>
          <p:cNvSpPr>
            <a:spLocks noGrp="1"/>
          </p:cNvSpPr>
          <p:nvPr>
            <p:ph type="sldNum" sz="quarter" idx="12"/>
          </p:nvPr>
        </p:nvSpPr>
        <p:spPr>
          <a:xfrm>
            <a:off x="146304" y="6208776"/>
            <a:ext cx="457200" cy="457200"/>
          </a:xfrm>
        </p:spPr>
        <p:txBody>
          <a:bodyPr/>
          <a:lstStyle/>
          <a:p>
            <a:fld id="{54F5683F-88CD-459D-B897-322716D8B95E}" type="slidenum">
              <a:rPr lang="ru-RU" smtClean="0"/>
              <a:t>‹#›</a:t>
            </a:fld>
            <a:endParaRPr lang="ru-RU"/>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62B7F43-7125-45BB-AA46-3E2A2B68516F}" type="datetimeFigureOut">
              <a:rPr lang="ru-RU" smtClean="0"/>
              <a:t>01.01.2002</a:t>
            </a:fld>
            <a:endParaRPr lang="ru-RU"/>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54F5683F-88CD-459D-B897-322716D8B95E}"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642919"/>
            <a:ext cx="7772400" cy="1643073"/>
          </a:xfrm>
        </p:spPr>
        <p:txBody>
          <a:bodyPr>
            <a:normAutofit fontScale="90000"/>
          </a:bodyPr>
          <a:lstStyle/>
          <a:p>
            <a:r>
              <a:rPr lang="ru-RU" dirty="0" smtClean="0"/>
              <a:t>Макс Карл Эрнст Людвиг Планк (23.05.1858-04.10.1947) </a:t>
            </a:r>
            <a:br>
              <a:rPr lang="ru-RU" dirty="0" smtClean="0"/>
            </a:br>
            <a:endParaRPr lang="ru-RU" dirty="0"/>
          </a:p>
        </p:txBody>
      </p:sp>
      <p:pic>
        <p:nvPicPr>
          <p:cNvPr id="4" name="Рисунок 3" descr="untitled.bmp"/>
          <p:cNvPicPr>
            <a:picLocks noChangeAspect="1"/>
          </p:cNvPicPr>
          <p:nvPr/>
        </p:nvPicPr>
        <p:blipFill>
          <a:blip r:embed="rId2" cstate="print"/>
          <a:srcRect l="27732" t="15621" r="28903" b="9370"/>
          <a:stretch>
            <a:fillRect/>
          </a:stretch>
        </p:blipFill>
        <p:spPr>
          <a:xfrm>
            <a:off x="2857488" y="1857364"/>
            <a:ext cx="3429024" cy="444846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14290"/>
            <a:ext cx="8229600" cy="6429420"/>
          </a:xfrm>
        </p:spPr>
        <p:txBody>
          <a:bodyPr>
            <a:normAutofit lnSpcReduction="10000"/>
          </a:bodyPr>
          <a:lstStyle/>
          <a:p>
            <a:r>
              <a:rPr lang="ru-RU" dirty="0" smtClean="0"/>
              <a:t>Кроме Нобелевской премии, Планк был удостоен медали </a:t>
            </a:r>
            <a:r>
              <a:rPr lang="ru-RU" dirty="0" err="1" smtClean="0"/>
              <a:t>Копли</a:t>
            </a:r>
            <a:r>
              <a:rPr lang="ru-RU" dirty="0" smtClean="0"/>
              <a:t> Лондонского королевского общества (1928) и премии Гёте г. Франкфурта-на-Майне (1946). Германское физическое общество назвал в честь него свою высшую награду медалью Планка, и сам Планк был первым обладателем этой почетной награды. В честь его 80-летия одна из малых планет была названа </a:t>
            </a:r>
            <a:r>
              <a:rPr lang="ru-RU" dirty="0" err="1" smtClean="0"/>
              <a:t>Планкианой</a:t>
            </a:r>
            <a:r>
              <a:rPr lang="ru-RU" dirty="0" smtClean="0"/>
              <a:t>, а после окончания второй мировой войны Общество фундаментальных наук кайзера Вильгельма было переименовано в Общество Макса Планка. Планк состоял членом Германской и Австрийской академий наук, а также научных обществ и академий Англии, Дании, Ирландии, Финляндии, Греции, Нидерландов, Венгрии, Италии, Советского Союза, Швеции, Украины и Соединенных Штатов. </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0" y="214290"/>
            <a:ext cx="9144000" cy="6429420"/>
          </a:xfrm>
        </p:spPr>
        <p:txBody>
          <a:bodyPr>
            <a:normAutofit fontScale="92500" lnSpcReduction="20000"/>
          </a:bodyPr>
          <a:lstStyle/>
          <a:p>
            <a:r>
              <a:rPr lang="ru-RU" dirty="0" smtClean="0"/>
              <a:t>Немецкий физик Макс Карл Эрнст Людвиг Планк родился 23 апреля 1858 г в г. Киле (принадлежавшем тогда Пруссии), в семье профессора гражданского права Иоганна </a:t>
            </a:r>
            <a:r>
              <a:rPr lang="ru-RU" dirty="0" err="1" smtClean="0"/>
              <a:t>Юлиуса</a:t>
            </a:r>
            <a:r>
              <a:rPr lang="ru-RU" dirty="0" smtClean="0"/>
              <a:t> Вильгельма фон Планка, и Эммы Планк. </a:t>
            </a:r>
          </a:p>
          <a:p>
            <a:r>
              <a:rPr lang="ru-RU" dirty="0" smtClean="0"/>
              <a:t>В 1867 г. семья переехала в Мюнхен, и там Планк поступил в Королевскую </a:t>
            </a:r>
            <a:r>
              <a:rPr lang="ru-RU" dirty="0" err="1" smtClean="0"/>
              <a:t>Максимилиановскую</a:t>
            </a:r>
            <a:r>
              <a:rPr lang="ru-RU" dirty="0" smtClean="0"/>
              <a:t> классическую гимназию. </a:t>
            </a:r>
          </a:p>
          <a:p>
            <a:r>
              <a:rPr lang="ru-RU" dirty="0" smtClean="0"/>
              <a:t>В 1874 г. по окончании гимназии он собирался изучать классическую филологию, пробовал свои силы в музыкальной композиции, но потом отдал предпочтение физике. </a:t>
            </a:r>
          </a:p>
          <a:p>
            <a:r>
              <a:rPr lang="ru-RU" dirty="0" smtClean="0"/>
              <a:t>В течение трех лет Планк изучал математику и физику в Мюнхенском и год – в Берлинском университетах.</a:t>
            </a:r>
          </a:p>
          <a:p>
            <a:r>
              <a:rPr lang="ru-RU" dirty="0" smtClean="0"/>
              <a:t> В 1879 г. Планк получил ученую степень доктора, защитив в Мюнхенском университете диссертацию о втором начале термодинамики. </a:t>
            </a:r>
          </a:p>
          <a:p>
            <a:r>
              <a:rPr lang="ru-RU" dirty="0" smtClean="0"/>
              <a:t>На следующий год Планк написал еще одну работу по термодинамике, которая принесла ему должность младшего ассистента физического факультета Мюнхенского университета. </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14290"/>
            <a:ext cx="8229600" cy="5911873"/>
          </a:xfrm>
        </p:spPr>
        <p:txBody>
          <a:bodyPr>
            <a:normAutofit/>
          </a:bodyPr>
          <a:lstStyle/>
          <a:p>
            <a:r>
              <a:rPr lang="ru-RU" sz="2400" dirty="0" smtClean="0"/>
              <a:t>В 1885 г. он стал </a:t>
            </a:r>
            <a:r>
              <a:rPr lang="ru-RU" sz="2400" dirty="0" err="1" smtClean="0"/>
              <a:t>адъюнкт-профессором</a:t>
            </a:r>
            <a:r>
              <a:rPr lang="ru-RU" sz="2400" dirty="0" smtClean="0"/>
              <a:t> </a:t>
            </a:r>
            <a:r>
              <a:rPr lang="ru-RU" sz="2400" dirty="0" err="1" smtClean="0"/>
              <a:t>Кильского</a:t>
            </a:r>
            <a:r>
              <a:rPr lang="ru-RU" sz="2400" dirty="0" smtClean="0"/>
              <a:t> университета. </a:t>
            </a:r>
          </a:p>
          <a:p>
            <a:r>
              <a:rPr lang="ru-RU" sz="2400" dirty="0" smtClean="0"/>
              <a:t>В 1888 г. он стал </a:t>
            </a:r>
            <a:r>
              <a:rPr lang="ru-RU" sz="2400" dirty="0" err="1" smtClean="0"/>
              <a:t>адъюнкт-профессором</a:t>
            </a:r>
            <a:r>
              <a:rPr lang="ru-RU" sz="2400" dirty="0" smtClean="0"/>
              <a:t> Берлинского университета и директором Института теоретической физики. </a:t>
            </a:r>
          </a:p>
          <a:p>
            <a:r>
              <a:rPr lang="ru-RU" sz="2400" dirty="0" smtClean="0"/>
              <a:t>1892г. полный (действительным) профессор Берлинского университета.</a:t>
            </a:r>
          </a:p>
          <a:p>
            <a:r>
              <a:rPr lang="ru-RU" sz="2400" dirty="0" smtClean="0"/>
              <a:t> С 1896г. Планк заинтересовался измерениями, производившимися в Государственном физико-техническом институте в Берлине, а также проблемами теплового излучения тел.</a:t>
            </a:r>
            <a:endParaRPr lang="ru-RU"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285728"/>
            <a:ext cx="8715436" cy="6215106"/>
          </a:xfrm>
        </p:spPr>
        <p:txBody>
          <a:bodyPr>
            <a:normAutofit fontScale="92500" lnSpcReduction="10000"/>
          </a:bodyPr>
          <a:lstStyle/>
          <a:p>
            <a:r>
              <a:rPr lang="ru-RU" dirty="0" smtClean="0"/>
              <a:t>Любое тело, содержащее тепло, испускает электромагнитное излучение. Если тело достаточно горячее, то это излучение становится видимым. Излучение испускает смесь частот (в видимом диапазоне частота излучения соответствует цвету). Однако излучение тела зависит не только от температуры, но и до некоторой степени от таких характеристик поверхности, как цвет и структура. </a:t>
            </a:r>
          </a:p>
          <a:p>
            <a:r>
              <a:rPr lang="ru-RU" dirty="0" smtClean="0"/>
              <a:t>В качестве идеального эталона для измерения и теоретических исследований, физики приняли воображаемое абсолютное черное тело. По определению, абсолютно черным называется тело, которое поглощает все падающее на него излучение и ничего не отражает. Излучение, испускаемое абсолютно черным телом, зависит только от его температуры. Хотя такого идеального тела не существует, неким приближением к нему может служить замкнутая оболочка с небольшим отверстием. </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357166"/>
            <a:ext cx="8229600" cy="5768997"/>
          </a:xfrm>
        </p:spPr>
        <p:txBody>
          <a:bodyPr/>
          <a:lstStyle/>
          <a:p>
            <a:r>
              <a:rPr lang="ru-RU" sz="2800" dirty="0" smtClean="0"/>
              <a:t>В 1900 г., после продолжительных попыток создать теорию, которая объясняла бы экспериментальные данные, Планку удалось вывести формулу, которая, согласовывалась с результатами измерений с замечательной точностью. Законы Вина и Стефана – Больцмана также следовали из формулы Планка. </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untitled.bmp"/>
          <p:cNvPicPr>
            <a:picLocks noGrp="1" noChangeAspect="1"/>
          </p:cNvPicPr>
          <p:nvPr>
            <p:ph sz="quarter" idx="1"/>
          </p:nvPr>
        </p:nvPicPr>
        <p:blipFill>
          <a:blip r:embed="rId2" cstate="print"/>
          <a:srcRect r="-1626" b="5208"/>
          <a:stretch>
            <a:fillRect/>
          </a:stretch>
        </p:blipFill>
        <p:spPr>
          <a:xfrm>
            <a:off x="142844" y="142852"/>
            <a:ext cx="8858312" cy="6572272"/>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85728"/>
            <a:ext cx="8229600" cy="5840435"/>
          </a:xfrm>
        </p:spPr>
        <p:txBody>
          <a:bodyPr>
            <a:normAutofit fontScale="92500" lnSpcReduction="20000"/>
          </a:bodyPr>
          <a:lstStyle/>
          <a:p>
            <a:r>
              <a:rPr lang="ru-RU" sz="3000" dirty="0" smtClean="0"/>
              <a:t>В 1901 г., опираясь на экспериментальные данные по излучению черного тела, Планк вычислил значение постоянной Больцмана и, используя другую известную информацию, получил число Авогадро. Исходя из числа Авогадро, Планк сумел с замечательной точностью найти электрический заряд электрона. </a:t>
            </a:r>
          </a:p>
          <a:p>
            <a:r>
              <a:rPr lang="ru-RU" sz="3000" dirty="0" smtClean="0"/>
              <a:t>В 1919 г. Планк был удостоен Нобелевской премии по физике за 1918 г. «в знак признания его заслуг в деле развития физики благодаря открытию квантов энергии». </a:t>
            </a:r>
          </a:p>
          <a:p>
            <a:r>
              <a:rPr lang="ru-RU" sz="3000" dirty="0" smtClean="0"/>
              <a:t>В Нобелевской лекции, прочитанной в 1920 г., Планк подвел итог своей работы и признал, что «введение кванта еще не привело к созданию подлинной квантовой теории». </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428604"/>
            <a:ext cx="8229600" cy="5697559"/>
          </a:xfrm>
        </p:spPr>
        <p:txBody>
          <a:bodyPr>
            <a:normAutofit fontScale="92500" lnSpcReduction="20000"/>
          </a:bodyPr>
          <a:lstStyle/>
          <a:p>
            <a:pPr>
              <a:buNone/>
            </a:pPr>
            <a:r>
              <a:rPr lang="ru-RU" dirty="0" smtClean="0"/>
              <a:t>         Вклад Планка в современную физику не исчерпывается открытием кванта и постоянной, носящей ныне его имя. </a:t>
            </a:r>
          </a:p>
          <a:p>
            <a:pPr>
              <a:buNone/>
            </a:pPr>
            <a:r>
              <a:rPr lang="ru-RU" dirty="0" smtClean="0"/>
              <a:t>          Сильное впечатление на него произвела специальная теория относительности Эйнштейна, опубликованная в 1905 г. Полная поддержка, оказанная Планком новой теории, в немалой мере способствовала принятию специальной теории относительности физиками. </a:t>
            </a:r>
          </a:p>
          <a:p>
            <a:pPr>
              <a:buNone/>
            </a:pPr>
            <a:r>
              <a:rPr lang="ru-RU" dirty="0"/>
              <a:t> </a:t>
            </a:r>
            <a:r>
              <a:rPr lang="ru-RU" dirty="0" smtClean="0"/>
              <a:t>          К числу других его достижений относится предложенный им вывод уравнения </a:t>
            </a:r>
            <a:r>
              <a:rPr lang="ru-RU" dirty="0" err="1" smtClean="0"/>
              <a:t>Фоккера</a:t>
            </a:r>
            <a:r>
              <a:rPr lang="ru-RU" dirty="0" smtClean="0"/>
              <a:t> – Планка, описывающего поведение системы частиц под действием небольших случайных импульсов (</a:t>
            </a:r>
            <a:r>
              <a:rPr lang="ru-RU" dirty="0" err="1" smtClean="0"/>
              <a:t>Адриан</a:t>
            </a:r>
            <a:r>
              <a:rPr lang="ru-RU" dirty="0" smtClean="0"/>
              <a:t> </a:t>
            </a:r>
            <a:r>
              <a:rPr lang="ru-RU" dirty="0" err="1" smtClean="0"/>
              <a:t>Фоккер</a:t>
            </a:r>
            <a:r>
              <a:rPr lang="ru-RU" dirty="0" smtClean="0"/>
              <a:t> – нидерландский физик, усовершенствовавший метод, впервые использованный Эйнштейном для описания броуновского движения – хаотического зигзагообразного движения мельчайших частиц, взвешенных в жидкости).</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29058" y="1357298"/>
            <a:ext cx="4757742" cy="5072098"/>
          </a:xfrm>
        </p:spPr>
        <p:txBody>
          <a:bodyPr>
            <a:normAutofit/>
          </a:bodyPr>
          <a:lstStyle/>
          <a:p>
            <a:r>
              <a:rPr lang="ru-RU" sz="2800" i="1" dirty="0" smtClean="0"/>
              <a:t>Памятник Максу Планку работы </a:t>
            </a:r>
            <a:r>
              <a:rPr lang="ru-RU" sz="2800" i="1" dirty="0" err="1" smtClean="0"/>
              <a:t>Бернхарда</a:t>
            </a:r>
            <a:r>
              <a:rPr lang="ru-RU" sz="2800" i="1" dirty="0" smtClean="0"/>
              <a:t> </a:t>
            </a:r>
            <a:r>
              <a:rPr lang="ru-RU" sz="2800" i="1" dirty="0" err="1" smtClean="0"/>
              <a:t>Хайлигера</a:t>
            </a:r>
            <a:r>
              <a:rPr lang="ru-RU" sz="2800" i="1" dirty="0" smtClean="0"/>
              <a:t> во дворе Берлинского университета.</a:t>
            </a:r>
            <a:r>
              <a:rPr lang="ru-RU" sz="2800" dirty="0" smtClean="0"/>
              <a:t/>
            </a:r>
            <a:br>
              <a:rPr lang="ru-RU" sz="2800" dirty="0" smtClean="0"/>
            </a:br>
            <a:r>
              <a:rPr lang="ru-RU" sz="2800" dirty="0"/>
              <a:t/>
            </a:r>
            <a:br>
              <a:rPr lang="ru-RU" sz="2800" dirty="0"/>
            </a:br>
            <a:r>
              <a:rPr lang="ru-RU" sz="2800" dirty="0" smtClean="0"/>
              <a:t> Скончался Планк в Геттингене 4 октября 1947 г. На его могильной плите выбиты только имя и фамилия и численное значение постоянной Планка.</a:t>
            </a:r>
            <a:endParaRPr lang="ru-RU" sz="2800" dirty="0"/>
          </a:p>
        </p:txBody>
      </p:sp>
      <p:pic>
        <p:nvPicPr>
          <p:cNvPr id="4" name="Содержимое 3" descr="untitled.bmp"/>
          <p:cNvPicPr>
            <a:picLocks noGrp="1" noChangeAspect="1"/>
          </p:cNvPicPr>
          <p:nvPr>
            <p:ph sz="quarter" idx="1"/>
          </p:nvPr>
        </p:nvPicPr>
        <p:blipFill>
          <a:blip r:embed="rId2" cstate="print"/>
          <a:srcRect l="3832" t="19888" r="59470" b="7506"/>
          <a:stretch>
            <a:fillRect/>
          </a:stretch>
        </p:blipFill>
        <p:spPr>
          <a:xfrm>
            <a:off x="571472" y="1357298"/>
            <a:ext cx="3357586" cy="4982225"/>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16</TotalTime>
  <Words>252</Words>
  <Application>Microsoft Office PowerPoint</Application>
  <PresentationFormat>Экран (4:3)</PresentationFormat>
  <Paragraphs>22</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Справедливость</vt:lpstr>
      <vt:lpstr>Макс Карл Эрнст Людвиг Планк (23.05.1858-04.10.1947)  </vt:lpstr>
      <vt:lpstr>Слайд 2</vt:lpstr>
      <vt:lpstr>Слайд 3</vt:lpstr>
      <vt:lpstr>Слайд 4</vt:lpstr>
      <vt:lpstr>Слайд 5</vt:lpstr>
      <vt:lpstr>Слайд 6</vt:lpstr>
      <vt:lpstr>Слайд 7</vt:lpstr>
      <vt:lpstr>Слайд 8</vt:lpstr>
      <vt:lpstr>Памятник Максу Планку работы Бернхарда Хайлигера во дворе Берлинского университета.   Скончался Планк в Геттингене 4 октября 1947 г. На его могильной плите выбиты только имя и фамилия и численное значение постоянной Планка.</vt:lpstr>
      <vt:lpstr>Слайд 10</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Макс Карл Эрнст Людвиг Планк (23.05.1858-04.10.1947)</dc:title>
  <dc:creator>Славик</dc:creator>
  <cp:lastModifiedBy>Славик</cp:lastModifiedBy>
  <cp:revision>2</cp:revision>
  <dcterms:created xsi:type="dcterms:W3CDTF">2001-12-31T23:40:56Z</dcterms:created>
  <dcterms:modified xsi:type="dcterms:W3CDTF">2001-12-31T23:57:25Z</dcterms:modified>
</cp:coreProperties>
</file>