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E8957-C197-4FD7-AB2E-489D9AC86C8B}" type="datetimeFigureOut">
              <a:rPr lang="ru-RU" smtClean="0"/>
              <a:t>05.05.2014</a:t>
            </a:fld>
            <a:endParaRPr lang="ru-RU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008D-A5B4-463D-A553-03866FCA2EEA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E8957-C197-4FD7-AB2E-489D9AC86C8B}" type="datetimeFigureOut">
              <a:rPr lang="ru-RU" smtClean="0"/>
              <a:t>05.05.2014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008D-A5B4-463D-A553-03866FCA2EE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E8957-C197-4FD7-AB2E-489D9AC86C8B}" type="datetimeFigureOut">
              <a:rPr lang="ru-RU" smtClean="0"/>
              <a:t>05.05.2014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008D-A5B4-463D-A553-03866FCA2EE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E8957-C197-4FD7-AB2E-489D9AC86C8B}" type="datetimeFigureOut">
              <a:rPr lang="ru-RU" smtClean="0"/>
              <a:t>05.05.2014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008D-A5B4-463D-A553-03866FCA2EE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E8957-C197-4FD7-AB2E-489D9AC86C8B}" type="datetimeFigureOut">
              <a:rPr lang="ru-RU" smtClean="0"/>
              <a:t>05.05.2014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008D-A5B4-463D-A553-03866FCA2EEA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E8957-C197-4FD7-AB2E-489D9AC86C8B}" type="datetimeFigureOut">
              <a:rPr lang="ru-RU" smtClean="0"/>
              <a:t>05.05.2014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008D-A5B4-463D-A553-03866FCA2EE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E8957-C197-4FD7-AB2E-489D9AC86C8B}" type="datetimeFigureOut">
              <a:rPr lang="ru-RU" smtClean="0"/>
              <a:t>05.05.2014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008D-A5B4-463D-A553-03866FCA2EE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E8957-C197-4FD7-AB2E-489D9AC86C8B}" type="datetimeFigureOut">
              <a:rPr lang="ru-RU" smtClean="0"/>
              <a:t>05.05.2014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008D-A5B4-463D-A553-03866FCA2EE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E8957-C197-4FD7-AB2E-489D9AC86C8B}" type="datetimeFigureOut">
              <a:rPr lang="ru-RU" smtClean="0"/>
              <a:t>05.05.2014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008D-A5B4-463D-A553-03866FCA2EE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E8957-C197-4FD7-AB2E-489D9AC86C8B}" type="datetimeFigureOut">
              <a:rPr lang="ru-RU" smtClean="0"/>
              <a:t>05.05.2014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008D-A5B4-463D-A553-03866FCA2EE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E8957-C197-4FD7-AB2E-489D9AC86C8B}" type="datetimeFigureOut">
              <a:rPr lang="ru-RU" smtClean="0"/>
              <a:t>05.05.2014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9E2008D-A5B4-463D-A553-03866FCA2EE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EFE8957-C197-4FD7-AB2E-489D9AC86C8B}" type="datetimeFigureOut">
              <a:rPr lang="ru-RU" smtClean="0"/>
              <a:t>05.05.2014</a:t>
            </a:fld>
            <a:endParaRPr lang="ru-RU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9E2008D-A5B4-463D-A553-03866FCA2EEA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421047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32720" y="332656"/>
            <a:ext cx="6771457" cy="2585323"/>
          </a:xfrm>
          <a:prstGeom prst="rect">
            <a:avLst/>
          </a:prstGeom>
          <a:noFill/>
          <a:ln cmpd="sng">
            <a:noFill/>
          </a:ln>
          <a:effectLst>
            <a:outerShdw blurRad="50800" dist="50800" dir="5400000" algn="ctr" rotWithShape="0">
              <a:schemeClr val="bg2">
                <a:lumMod val="50000"/>
              </a:scheme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Український націоналістичний</a:t>
            </a:r>
          </a:p>
          <a:p>
            <a:pPr algn="ctr"/>
            <a:r>
              <a:rPr lang="uk-UA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рух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6" name="Okean_Elzi_-_Moya_malenkaya_nezalezhn_st_(get-tune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7544" y="59420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876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6084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Націоналісти зобов’язані дотримуватись вислову                              Івана Франка: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5163"/>
            <a:ext cx="9144000" cy="4922837"/>
          </a:xfrm>
        </p:spPr>
      </p:pic>
    </p:spTree>
    <p:extLst>
      <p:ext uri="{BB962C8B-B14F-4D97-AF65-F5344CB8AC3E}">
        <p14:creationId xmlns:p14="http://schemas.microsoft.com/office/powerpoint/2010/main" val="2410168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FFFF00"/>
                </a:solidFill>
              </a:rPr>
              <a:t>Пам’ятайте! Україна єдина і неподільна!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5387123"/>
          </a:xfrm>
        </p:spPr>
      </p:pic>
    </p:spTree>
    <p:extLst>
      <p:ext uri="{BB962C8B-B14F-4D97-AF65-F5344CB8AC3E}">
        <p14:creationId xmlns:p14="http://schemas.microsoft.com/office/powerpoint/2010/main" val="3060147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uk-UA" sz="2600" dirty="0" smtClean="0">
                <a:solidFill>
                  <a:srgbClr val="FFFF00"/>
                </a:solidFill>
              </a:rPr>
              <a:t>Що таке націоналізм?</a:t>
            </a:r>
            <a:br>
              <a:rPr lang="uk-UA" sz="2600" dirty="0" smtClean="0">
                <a:solidFill>
                  <a:srgbClr val="FFFF00"/>
                </a:solidFill>
              </a:rPr>
            </a:br>
            <a:r>
              <a:rPr lang="uk-UA" sz="2600" dirty="0" smtClean="0">
                <a:solidFill>
                  <a:srgbClr val="FFFF00"/>
                </a:solidFill>
              </a:rPr>
              <a:t>На це запитання існує досить таки багато відповідей. І кожна з них правильна!</a:t>
            </a:r>
            <a:br>
              <a:rPr lang="uk-UA" sz="2600" dirty="0" smtClean="0">
                <a:solidFill>
                  <a:srgbClr val="FFFF00"/>
                </a:solidFill>
              </a:rPr>
            </a:br>
            <a:r>
              <a:rPr lang="uk-UA" sz="2600" dirty="0">
                <a:solidFill>
                  <a:srgbClr val="FFFF00"/>
                </a:solidFill>
              </a:rPr>
              <a:t>Наприклад:</a:t>
            </a:r>
            <a:br>
              <a:rPr lang="uk-UA" sz="2600" dirty="0">
                <a:solidFill>
                  <a:srgbClr val="FFFF00"/>
                </a:solidFill>
              </a:rPr>
            </a:br>
            <a:r>
              <a:rPr lang="uk-UA" sz="2600" dirty="0" smtClean="0">
                <a:solidFill>
                  <a:srgbClr val="FFFF00"/>
                </a:solidFill>
              </a:rPr>
              <a:t>- націоналізм </a:t>
            </a:r>
            <a:r>
              <a:rPr lang="uk-UA" sz="2600" dirty="0">
                <a:solidFill>
                  <a:srgbClr val="FFFF00"/>
                </a:solidFill>
              </a:rPr>
              <a:t>як національна свідомість, тобто — усвідомлення своєї приналежності до певної нації</a:t>
            </a:r>
            <a:r>
              <a:rPr lang="uk-UA" sz="2600" dirty="0" smtClean="0">
                <a:solidFill>
                  <a:srgbClr val="FFFF00"/>
                </a:solidFill>
              </a:rPr>
              <a:t>.</a:t>
            </a:r>
            <a:br>
              <a:rPr lang="uk-UA" sz="2600" dirty="0" smtClean="0">
                <a:solidFill>
                  <a:srgbClr val="FFFF00"/>
                </a:solidFill>
              </a:rPr>
            </a:br>
            <a:r>
              <a:rPr lang="uk-UA" sz="2600" dirty="0">
                <a:solidFill>
                  <a:srgbClr val="FFFF00"/>
                </a:solidFill>
              </a:rPr>
              <a:t>- </a:t>
            </a:r>
            <a:r>
              <a:rPr lang="uk-UA" sz="2600" dirty="0" smtClean="0">
                <a:solidFill>
                  <a:srgbClr val="FFFF00"/>
                </a:solidFill>
              </a:rPr>
              <a:t>націоналізм</a:t>
            </a:r>
            <a:r>
              <a:rPr lang="uk-UA" sz="2600" dirty="0">
                <a:solidFill>
                  <a:srgbClr val="FFFF00"/>
                </a:solidFill>
              </a:rPr>
              <a:t>, як національна ідеологія, певна система світоглядно-політичних засад, що формує основну мету, принципи боротьби за національну незалежність та розбудову власної національної держави</a:t>
            </a:r>
            <a:r>
              <a:rPr lang="uk-UA" sz="2600" dirty="0" smtClean="0">
                <a:solidFill>
                  <a:srgbClr val="FFFF00"/>
                </a:solidFill>
              </a:rPr>
              <a:t>.</a:t>
            </a:r>
            <a:br>
              <a:rPr lang="uk-UA" sz="2600" dirty="0" smtClean="0">
                <a:solidFill>
                  <a:srgbClr val="FFFF00"/>
                </a:solidFill>
              </a:rPr>
            </a:br>
            <a:r>
              <a:rPr lang="uk-UA" sz="2600" dirty="0" smtClean="0">
                <a:solidFill>
                  <a:srgbClr val="FFFF00"/>
                </a:solidFill>
              </a:rPr>
              <a:t>- </a:t>
            </a:r>
            <a:r>
              <a:rPr lang="ru-RU" dirty="0" smtClean="0">
                <a:solidFill>
                  <a:srgbClr val="FFFF00"/>
                </a:solidFill>
              </a:rPr>
              <a:t>н</a:t>
            </a:r>
            <a:r>
              <a:rPr lang="ru-RU" sz="2600" dirty="0" smtClean="0">
                <a:solidFill>
                  <a:srgbClr val="FFFF00"/>
                </a:solidFill>
              </a:rPr>
              <a:t>аціоналізм</a:t>
            </a:r>
            <a:r>
              <a:rPr lang="ru-RU" sz="2600" dirty="0" smtClean="0">
                <a:solidFill>
                  <a:srgbClr val="FFFF00"/>
                </a:solidFill>
              </a:rPr>
              <a:t> </a:t>
            </a:r>
            <a:r>
              <a:rPr lang="ru-RU" sz="2600" dirty="0">
                <a:solidFill>
                  <a:srgbClr val="FFFF00"/>
                </a:solidFill>
              </a:rPr>
              <a:t>як </a:t>
            </a:r>
            <a:r>
              <a:rPr lang="ru-RU" sz="2600" dirty="0" smtClean="0">
                <a:solidFill>
                  <a:srgbClr val="FFFF00"/>
                </a:solidFill>
              </a:rPr>
              <a:t>культурний</a:t>
            </a:r>
            <a:r>
              <a:rPr lang="ru-RU" sz="2600" dirty="0" smtClean="0">
                <a:solidFill>
                  <a:srgbClr val="FFFF00"/>
                </a:solidFill>
              </a:rPr>
              <a:t> </a:t>
            </a:r>
            <a:r>
              <a:rPr lang="ru-RU" sz="2600" dirty="0">
                <a:solidFill>
                  <a:srgbClr val="FFFF00"/>
                </a:solidFill>
              </a:rPr>
              <a:t>і </a:t>
            </a:r>
            <a:r>
              <a:rPr lang="ru-RU" sz="2600" dirty="0">
                <a:solidFill>
                  <a:srgbClr val="FFFF00"/>
                </a:solidFill>
              </a:rPr>
              <a:t>політичний</a:t>
            </a:r>
            <a:r>
              <a:rPr lang="ru-RU" sz="2600" dirty="0">
                <a:solidFill>
                  <a:srgbClr val="FFFF00"/>
                </a:solidFill>
              </a:rPr>
              <a:t> </a:t>
            </a:r>
            <a:r>
              <a:rPr lang="ru-RU" sz="2600" dirty="0">
                <a:solidFill>
                  <a:srgbClr val="FFFF00"/>
                </a:solidFill>
              </a:rPr>
              <a:t>рух</a:t>
            </a:r>
            <a:r>
              <a:rPr lang="ru-RU" sz="2600" dirty="0">
                <a:solidFill>
                  <a:srgbClr val="FFFF00"/>
                </a:solidFill>
              </a:rPr>
              <a:t>, </a:t>
            </a:r>
            <a:r>
              <a:rPr lang="ru-RU" sz="2600" dirty="0">
                <a:solidFill>
                  <a:srgbClr val="FFFF00"/>
                </a:solidFill>
              </a:rPr>
              <a:t>спрямований</a:t>
            </a:r>
            <a:r>
              <a:rPr lang="ru-RU" sz="2600" dirty="0">
                <a:solidFill>
                  <a:srgbClr val="FFFF00"/>
                </a:solidFill>
              </a:rPr>
              <a:t> на </a:t>
            </a:r>
            <a:r>
              <a:rPr lang="ru-RU" sz="2600" dirty="0">
                <a:solidFill>
                  <a:srgbClr val="FFFF00"/>
                </a:solidFill>
              </a:rPr>
              <a:t>боротьбу</a:t>
            </a:r>
            <a:r>
              <a:rPr lang="ru-RU" sz="2600" dirty="0">
                <a:solidFill>
                  <a:srgbClr val="FFFF00"/>
                </a:solidFill>
              </a:rPr>
              <a:t> за </a:t>
            </a:r>
            <a:r>
              <a:rPr lang="ru-RU" sz="2600" dirty="0">
                <a:solidFill>
                  <a:srgbClr val="FFFF00"/>
                </a:solidFill>
              </a:rPr>
              <a:t>утвердження</a:t>
            </a:r>
            <a:r>
              <a:rPr lang="ru-RU" sz="2600" dirty="0">
                <a:solidFill>
                  <a:srgbClr val="FFFF00"/>
                </a:solidFill>
              </a:rPr>
              <a:t> </a:t>
            </a:r>
            <a:r>
              <a:rPr lang="ru-RU" sz="2600" dirty="0">
                <a:solidFill>
                  <a:srgbClr val="FFFF00"/>
                </a:solidFill>
              </a:rPr>
              <a:t>національних</a:t>
            </a:r>
            <a:r>
              <a:rPr lang="ru-RU" sz="2600" dirty="0">
                <a:solidFill>
                  <a:srgbClr val="FFFF00"/>
                </a:solidFill>
              </a:rPr>
              <a:t> </a:t>
            </a:r>
            <a:r>
              <a:rPr lang="ru-RU" sz="2600" dirty="0">
                <a:solidFill>
                  <a:srgbClr val="FFFF00"/>
                </a:solidFill>
              </a:rPr>
              <a:t>пріоритетів</a:t>
            </a:r>
            <a:r>
              <a:rPr lang="ru-RU" sz="2600" dirty="0">
                <a:solidFill>
                  <a:srgbClr val="FFFF00"/>
                </a:solidFill>
              </a:rPr>
              <a:t> у </a:t>
            </a:r>
            <a:r>
              <a:rPr lang="ru-RU" sz="2600" dirty="0">
                <a:solidFill>
                  <a:srgbClr val="FFFF00"/>
                </a:solidFill>
              </a:rPr>
              <a:t>культурній</a:t>
            </a:r>
            <a:r>
              <a:rPr lang="ru-RU" sz="2600" dirty="0">
                <a:solidFill>
                  <a:srgbClr val="FFFF00"/>
                </a:solidFill>
              </a:rPr>
              <a:t> та </a:t>
            </a:r>
            <a:r>
              <a:rPr lang="ru-RU" sz="2600" dirty="0">
                <a:solidFill>
                  <a:srgbClr val="FFFF00"/>
                </a:solidFill>
              </a:rPr>
              <a:t>адміністративній</a:t>
            </a:r>
            <a:r>
              <a:rPr lang="ru-RU" sz="2600" dirty="0">
                <a:solidFill>
                  <a:srgbClr val="FFFF00"/>
                </a:solidFill>
              </a:rPr>
              <a:t> сферах </a:t>
            </a:r>
            <a:r>
              <a:rPr lang="ru-RU" sz="2600" dirty="0">
                <a:solidFill>
                  <a:srgbClr val="FFFF00"/>
                </a:solidFill>
              </a:rPr>
              <a:t>або</a:t>
            </a:r>
            <a:r>
              <a:rPr lang="ru-RU" sz="2600" dirty="0">
                <a:solidFill>
                  <a:srgbClr val="FFFF00"/>
                </a:solidFill>
              </a:rPr>
              <a:t> за </a:t>
            </a:r>
            <a:r>
              <a:rPr lang="ru-RU" sz="2600" dirty="0">
                <a:solidFill>
                  <a:srgbClr val="FFFF00"/>
                </a:solidFill>
              </a:rPr>
              <a:t>здобуття</a:t>
            </a:r>
            <a:r>
              <a:rPr lang="ru-RU" sz="2600" dirty="0">
                <a:solidFill>
                  <a:srgbClr val="FFFF00"/>
                </a:solidFill>
              </a:rPr>
              <a:t> </a:t>
            </a:r>
            <a:r>
              <a:rPr lang="ru-RU" sz="2600" dirty="0">
                <a:solidFill>
                  <a:srgbClr val="FFFF00"/>
                </a:solidFill>
              </a:rPr>
              <a:t>національної</a:t>
            </a:r>
            <a:r>
              <a:rPr lang="ru-RU" sz="2600" dirty="0">
                <a:solidFill>
                  <a:srgbClr val="FFFF00"/>
                </a:solidFill>
              </a:rPr>
              <a:t> </a:t>
            </a:r>
            <a:r>
              <a:rPr lang="ru-RU" sz="2600" dirty="0">
                <a:solidFill>
                  <a:srgbClr val="FFFF00"/>
                </a:solidFill>
              </a:rPr>
              <a:t>незалежності</a:t>
            </a:r>
            <a:r>
              <a:rPr lang="ru-RU" sz="2600" dirty="0">
                <a:solidFill>
                  <a:schemeClr val="tx1">
                    <a:lumMod val="9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8812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31064"/>
          </a:xfrm>
        </p:spPr>
        <p:txBody>
          <a:bodyPr>
            <a:normAutofit fontScale="90000"/>
          </a:bodyPr>
          <a:lstStyle/>
          <a:p>
            <a:r>
              <a:rPr lang="uk-UA" sz="3600" dirty="0" smtClean="0">
                <a:solidFill>
                  <a:srgbClr val="0070C0"/>
                </a:solidFill>
              </a:rPr>
              <a:t>Український націоналіст – завжди вірний Україні! Схід і Захід навіки разом! Це одне з наших правил!</a:t>
            </a:r>
            <a:br>
              <a:rPr lang="uk-UA" sz="3600" dirty="0" smtClean="0">
                <a:solidFill>
                  <a:srgbClr val="0070C0"/>
                </a:solidFill>
              </a:rPr>
            </a:br>
            <a:r>
              <a:rPr lang="uk-UA" sz="3600" dirty="0" smtClean="0">
                <a:solidFill>
                  <a:srgbClr val="0070C0"/>
                </a:solidFill>
              </a:rPr>
              <a:t>Понад усе пишайся рідним краєм, навіки у серці!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9143999" cy="5229201"/>
          </a:xfrm>
        </p:spPr>
      </p:pic>
    </p:spTree>
    <p:extLst>
      <p:ext uri="{BB962C8B-B14F-4D97-AF65-F5344CB8AC3E}">
        <p14:creationId xmlns:p14="http://schemas.microsoft.com/office/powerpoint/2010/main" val="2190420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dirty="0"/>
              <a:t>Підстава</a:t>
            </a:r>
            <a:r>
              <a:rPr lang="ru-RU" dirty="0"/>
              <a:t> </a:t>
            </a:r>
            <a:r>
              <a:rPr lang="ru-RU" dirty="0"/>
              <a:t>теорії</a:t>
            </a:r>
            <a:r>
              <a:rPr lang="ru-RU" dirty="0"/>
              <a:t> </a:t>
            </a:r>
            <a:r>
              <a:rPr lang="ru-RU" dirty="0"/>
              <a:t>українського</a:t>
            </a:r>
            <a:r>
              <a:rPr lang="ru-RU" dirty="0"/>
              <a:t> </a:t>
            </a:r>
            <a:r>
              <a:rPr lang="ru-RU" dirty="0"/>
              <a:t>націоналізму</a:t>
            </a:r>
            <a:r>
              <a:rPr lang="ru-RU" dirty="0"/>
              <a:t> </a:t>
            </a:r>
            <a:r>
              <a:rPr lang="ru-RU" dirty="0"/>
              <a:t>було</a:t>
            </a:r>
            <a:r>
              <a:rPr lang="ru-RU" dirty="0"/>
              <a:t> </a:t>
            </a:r>
            <a:r>
              <a:rPr lang="ru-RU" dirty="0"/>
              <a:t>закладено</a:t>
            </a:r>
            <a:r>
              <a:rPr lang="ru-RU" dirty="0"/>
              <a:t> в «</a:t>
            </a:r>
            <a:r>
              <a:rPr lang="ru-RU" dirty="0"/>
              <a:t>Книзі</a:t>
            </a:r>
            <a:r>
              <a:rPr lang="ru-RU" dirty="0"/>
              <a:t> </a:t>
            </a:r>
            <a:r>
              <a:rPr lang="ru-RU" dirty="0"/>
              <a:t>буття</a:t>
            </a:r>
            <a:r>
              <a:rPr lang="ru-RU" dirty="0"/>
              <a:t> </a:t>
            </a:r>
            <a:r>
              <a:rPr lang="ru-RU" dirty="0"/>
              <a:t>українського</a:t>
            </a:r>
            <a:r>
              <a:rPr lang="ru-RU" dirty="0"/>
              <a:t> народу» , написаній членами Кирило- Мефодіївського братства , до якого зокрема , належали </a:t>
            </a:r>
            <a:r>
              <a:rPr lang="ru-RU" dirty="0"/>
              <a:t>історик</a:t>
            </a:r>
            <a:r>
              <a:rPr lang="ru-RU" dirty="0"/>
              <a:t> </a:t>
            </a:r>
            <a:r>
              <a:rPr lang="ru-RU" dirty="0"/>
              <a:t>Микола</a:t>
            </a:r>
            <a:r>
              <a:rPr lang="ru-RU" dirty="0"/>
              <a:t> Костомаров і поет Тарас Шевченко. Костомаров </a:t>
            </a:r>
            <a:r>
              <a:rPr lang="ru-RU" dirty="0"/>
              <a:t>висунув</a:t>
            </a:r>
            <a:r>
              <a:rPr lang="ru-RU" dirty="0"/>
              <a:t> тезу про </a:t>
            </a:r>
            <a:r>
              <a:rPr lang="ru-RU" dirty="0" smtClean="0"/>
              <a:t>дві</a:t>
            </a:r>
            <a:r>
              <a:rPr lang="ru-RU" dirty="0" smtClean="0"/>
              <a:t> </a:t>
            </a:r>
            <a:r>
              <a:rPr lang="ru-RU" dirty="0" smtClean="0"/>
              <a:t>російські</a:t>
            </a:r>
            <a:r>
              <a:rPr lang="ru-RU" dirty="0" smtClean="0"/>
              <a:t> </a:t>
            </a:r>
            <a:r>
              <a:rPr lang="ru-RU" dirty="0" smtClean="0"/>
              <a:t>народності</a:t>
            </a:r>
            <a:r>
              <a:rPr lang="ru-RU" dirty="0" smtClean="0"/>
              <a:t> , </a:t>
            </a:r>
            <a:r>
              <a:rPr lang="ru-RU" dirty="0"/>
              <a:t>доводячи</a:t>
            </a:r>
            <a:r>
              <a:rPr lang="ru-RU" dirty="0"/>
              <a:t> </a:t>
            </a:r>
            <a:r>
              <a:rPr lang="ru-RU" dirty="0"/>
              <a:t>існування</a:t>
            </a:r>
            <a:r>
              <a:rPr lang="ru-RU" dirty="0"/>
              <a:t> </a:t>
            </a:r>
            <a:r>
              <a:rPr lang="ru-RU" dirty="0"/>
              <a:t>окремої</a:t>
            </a:r>
            <a:r>
              <a:rPr lang="ru-RU" dirty="0"/>
              <a:t> « </a:t>
            </a:r>
            <a:r>
              <a:rPr lang="ru-RU" dirty="0"/>
              <a:t>південноросійської</a:t>
            </a:r>
            <a:r>
              <a:rPr lang="ru-RU" dirty="0"/>
              <a:t> » </a:t>
            </a:r>
            <a:r>
              <a:rPr lang="ru-RU" dirty="0"/>
              <a:t>народності</a:t>
            </a:r>
            <a:r>
              <a:rPr lang="ru-RU" dirty="0"/>
              <a:t> . </a:t>
            </a:r>
            <a:r>
              <a:rPr lang="ru-RU" dirty="0"/>
              <a:t>Значний</a:t>
            </a:r>
            <a:r>
              <a:rPr lang="ru-RU" dirty="0"/>
              <a:t> </a:t>
            </a:r>
            <a:r>
              <a:rPr lang="ru-RU" dirty="0"/>
              <a:t>внесок</a:t>
            </a:r>
            <a:r>
              <a:rPr lang="ru-RU" dirty="0"/>
              <a:t> у </a:t>
            </a:r>
            <a:r>
              <a:rPr lang="ru-RU" dirty="0"/>
              <a:t>розвиток</a:t>
            </a:r>
            <a:r>
              <a:rPr lang="ru-RU" dirty="0"/>
              <a:t> </a:t>
            </a:r>
            <a:r>
              <a:rPr lang="ru-RU" dirty="0"/>
              <a:t>українського</a:t>
            </a:r>
            <a:r>
              <a:rPr lang="ru-RU" dirty="0"/>
              <a:t> </a:t>
            </a:r>
            <a:r>
              <a:rPr lang="ru-RU" dirty="0"/>
              <a:t>націоналізму</a:t>
            </a:r>
            <a:r>
              <a:rPr lang="ru-RU" dirty="0"/>
              <a:t> </a:t>
            </a:r>
            <a:r>
              <a:rPr lang="ru-RU" dirty="0"/>
              <a:t>зробив</a:t>
            </a:r>
            <a:r>
              <a:rPr lang="ru-RU" dirty="0"/>
              <a:t> </a:t>
            </a:r>
            <a:r>
              <a:rPr lang="ru-RU" dirty="0"/>
              <a:t>Францішек</a:t>
            </a:r>
            <a:r>
              <a:rPr lang="ru-RU" dirty="0"/>
              <a:t> </a:t>
            </a:r>
            <a:r>
              <a:rPr lang="ru-RU" dirty="0">
                <a:solidFill>
                  <a:schemeClr val="bg1"/>
                </a:solidFill>
              </a:rPr>
              <a:t>Духінський</a:t>
            </a:r>
            <a:r>
              <a:rPr lang="ru-RU" dirty="0">
                <a:solidFill>
                  <a:schemeClr val="bg1"/>
                </a:solidFill>
              </a:rPr>
              <a:t> , </a:t>
            </a:r>
            <a:r>
              <a:rPr lang="ru-RU" dirty="0">
                <a:solidFill>
                  <a:schemeClr val="bg1"/>
                </a:solidFill>
              </a:rPr>
              <a:t>польський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історик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>
                <a:solidFill>
                  <a:schemeClr val="bg1"/>
                </a:solidFill>
              </a:rPr>
              <a:t>публіцист</a:t>
            </a:r>
            <a:r>
              <a:rPr lang="ru-RU" dirty="0">
                <a:solidFill>
                  <a:schemeClr val="bg1"/>
                </a:solidFill>
              </a:rPr>
              <a:t> , </a:t>
            </a:r>
            <a:r>
              <a:rPr lang="ru-RU" dirty="0">
                <a:solidFill>
                  <a:schemeClr val="bg1"/>
                </a:solidFill>
              </a:rPr>
              <a:t>який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підвів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інтелектуальний</a:t>
            </a:r>
            <a:r>
              <a:rPr lang="ru-RU" dirty="0">
                <a:solidFill>
                  <a:schemeClr val="bg1"/>
                </a:solidFill>
              </a:rPr>
              <a:t> базис </a:t>
            </a:r>
            <a:r>
              <a:rPr lang="ru-RU" dirty="0">
                <a:solidFill>
                  <a:schemeClr val="bg1"/>
                </a:solidFill>
              </a:rPr>
              <a:t>під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ранніх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українських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націоналістів</a:t>
            </a:r>
            <a:r>
              <a:rPr lang="ru-RU" dirty="0">
                <a:solidFill>
                  <a:schemeClr val="bg1"/>
                </a:solidFill>
              </a:rPr>
              <a:t>. Поляки </a:t>
            </a:r>
            <a:r>
              <a:rPr lang="ru-RU" dirty="0">
                <a:solidFill>
                  <a:schemeClr val="bg1"/>
                </a:solidFill>
              </a:rPr>
              <a:t>також</a:t>
            </a:r>
            <a:r>
              <a:rPr lang="ru-RU" dirty="0">
                <a:solidFill>
                  <a:schemeClr val="bg1"/>
                </a:solidFill>
              </a:rPr>
              <a:t> першими стали широко </a:t>
            </a:r>
            <a:r>
              <a:rPr lang="ru-RU" dirty="0">
                <a:solidFill>
                  <a:schemeClr val="bg1"/>
                </a:solidFill>
              </a:rPr>
              <a:t>вживати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термін</a:t>
            </a:r>
            <a:r>
              <a:rPr lang="ru-RU" dirty="0">
                <a:solidFill>
                  <a:schemeClr val="bg1"/>
                </a:solidFill>
              </a:rPr>
              <a:t> « </a:t>
            </a:r>
            <a:r>
              <a:rPr lang="ru-RU" dirty="0">
                <a:solidFill>
                  <a:schemeClr val="bg1"/>
                </a:solidFill>
              </a:rPr>
              <a:t>Україна</a:t>
            </a:r>
            <a:r>
              <a:rPr lang="ru-RU" dirty="0">
                <a:solidFill>
                  <a:schemeClr val="bg1"/>
                </a:solidFill>
              </a:rPr>
              <a:t> » , на </a:t>
            </a:r>
            <a:r>
              <a:rPr lang="ru-RU" dirty="0">
                <a:solidFill>
                  <a:schemeClr val="bg1"/>
                </a:solidFill>
              </a:rPr>
              <a:t>противагу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прийнятому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>
                <a:solidFill>
                  <a:schemeClr val="bg1"/>
                </a:solidFill>
              </a:rPr>
              <a:t>Росії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імперській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назві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«</a:t>
            </a:r>
            <a:r>
              <a:rPr lang="ru-RU" dirty="0">
                <a:solidFill>
                  <a:schemeClr val="bg1"/>
                </a:solidFill>
              </a:rPr>
              <a:t>Малоросія</a:t>
            </a:r>
            <a:r>
              <a:rPr lang="ru-RU" dirty="0">
                <a:solidFill>
                  <a:schemeClr val="bg1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634376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txBody>
          <a:bodyPr>
            <a:normAutofit fontScale="90000"/>
          </a:bodyPr>
          <a:lstStyle/>
          <a:p>
            <a:r>
              <a:rPr lang="uk-UA" sz="4000" dirty="0" smtClean="0"/>
              <a:t>Захищай свою Україну, люби, шануй та пам’ятай, що було раніше! Борони свою країну, незважаючи на все у світі!  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5"/>
            <a:ext cx="9143999" cy="5373216"/>
          </a:xfrm>
        </p:spPr>
      </p:pic>
    </p:spTree>
    <p:extLst>
      <p:ext uri="{BB962C8B-B14F-4D97-AF65-F5344CB8AC3E}">
        <p14:creationId xmlns:p14="http://schemas.microsoft.com/office/powerpoint/2010/main" val="2633139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16832"/>
          </a:xfrm>
        </p:spPr>
        <p:txBody>
          <a:bodyPr>
            <a:normAutofit/>
          </a:bodyPr>
          <a:lstStyle/>
          <a:p>
            <a:r>
              <a:rPr lang="ru-RU" sz="2600" dirty="0"/>
              <a:t>Націоналізм є </a:t>
            </a:r>
            <a:r>
              <a:rPr lang="ru-RU" sz="2600" dirty="0" smtClean="0"/>
              <a:t>дуже</a:t>
            </a:r>
            <a:r>
              <a:rPr lang="ru-RU" sz="2600" dirty="0" smtClean="0"/>
              <a:t> </a:t>
            </a:r>
            <a:r>
              <a:rPr lang="ru-RU" sz="2600" dirty="0" smtClean="0"/>
              <a:t>складним</a:t>
            </a:r>
            <a:r>
              <a:rPr lang="ru-RU" sz="2600" dirty="0" smtClean="0"/>
              <a:t> </a:t>
            </a:r>
            <a:r>
              <a:rPr lang="ru-RU" sz="2600" dirty="0"/>
              <a:t>феноменом. </a:t>
            </a:r>
            <a:r>
              <a:rPr lang="ru-RU" sz="2600" dirty="0"/>
              <a:t>Він</a:t>
            </a:r>
            <a:r>
              <a:rPr lang="ru-RU" sz="2600" dirty="0"/>
              <a:t> є </a:t>
            </a:r>
            <a:r>
              <a:rPr lang="ru-RU" sz="2600" dirty="0"/>
              <a:t>напрочуд</a:t>
            </a:r>
            <a:r>
              <a:rPr lang="ru-RU" sz="2600" dirty="0"/>
              <a:t> </a:t>
            </a:r>
            <a:r>
              <a:rPr lang="ru-RU" sz="2600" dirty="0"/>
              <a:t>пластичним</a:t>
            </a:r>
            <a:r>
              <a:rPr lang="ru-RU" sz="2600" dirty="0"/>
              <a:t> і </a:t>
            </a:r>
            <a:r>
              <a:rPr lang="ru-RU" sz="2600" dirty="0"/>
              <a:t>здатним</a:t>
            </a:r>
            <a:r>
              <a:rPr lang="ru-RU" sz="2600" dirty="0"/>
              <a:t> до </a:t>
            </a:r>
            <a:r>
              <a:rPr lang="ru-RU" sz="2600" dirty="0"/>
              <a:t>нескінченних</a:t>
            </a:r>
            <a:r>
              <a:rPr lang="ru-RU" sz="2600" dirty="0"/>
              <a:t> </a:t>
            </a:r>
            <a:r>
              <a:rPr lang="ru-RU" sz="2600" dirty="0"/>
              <a:t>варіацій</a:t>
            </a:r>
            <a:r>
              <a:rPr lang="ru-RU" sz="2600" dirty="0"/>
              <a:t> </a:t>
            </a:r>
            <a:r>
              <a:rPr lang="ru-RU" sz="2600" dirty="0"/>
              <a:t>поєднання</a:t>
            </a:r>
            <a:r>
              <a:rPr lang="ru-RU" sz="2600" dirty="0"/>
              <a:t> </a:t>
            </a:r>
            <a:r>
              <a:rPr lang="ru-RU" sz="2600" dirty="0"/>
              <a:t>переконань</a:t>
            </a:r>
            <a:r>
              <a:rPr lang="ru-RU" sz="2600" dirty="0"/>
              <a:t>, </a:t>
            </a:r>
            <a:r>
              <a:rPr lang="ru-RU" sz="2600" dirty="0"/>
              <a:t>почуттів</a:t>
            </a:r>
            <a:r>
              <a:rPr lang="ru-RU" sz="2600" dirty="0"/>
              <a:t> і </a:t>
            </a:r>
            <a:r>
              <a:rPr lang="ru-RU" sz="2600" dirty="0"/>
              <a:t>цінностей</a:t>
            </a:r>
            <a:r>
              <a:rPr lang="ru-RU" sz="2600" dirty="0"/>
              <a:t>, </a:t>
            </a:r>
            <a:r>
              <a:rPr lang="ru-RU" sz="2600" dirty="0"/>
              <a:t>що</a:t>
            </a:r>
            <a:r>
              <a:rPr lang="ru-RU" sz="2600" dirty="0"/>
              <a:t> </a:t>
            </a:r>
            <a:r>
              <a:rPr lang="ru-RU" sz="2600" dirty="0"/>
              <a:t>дуже</a:t>
            </a:r>
            <a:r>
              <a:rPr lang="ru-RU" sz="2600" dirty="0"/>
              <a:t> складно </a:t>
            </a:r>
            <a:r>
              <a:rPr lang="ru-RU" sz="2600" dirty="0"/>
              <a:t>узагальнити</a:t>
            </a:r>
            <a:r>
              <a:rPr lang="ru-RU" sz="2600" dirty="0"/>
              <a:t>. Тому </a:t>
            </a:r>
            <a:r>
              <a:rPr lang="ru-RU" sz="2600" dirty="0"/>
              <a:t>дослідники</a:t>
            </a:r>
            <a:r>
              <a:rPr lang="ru-RU" sz="2600" dirty="0"/>
              <a:t> </a:t>
            </a:r>
            <a:r>
              <a:rPr lang="ru-RU" sz="2600" dirty="0"/>
              <a:t>пропонують</a:t>
            </a:r>
            <a:r>
              <a:rPr lang="ru-RU" sz="2600" dirty="0"/>
              <a:t> </a:t>
            </a:r>
            <a:r>
              <a:rPr lang="ru-RU" sz="2600" dirty="0"/>
              <a:t>різні</a:t>
            </a:r>
            <a:r>
              <a:rPr lang="ru-RU" sz="2600" dirty="0"/>
              <a:t> </a:t>
            </a:r>
            <a:r>
              <a:rPr lang="ru-RU" sz="2600" dirty="0"/>
              <a:t>типології</a:t>
            </a:r>
            <a:r>
              <a:rPr lang="ru-RU" sz="2600" dirty="0"/>
              <a:t> </a:t>
            </a:r>
            <a:r>
              <a:rPr lang="ru-RU" sz="2600" dirty="0"/>
              <a:t>націоналізму</a:t>
            </a:r>
            <a:r>
              <a:rPr lang="ru-RU" sz="2600" dirty="0"/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9144000" cy="4941168"/>
          </a:xfrm>
        </p:spPr>
      </p:pic>
    </p:spTree>
    <p:extLst>
      <p:ext uri="{BB962C8B-B14F-4D97-AF65-F5344CB8AC3E}">
        <p14:creationId xmlns:p14="http://schemas.microsoft.com/office/powerpoint/2010/main" val="2889325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16832"/>
          </a:xfrm>
        </p:spPr>
        <p:txBody>
          <a:bodyPr>
            <a:normAutofit/>
          </a:bodyPr>
          <a:lstStyle/>
          <a:p>
            <a:r>
              <a:rPr lang="uk-UA" sz="3600" dirty="0" smtClean="0"/>
              <a:t>Україна справді має талант! Цей талант – її діти, які зараз є непереможною нацією, в кожну з них живе НАЦІОНАЛІСТ! 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5163"/>
            <a:ext cx="9144000" cy="4922837"/>
          </a:xfrm>
        </p:spPr>
      </p:pic>
    </p:spTree>
    <p:extLst>
      <p:ext uri="{BB962C8B-B14F-4D97-AF65-F5344CB8AC3E}">
        <p14:creationId xmlns:p14="http://schemas.microsoft.com/office/powerpoint/2010/main" val="3815554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8840"/>
          </a:xfrm>
        </p:spPr>
        <p:txBody>
          <a:bodyPr>
            <a:normAutofit fontScale="90000"/>
          </a:bodyPr>
          <a:lstStyle/>
          <a:p>
            <a:r>
              <a:rPr lang="uk-UA" sz="2400" dirty="0" smtClean="0"/>
              <a:t>Історія має безліч прикладів українських націоналістів. Одними з головних   були представники РП ОУН: Бандера Степан </a:t>
            </a:r>
            <a:r>
              <a:rPr lang="uk-UA" sz="2400" dirty="0" err="1" smtClean="0"/>
              <a:t>Гасин</a:t>
            </a:r>
            <a:r>
              <a:rPr lang="uk-UA" sz="2400" dirty="0" smtClean="0"/>
              <a:t> Олекса, Гербовий Ярослав, Грицай Дмитро, </a:t>
            </a:r>
            <a:r>
              <a:rPr lang="uk-UA" sz="2400" dirty="0" err="1" smtClean="0"/>
              <a:t>Габрусевич</a:t>
            </a:r>
            <a:r>
              <a:rPr lang="uk-UA" sz="2400" dirty="0" smtClean="0"/>
              <a:t> </a:t>
            </a:r>
            <a:r>
              <a:rPr lang="uk-UA" sz="2400" dirty="0"/>
              <a:t>І</a:t>
            </a:r>
            <a:r>
              <a:rPr lang="uk-UA" sz="2400" dirty="0" smtClean="0"/>
              <a:t>ван, </a:t>
            </a:r>
            <a:r>
              <a:rPr lang="uk-UA" sz="2400" dirty="0" err="1" smtClean="0"/>
              <a:t>Качмар</a:t>
            </a:r>
            <a:r>
              <a:rPr lang="uk-UA" sz="2400" dirty="0" smtClean="0"/>
              <a:t> Володимир, </a:t>
            </a:r>
            <a:r>
              <a:rPr lang="uk-UA" sz="2400" dirty="0" err="1" smtClean="0"/>
              <a:t>Климишин</a:t>
            </a:r>
            <a:r>
              <a:rPr lang="uk-UA" sz="2400" dirty="0" smtClean="0"/>
              <a:t> Микола, Лебідь Микола, </a:t>
            </a:r>
            <a:r>
              <a:rPr lang="uk-UA" sz="2400" dirty="0" err="1" smtClean="0"/>
              <a:t>Ленкавский</a:t>
            </a:r>
            <a:r>
              <a:rPr lang="uk-UA" sz="2400" dirty="0" smtClean="0"/>
              <a:t> Степан, Равлик Іван, </a:t>
            </a:r>
            <a:r>
              <a:rPr lang="uk-UA" sz="2400" dirty="0" err="1" smtClean="0"/>
              <a:t>Старух</a:t>
            </a:r>
            <a:r>
              <a:rPr lang="uk-UA" sz="2400" dirty="0" smtClean="0"/>
              <a:t> Ярослав, </a:t>
            </a:r>
            <a:r>
              <a:rPr lang="uk-UA" sz="2400" dirty="0" err="1" smtClean="0"/>
              <a:t>Стахив</a:t>
            </a:r>
            <a:r>
              <a:rPr lang="uk-UA" sz="2400" dirty="0" smtClean="0"/>
              <a:t> Володимир, Стецько Ярослав, </a:t>
            </a:r>
            <a:r>
              <a:rPr lang="uk-UA" sz="2400" dirty="0" err="1" smtClean="0"/>
              <a:t>Турковский</a:t>
            </a:r>
            <a:r>
              <a:rPr lang="uk-UA" sz="2400" dirty="0" smtClean="0"/>
              <a:t> Василь, Шухевич Роман!  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7087"/>
            <a:ext cx="9144000" cy="4870913"/>
          </a:xfrm>
        </p:spPr>
      </p:pic>
    </p:spTree>
    <p:extLst>
      <p:ext uri="{BB962C8B-B14F-4D97-AF65-F5344CB8AC3E}">
        <p14:creationId xmlns:p14="http://schemas.microsoft.com/office/powerpoint/2010/main" val="2517899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76456" cy="1628800"/>
          </a:xfrm>
        </p:spPr>
        <p:txBody>
          <a:bodyPr>
            <a:normAutofit/>
          </a:bodyPr>
          <a:lstStyle/>
          <a:p>
            <a:endParaRPr lang="ru-RU" sz="9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3501008"/>
            <a:ext cx="9180512" cy="3356992"/>
          </a:xfrm>
        </p:spPr>
      </p:pic>
      <p:pic>
        <p:nvPicPr>
          <p:cNvPr id="2050" name="Picture 2" descr="C:\Users\Администратор\Desktop\X9Q3qKj0I7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721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290</TotalTime>
  <Words>276</Words>
  <Application>Microsoft Office PowerPoint</Application>
  <PresentationFormat>Экран (4:3)</PresentationFormat>
  <Paragraphs>11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Презентация PowerPoint</vt:lpstr>
      <vt:lpstr>Презентация PowerPoint</vt:lpstr>
      <vt:lpstr>Український націоналіст – завжди вірний Україні! Схід і Захід навіки разом! Це одне з наших правил! Понад усе пишайся рідним краєм, навіки у серці!</vt:lpstr>
      <vt:lpstr>Презентация PowerPoint</vt:lpstr>
      <vt:lpstr>Захищай свою Україну, люби, шануй та пам’ятай, що було раніше! Борони свою країну, незважаючи на все у світі!  </vt:lpstr>
      <vt:lpstr>Націоналізм є дуже складним феноменом. Він є напрочуд пластичним і здатним до нескінченних варіацій поєднання переконань, почуттів і цінностей, що дуже складно узагальнити. Тому дослідники пропонують різні типології націоналізму.</vt:lpstr>
      <vt:lpstr>Україна справді має талант! Цей талант – її діти, які зараз є непереможною нацією, в кожну з них живе НАЦІОНАЛІСТ! </vt:lpstr>
      <vt:lpstr>Історія має безліч прикладів українських націоналістів. Одними з головних   були представники РП ОУН: Бандера Степан Гасин Олекса, Гербовий Ярослав, Грицай Дмитро, Габрусевич Іван, Качмар Володимир, Климишин Микола, Лебідь Микола, Ленкавский Степан, Равлик Іван, Старух Ярослав, Стахив Володимир, Стецько Ярослав, Турковский Василь, Шухевич Роман!  </vt:lpstr>
      <vt:lpstr>Презентация PowerPoint</vt:lpstr>
      <vt:lpstr>Націоналісти зобов’язані дотримуватись вислову                              Івана Франка:</vt:lpstr>
      <vt:lpstr>Пам’ятайте! Україна єдина і неподільна!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BEST</dc:creator>
  <cp:lastModifiedBy>BEST</cp:lastModifiedBy>
  <cp:revision>12</cp:revision>
  <dcterms:created xsi:type="dcterms:W3CDTF">2014-05-05T15:25:52Z</dcterms:created>
  <dcterms:modified xsi:type="dcterms:W3CDTF">2014-05-05T20:16:24Z</dcterms:modified>
</cp:coreProperties>
</file>