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03C21CA-7EB6-4064-B85D-828FA82F472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8E0C49D-E454-4C56-B495-0D73DE2F8D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21CA-7EB6-4064-B85D-828FA82F472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0C49D-E454-4C56-B495-0D73DE2F8D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21CA-7EB6-4064-B85D-828FA82F472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0C49D-E454-4C56-B495-0D73DE2F8D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3C21CA-7EB6-4064-B85D-828FA82F472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E0C49D-E454-4C56-B495-0D73DE2F8D2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03C21CA-7EB6-4064-B85D-828FA82F472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8E0C49D-E454-4C56-B495-0D73DE2F8D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21CA-7EB6-4064-B85D-828FA82F472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0C49D-E454-4C56-B495-0D73DE2F8D2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21CA-7EB6-4064-B85D-828FA82F472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0C49D-E454-4C56-B495-0D73DE2F8D2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3C21CA-7EB6-4064-B85D-828FA82F472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E0C49D-E454-4C56-B495-0D73DE2F8D2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21CA-7EB6-4064-B85D-828FA82F472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0C49D-E454-4C56-B495-0D73DE2F8D2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03C21CA-7EB6-4064-B85D-828FA82F472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8E0C49D-E454-4C56-B495-0D73DE2F8D21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03C21CA-7EB6-4064-B85D-828FA82F472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E0C49D-E454-4C56-B495-0D73DE2F8D21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03C21CA-7EB6-4064-B85D-828FA82F472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E0C49D-E454-4C56-B495-0D73DE2F8D2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ua.korrespondent.net/business/financial/1591478-nacbank-pohizuvavsya-pokaznikami-zrostannya-kilkosti-groshej-v-ukrayin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59;&#1082;&#1088;&#1072;&#1111;&#1085;&#1094;&#1110;%20&#1074;&#1089;&#1077;%20&#1073;&#1110;&#1083;&#1100;&#1096;&#1077;%20&#1079;&#1074;&#1080;&#1082;&#1072;&#1102;&#1090;&#1100;%20&#1078;&#1080;&#1090;&#1080;%20&#1091;%20&#1073;&#1086;&#1088;&#1075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404664"/>
            <a:ext cx="6172200" cy="4469882"/>
          </a:xfrm>
        </p:spPr>
        <p:txBody>
          <a:bodyPr/>
          <a:lstStyle/>
          <a:p>
            <a:r>
              <a:rPr lang="uk-UA" sz="5400" dirty="0" smtClean="0"/>
              <a:t>Чи варто жити в борг? Життя в борг – його можливості і реальність</a:t>
            </a:r>
            <a:r>
              <a:rPr lang="uk-UA" dirty="0" smtClean="0"/>
              <a:t>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568952" cy="105273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США </a:t>
            </a:r>
            <a:r>
              <a:rPr lang="ru-RU" sz="2000" b="1" dirty="0" err="1" smtClean="0"/>
              <a:t>друкують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гроші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при </a:t>
            </a:r>
            <a:r>
              <a:rPr lang="ru-RU" sz="2000" b="1" dirty="0" err="1" smtClean="0"/>
              <a:t>цьому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мають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колосальні</a:t>
            </a:r>
            <a:r>
              <a:rPr lang="ru-RU" sz="2000" b="1" dirty="0" smtClean="0"/>
              <a:t> борги,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при </a:t>
            </a:r>
            <a:r>
              <a:rPr lang="ru-RU" sz="2000" b="1" dirty="0" err="1" smtClean="0"/>
              <a:t>цьому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їх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економіка</a:t>
            </a:r>
            <a:r>
              <a:rPr lang="ru-RU" sz="2000" b="1" dirty="0" smtClean="0"/>
              <a:t> одна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передових</a:t>
            </a:r>
            <a:r>
              <a:rPr lang="ru-RU" sz="2000" b="1" dirty="0" smtClean="0"/>
              <a:t> у </a:t>
            </a:r>
            <a:r>
              <a:rPr lang="ru-RU" sz="2000" b="1" dirty="0" err="1" smtClean="0"/>
              <a:t>світі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чому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Україна</a:t>
            </a:r>
            <a:r>
              <a:rPr lang="ru-RU" sz="2000" b="1" dirty="0" smtClean="0"/>
              <a:t> не </a:t>
            </a:r>
            <a:r>
              <a:rPr lang="ru-RU" sz="2000" b="1" dirty="0" err="1" smtClean="0"/>
              <a:t>може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стільки</a:t>
            </a:r>
            <a:r>
              <a:rPr lang="ru-RU" sz="2000" b="1" dirty="0" smtClean="0"/>
              <a:t> ж </a:t>
            </a:r>
            <a:r>
              <a:rPr lang="ru-RU" sz="2000" b="1" dirty="0" err="1" smtClean="0"/>
              <a:t>мати</a:t>
            </a:r>
            <a:r>
              <a:rPr lang="ru-RU" sz="2000" b="1" dirty="0" smtClean="0"/>
              <a:t> в борг,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гарно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жити</a:t>
            </a:r>
            <a:r>
              <a:rPr lang="ru-RU" sz="2000" b="1" dirty="0" smtClean="0"/>
              <a:t>?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196752"/>
            <a:ext cx="9144000" cy="547260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Але </a:t>
            </a:r>
            <a:r>
              <a:rPr lang="ru-RU" dirty="0" err="1" smtClean="0"/>
              <a:t>звідки</a:t>
            </a:r>
            <a:r>
              <a:rPr lang="ru-RU" dirty="0" smtClean="0"/>
              <a:t> в США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стабільність</a:t>
            </a:r>
            <a:r>
              <a:rPr lang="ru-RU" dirty="0" smtClean="0"/>
              <a:t>? На перший </a:t>
            </a:r>
            <a:r>
              <a:rPr lang="ru-RU" dirty="0" err="1" smtClean="0"/>
              <a:t>погляд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,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стабільну</a:t>
            </a:r>
            <a:r>
              <a:rPr lang="ru-RU" dirty="0" smtClean="0"/>
              <a:t> </a:t>
            </a:r>
            <a:r>
              <a:rPr lang="ru-RU" dirty="0" err="1" smtClean="0"/>
              <a:t>банківську</a:t>
            </a:r>
            <a:r>
              <a:rPr lang="ru-RU" dirty="0" smtClean="0"/>
              <a:t> систему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золотовалютні</a:t>
            </a:r>
            <a:r>
              <a:rPr lang="ru-RU" dirty="0" smtClean="0"/>
              <a:t> </a:t>
            </a:r>
            <a:r>
              <a:rPr lang="ru-RU" dirty="0" err="1" smtClean="0"/>
              <a:t>резерви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стабільність</a:t>
            </a:r>
            <a:r>
              <a:rPr lang="ru-RU" dirty="0" smtClean="0"/>
              <a:t> </a:t>
            </a:r>
            <a:r>
              <a:rPr lang="ru-RU" dirty="0" err="1" smtClean="0"/>
              <a:t>валюти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остання</a:t>
            </a:r>
            <a:r>
              <a:rPr lang="ru-RU" dirty="0" smtClean="0"/>
              <a:t> криза, яка </a:t>
            </a:r>
            <a:r>
              <a:rPr lang="ru-RU" dirty="0" err="1" smtClean="0"/>
              <a:t>пішла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США, показала,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мінуси</a:t>
            </a:r>
            <a:r>
              <a:rPr lang="ru-RU" dirty="0" smtClean="0"/>
              <a:t> </a:t>
            </a:r>
            <a:r>
              <a:rPr lang="ru-RU" dirty="0" err="1" smtClean="0"/>
              <a:t>банківської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, </a:t>
            </a:r>
            <a:r>
              <a:rPr lang="ru-RU" dirty="0" err="1" smtClean="0"/>
              <a:t>країни</a:t>
            </a:r>
            <a:r>
              <a:rPr lang="ru-RU" dirty="0" smtClean="0"/>
              <a:t> так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відмовилися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долара</a:t>
            </a:r>
            <a:r>
              <a:rPr lang="ru-RU" dirty="0" smtClean="0"/>
              <a:t>. </a:t>
            </a:r>
            <a:br>
              <a:rPr lang="ru-RU" dirty="0" smtClean="0"/>
            </a:br>
            <a:r>
              <a:rPr lang="ru-RU" dirty="0" err="1" smtClean="0"/>
              <a:t>Напевне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знають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друкувати</a:t>
            </a:r>
            <a:r>
              <a:rPr lang="ru-RU" dirty="0" smtClean="0"/>
              <a:t> </a:t>
            </a:r>
            <a:r>
              <a:rPr lang="ru-RU" dirty="0" err="1" smtClean="0"/>
              <a:t>гроші</a:t>
            </a:r>
            <a:r>
              <a:rPr lang="ru-RU" dirty="0" smtClean="0"/>
              <a:t>,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продажі</a:t>
            </a:r>
            <a:r>
              <a:rPr lang="ru-RU" dirty="0" smtClean="0"/>
              <a:t> </a:t>
            </a:r>
            <a:r>
              <a:rPr lang="ru-RU" dirty="0" err="1" smtClean="0"/>
              <a:t>комерційним</a:t>
            </a:r>
            <a:r>
              <a:rPr lang="ru-RU" dirty="0" smtClean="0"/>
              <a:t> банкам. </a:t>
            </a:r>
            <a:r>
              <a:rPr lang="ru-RU" dirty="0" err="1" smtClean="0"/>
              <a:t>Які</a:t>
            </a:r>
            <a:r>
              <a:rPr lang="ru-RU" dirty="0" smtClean="0"/>
              <a:t> в свою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продаються</a:t>
            </a:r>
            <a:r>
              <a:rPr lang="ru-RU" dirty="0" smtClean="0"/>
              <a:t> </a:t>
            </a:r>
            <a:r>
              <a:rPr lang="ru-RU" dirty="0" err="1" smtClean="0"/>
              <a:t>населенню</a:t>
            </a:r>
            <a:r>
              <a:rPr lang="ru-RU" dirty="0" smtClean="0"/>
              <a:t>, </a:t>
            </a:r>
            <a:r>
              <a:rPr lang="ru-RU" dirty="0" err="1" smtClean="0"/>
              <a:t>ціна</a:t>
            </a:r>
            <a:r>
              <a:rPr lang="ru-RU" dirty="0" smtClean="0"/>
              <a:t> тут % за кредит. 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err="1" smtClean="0"/>
              <a:t>ситуації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гривнею</a:t>
            </a:r>
            <a:r>
              <a:rPr lang="ru-RU" dirty="0" smtClean="0"/>
              <a:t>,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гривню</a:t>
            </a:r>
            <a:r>
              <a:rPr lang="ru-RU" dirty="0" smtClean="0"/>
              <a:t> </a:t>
            </a:r>
            <a:r>
              <a:rPr lang="ru-RU" dirty="0" err="1" smtClean="0"/>
              <a:t>підкріплювати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товаром, </a:t>
            </a:r>
            <a:r>
              <a:rPr lang="ru-RU" dirty="0" err="1" smtClean="0"/>
              <a:t>або</a:t>
            </a:r>
            <a:r>
              <a:rPr lang="ru-RU" dirty="0" smtClean="0"/>
              <a:t> золотом, для того, </a:t>
            </a:r>
            <a:r>
              <a:rPr lang="ru-RU" dirty="0" err="1" smtClean="0"/>
              <a:t>щоб</a:t>
            </a:r>
            <a:r>
              <a:rPr lang="ru-RU" dirty="0" smtClean="0"/>
              <a:t> не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інфляції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дефляції</a:t>
            </a:r>
            <a:r>
              <a:rPr lang="ru-RU" dirty="0" smtClean="0"/>
              <a:t>(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позитивно,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індикативним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економіка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). </a:t>
            </a:r>
            <a:br>
              <a:rPr lang="ru-RU" dirty="0" smtClean="0"/>
            </a:b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порівняти</a:t>
            </a:r>
            <a:r>
              <a:rPr lang="ru-RU" dirty="0" smtClean="0"/>
              <a:t> </a:t>
            </a:r>
            <a:r>
              <a:rPr lang="ru-RU" dirty="0" err="1" smtClean="0"/>
              <a:t>американську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, то вони </a:t>
            </a:r>
            <a:r>
              <a:rPr lang="ru-RU" dirty="0" err="1" smtClean="0"/>
              <a:t>функціонують</a:t>
            </a:r>
            <a:r>
              <a:rPr lang="ru-RU" dirty="0" smtClean="0"/>
              <a:t> за формулою </a:t>
            </a:r>
            <a:r>
              <a:rPr lang="ru-RU" dirty="0" err="1" smtClean="0"/>
              <a:t>Фішера</a:t>
            </a:r>
            <a:r>
              <a:rPr lang="ru-RU" dirty="0" smtClean="0"/>
              <a:t>: </a:t>
            </a:r>
            <a:br>
              <a:rPr lang="ru-RU" dirty="0" smtClean="0"/>
            </a:br>
            <a:r>
              <a:rPr lang="en-US" dirty="0" smtClean="0"/>
              <a:t>M*V=P*Q, </a:t>
            </a:r>
            <a:br>
              <a:rPr lang="en-US" dirty="0" smtClean="0"/>
            </a:br>
            <a:r>
              <a:rPr lang="ru-RU" dirty="0" smtClean="0"/>
              <a:t>Де </a:t>
            </a:r>
            <a:r>
              <a:rPr lang="en-US" dirty="0" smtClean="0"/>
              <a:t>M- </a:t>
            </a:r>
            <a:r>
              <a:rPr lang="ru-RU" dirty="0" err="1" smtClean="0"/>
              <a:t>маса</a:t>
            </a:r>
            <a:r>
              <a:rPr lang="ru-RU" dirty="0" smtClean="0"/>
              <a:t> грошей, яка </a:t>
            </a:r>
            <a:r>
              <a:rPr lang="ru-RU" dirty="0" err="1" smtClean="0"/>
              <a:t>є</a:t>
            </a:r>
            <a:r>
              <a:rPr lang="ru-RU" dirty="0" smtClean="0"/>
              <a:t> в </a:t>
            </a:r>
            <a:r>
              <a:rPr lang="ru-RU" dirty="0" err="1" smtClean="0"/>
              <a:t>обороті</a:t>
            </a:r>
            <a:r>
              <a:rPr lang="ru-RU" dirty="0" smtClean="0"/>
              <a:t>, </a:t>
            </a:r>
            <a:br>
              <a:rPr lang="ru-RU" dirty="0" smtClean="0"/>
            </a:br>
            <a:r>
              <a:rPr lang="en-US" dirty="0" smtClean="0"/>
              <a:t>V-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грошової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, </a:t>
            </a:r>
            <a:br>
              <a:rPr lang="ru-RU" dirty="0" smtClean="0"/>
            </a:br>
            <a:r>
              <a:rPr lang="en-US" dirty="0" smtClean="0"/>
              <a:t>P- </a:t>
            </a:r>
            <a:r>
              <a:rPr lang="ru-RU" dirty="0" err="1" smtClean="0"/>
              <a:t>ціна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, </a:t>
            </a:r>
            <a:br>
              <a:rPr lang="ru-RU" dirty="0" smtClean="0"/>
            </a:br>
            <a:r>
              <a:rPr lang="en-US" dirty="0" smtClean="0"/>
              <a:t>Q-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23554" name="Picture 2" descr="http://www.trust.ua/files/photo/source/0000015288-investicii-zoloto-mone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640559"/>
            <a:ext cx="2771800" cy="2217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568952" cy="6213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err="1" smtClean="0"/>
              <a:t>Тобто</a:t>
            </a:r>
            <a:r>
              <a:rPr lang="ru-RU" sz="3200" dirty="0" smtClean="0"/>
              <a:t>, у </a:t>
            </a:r>
            <a:r>
              <a:rPr lang="ru-RU" sz="3200" dirty="0" err="1" smtClean="0"/>
              <a:t>структурі</a:t>
            </a:r>
            <a:r>
              <a:rPr lang="ru-RU" sz="3200" dirty="0" smtClean="0"/>
              <a:t> </a:t>
            </a:r>
            <a:r>
              <a:rPr lang="ru-RU" sz="3200" dirty="0" err="1" smtClean="0"/>
              <a:t>зовнішнього</a:t>
            </a:r>
            <a:r>
              <a:rPr lang="ru-RU" sz="3200" dirty="0" smtClean="0"/>
              <a:t> боргу США, не </a:t>
            </a:r>
            <a:r>
              <a:rPr lang="ru-RU" sz="3200" dirty="0" err="1" smtClean="0"/>
              <a:t>важливо</a:t>
            </a:r>
            <a:r>
              <a:rPr lang="ru-RU" sz="3200" dirty="0" smtClean="0"/>
              <a:t> </a:t>
            </a:r>
            <a:r>
              <a:rPr lang="ru-RU" sz="3200" dirty="0" err="1" smtClean="0"/>
              <a:t>скільки</a:t>
            </a:r>
            <a:r>
              <a:rPr lang="ru-RU" sz="3200" dirty="0" smtClean="0"/>
              <a:t> грошей вони </a:t>
            </a:r>
            <a:r>
              <a:rPr lang="ru-RU" sz="3200" dirty="0" err="1" smtClean="0"/>
              <a:t>надрукують</a:t>
            </a:r>
            <a:r>
              <a:rPr lang="ru-RU" sz="3200" dirty="0" smtClean="0"/>
              <a:t>, </a:t>
            </a:r>
            <a:r>
              <a:rPr lang="ru-RU" sz="3200" dirty="0" err="1" smtClean="0"/>
              <a:t>вони</a:t>
            </a:r>
            <a:r>
              <a:rPr lang="ru-RU" sz="3200" dirty="0" smtClean="0"/>
              <a:t> все одно не </a:t>
            </a:r>
            <a:r>
              <a:rPr lang="ru-RU" sz="3200" dirty="0" err="1" smtClean="0"/>
              <a:t>будуть</a:t>
            </a:r>
            <a:r>
              <a:rPr lang="ru-RU" sz="3200" dirty="0" smtClean="0"/>
              <a:t> </a:t>
            </a:r>
            <a:r>
              <a:rPr lang="ru-RU" sz="3200" dirty="0" err="1" smtClean="0"/>
              <a:t>обертатися</a:t>
            </a:r>
            <a:r>
              <a:rPr lang="ru-RU" sz="3200" dirty="0" smtClean="0"/>
              <a:t> в </a:t>
            </a:r>
            <a:r>
              <a:rPr lang="ru-RU" sz="3200" dirty="0" err="1" smtClean="0"/>
              <a:t>середині</a:t>
            </a:r>
            <a:r>
              <a:rPr lang="ru-RU" sz="3200" dirty="0" smtClean="0"/>
              <a:t> </a:t>
            </a:r>
            <a:r>
              <a:rPr lang="ru-RU" sz="3200" dirty="0" err="1" smtClean="0"/>
              <a:t>країни</a:t>
            </a:r>
            <a:r>
              <a:rPr lang="ru-RU" sz="3200" dirty="0" smtClean="0"/>
              <a:t>, на </a:t>
            </a:r>
            <a:r>
              <a:rPr lang="ru-RU" sz="3200" dirty="0" err="1" smtClean="0"/>
              <a:t>відміну</a:t>
            </a:r>
            <a:r>
              <a:rPr lang="ru-RU" sz="3200" dirty="0" smtClean="0"/>
              <a:t>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України</a:t>
            </a:r>
            <a:r>
              <a:rPr lang="ru-RU" sz="3200" dirty="0" smtClean="0"/>
              <a:t>, де </a:t>
            </a:r>
            <a:r>
              <a:rPr lang="ru-RU" sz="3200" dirty="0" err="1" smtClean="0"/>
              <a:t>єдиним</a:t>
            </a:r>
            <a:r>
              <a:rPr lang="ru-RU" sz="3200" dirty="0" smtClean="0"/>
              <a:t> </a:t>
            </a:r>
            <a:r>
              <a:rPr lang="ru-RU" sz="3200" dirty="0" err="1" smtClean="0"/>
              <a:t>споживачем</a:t>
            </a:r>
            <a:r>
              <a:rPr lang="ru-RU" sz="3200" dirty="0" smtClean="0"/>
              <a:t> грошей </a:t>
            </a:r>
            <a:r>
              <a:rPr lang="ru-RU" sz="3200" dirty="0" err="1" smtClean="0"/>
              <a:t>є</a:t>
            </a:r>
            <a:r>
              <a:rPr lang="ru-RU" sz="3200" dirty="0" smtClean="0"/>
              <a:t> </a:t>
            </a:r>
            <a:r>
              <a:rPr lang="ru-RU" sz="3200" dirty="0" err="1" smtClean="0"/>
              <a:t>наші</a:t>
            </a:r>
            <a:r>
              <a:rPr lang="ru-RU" sz="3200" dirty="0" smtClean="0"/>
              <a:t> </a:t>
            </a:r>
            <a:r>
              <a:rPr lang="ru-RU" sz="3200" dirty="0" err="1" smtClean="0"/>
              <a:t>комерційні</a:t>
            </a:r>
            <a:r>
              <a:rPr lang="ru-RU" sz="3200" dirty="0" smtClean="0"/>
              <a:t> банки,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будь-яка</a:t>
            </a:r>
            <a:r>
              <a:rPr lang="ru-RU" sz="3200" dirty="0" smtClean="0"/>
              <a:t> </a:t>
            </a:r>
            <a:r>
              <a:rPr lang="ru-RU" sz="3200" dirty="0" err="1" smtClean="0"/>
              <a:t>зайва</a:t>
            </a:r>
            <a:r>
              <a:rPr lang="ru-RU" sz="3200" dirty="0" smtClean="0"/>
              <a:t> </a:t>
            </a:r>
            <a:r>
              <a:rPr lang="ru-RU" sz="3200" dirty="0" err="1" smtClean="0"/>
              <a:t>надрукована</a:t>
            </a:r>
            <a:r>
              <a:rPr lang="ru-RU" sz="3200" dirty="0" smtClean="0"/>
              <a:t> сотня </a:t>
            </a:r>
            <a:r>
              <a:rPr lang="ru-RU" sz="3200" dirty="0" err="1" smtClean="0"/>
              <a:t>тисяч</a:t>
            </a:r>
            <a:r>
              <a:rPr lang="ru-RU" sz="3200" dirty="0" smtClean="0"/>
              <a:t> купюр </a:t>
            </a:r>
            <a:r>
              <a:rPr lang="ru-RU" sz="3200" dirty="0" err="1" smtClean="0"/>
              <a:t>може</a:t>
            </a:r>
            <a:r>
              <a:rPr lang="ru-RU" sz="3200" dirty="0" smtClean="0"/>
              <a:t> </a:t>
            </a:r>
            <a:r>
              <a:rPr lang="ru-RU" sz="3200" dirty="0" err="1" smtClean="0"/>
              <a:t>колихнути</a:t>
            </a:r>
            <a:r>
              <a:rPr lang="ru-RU" sz="3200" dirty="0" smtClean="0"/>
              <a:t> </a:t>
            </a:r>
            <a:r>
              <a:rPr lang="ru-RU" sz="3200" dirty="0" err="1" smtClean="0"/>
              <a:t>економіку</a:t>
            </a:r>
            <a:r>
              <a:rPr lang="ru-RU" sz="3200" dirty="0" smtClean="0"/>
              <a:t> </a:t>
            </a:r>
            <a:endParaRPr lang="ru-RU" sz="3200" dirty="0"/>
          </a:p>
        </p:txBody>
      </p:sp>
      <p:pic>
        <p:nvPicPr>
          <p:cNvPr id="22530" name="Picture 2" descr="http://www.ntmex.ru/wp-content/fin/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14186"/>
            <a:ext cx="3995935" cy="26438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96944" cy="3600400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Життя в борг - можливе і реальне. Кожна людина або країна була колись комусь повинна. Борг завжди був є і буде. Брати у борг це не жахливо, а віддавати дуже важливо. Наш </a:t>
            </a:r>
            <a:r>
              <a:rPr lang="uk-UA" b="1" dirty="0" err="1" smtClean="0"/>
              <a:t>обов</a:t>
            </a:r>
            <a:r>
              <a:rPr lang="en-US" b="1" dirty="0" smtClean="0"/>
              <a:t>’</a:t>
            </a:r>
            <a:r>
              <a:rPr lang="uk-UA" b="1" dirty="0" err="1" smtClean="0"/>
              <a:t>язок</a:t>
            </a:r>
            <a:r>
              <a:rPr lang="uk-UA" b="1" dirty="0" smtClean="0"/>
              <a:t> завжди віддавати те, що ми взяли.  </a:t>
            </a:r>
          </a:p>
          <a:p>
            <a:pPr>
              <a:buNone/>
            </a:pPr>
            <a:r>
              <a:rPr lang="uk-UA" b="1" dirty="0" smtClean="0"/>
              <a:t>В борг жити не варто, але інколи просто немає іншого виходу. </a:t>
            </a:r>
            <a:endParaRPr lang="ru-RU" b="1" dirty="0"/>
          </a:p>
        </p:txBody>
      </p:sp>
      <p:pic>
        <p:nvPicPr>
          <p:cNvPr id="25602" name="Picture 2" descr="http://p-p.com.ua/-/uploads/articles/039/606/original-5fe8e549e7d090d3ad6b5945cc148c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4005064"/>
            <a:ext cx="3810000" cy="2852936"/>
          </a:xfrm>
          <a:prstGeom prst="rect">
            <a:avLst/>
          </a:prstGeom>
          <a:noFill/>
        </p:spPr>
      </p:pic>
      <p:pic>
        <p:nvPicPr>
          <p:cNvPr id="25604" name="Picture 4" descr="http://vkurse.ua/i/2013-01/bolshe-ne-poluchaetsya-obmanyvat-mv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49080"/>
            <a:ext cx="4932040" cy="2708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457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200" b="1" dirty="0" smtClean="0"/>
              <a:t>Борг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5698976" cy="4824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Борг - </a:t>
            </a:r>
            <a:r>
              <a:rPr lang="ru-RU" dirty="0" err="1" smtClean="0"/>
              <a:t>грошова</a:t>
            </a:r>
            <a:r>
              <a:rPr lang="ru-RU" dirty="0" smtClean="0"/>
              <a:t> сума, взята у борг на конкретно </a:t>
            </a:r>
            <a:r>
              <a:rPr lang="ru-RU" dirty="0" err="1" smtClean="0"/>
              <a:t>визначений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за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борговими</a:t>
            </a:r>
            <a:r>
              <a:rPr lang="ru-RU" dirty="0" smtClean="0"/>
              <a:t> </a:t>
            </a:r>
            <a:r>
              <a:rPr lang="ru-RU" dirty="0" err="1" smtClean="0"/>
              <a:t>зобов'язаннями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сплати</a:t>
            </a:r>
            <a:r>
              <a:rPr lang="ru-RU" dirty="0" smtClean="0"/>
              <a:t> </a:t>
            </a:r>
            <a:r>
              <a:rPr lang="ru-RU" dirty="0" err="1" smtClean="0"/>
              <a:t>за</a:t>
            </a:r>
            <a:r>
              <a:rPr lang="ru-RU" dirty="0" smtClean="0"/>
              <a:t> </a:t>
            </a:r>
            <a:r>
              <a:rPr lang="ru-RU" dirty="0" err="1" smtClean="0"/>
              <a:t>боргові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гарантіями</a:t>
            </a:r>
            <a:r>
              <a:rPr lang="ru-RU" dirty="0" smtClean="0"/>
              <a:t> на </a:t>
            </a:r>
            <a:r>
              <a:rPr lang="ru-RU" dirty="0" err="1" smtClean="0"/>
              <a:t>обов'язкове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. Особа, яка </a:t>
            </a:r>
            <a:r>
              <a:rPr lang="ru-RU" dirty="0" err="1" smtClean="0"/>
              <a:t>позичає</a:t>
            </a:r>
            <a:r>
              <a:rPr lang="ru-RU" dirty="0" smtClean="0"/>
              <a:t> </a:t>
            </a:r>
            <a:r>
              <a:rPr lang="ru-RU" dirty="0" err="1" smtClean="0"/>
              <a:t>гроші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товарно-матеріальні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,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боржником</a:t>
            </a:r>
            <a:r>
              <a:rPr lang="ru-RU" dirty="0" smtClean="0"/>
              <a:t> (кредитором), а особа, яка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матеріальні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у </a:t>
            </a:r>
            <a:r>
              <a:rPr lang="ru-RU" dirty="0" smtClean="0"/>
              <a:t>борг, </a:t>
            </a:r>
            <a:r>
              <a:rPr lang="ru-RU" dirty="0" smtClean="0"/>
              <a:t>— </a:t>
            </a:r>
            <a:r>
              <a:rPr lang="ru-RU" dirty="0" err="1" smtClean="0"/>
              <a:t>позичальником-дебітором</a:t>
            </a:r>
            <a:r>
              <a:rPr lang="ru-RU" dirty="0" smtClean="0"/>
              <a:t>.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внутрішній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smtClean="0"/>
              <a:t>борг.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1026" name="Picture 2" descr="http://s42.radikal.ru/i096/1007/7f/dc35d65ad17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933056"/>
            <a:ext cx="3491880" cy="2924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Схема класифікації державного борг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568952" cy="112474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 smtClean="0"/>
              <a:t>Державний</a:t>
            </a:r>
            <a:r>
              <a:rPr lang="ru-RU" sz="2800" b="1" dirty="0" smtClean="0"/>
              <a:t> борг </a:t>
            </a:r>
            <a:r>
              <a:rPr lang="ru-RU" sz="2800" b="1" dirty="0" err="1" smtClean="0"/>
              <a:t>поділяється</a:t>
            </a:r>
            <a:r>
              <a:rPr lang="ru-RU" sz="2800" b="1" dirty="0" smtClean="0"/>
              <a:t> на </a:t>
            </a:r>
            <a:r>
              <a:rPr lang="ru-RU" sz="2800" b="1" dirty="0" err="1" smtClean="0"/>
              <a:t>внутрішній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зовнішній</a:t>
            </a:r>
            <a:r>
              <a:rPr lang="ru-RU" sz="2800" b="1" dirty="0" smtClean="0"/>
              <a:t>. 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707904" y="1124744"/>
            <a:ext cx="5436096" cy="54726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sz="2800" b="1" i="1" dirty="0" err="1" smtClean="0"/>
              <a:t>Внутрішній</a:t>
            </a:r>
            <a:r>
              <a:rPr lang="ru-RU" sz="2800" b="1" i="1" dirty="0" smtClean="0"/>
              <a:t> борг</a:t>
            </a:r>
            <a:r>
              <a:rPr lang="ru-RU" sz="2800" i="1" dirty="0" smtClean="0"/>
              <a:t> - 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заборгованість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управління</a:t>
            </a:r>
            <a:r>
              <a:rPr lang="ru-RU" sz="2800" dirty="0" smtClean="0"/>
              <a:t> перед </a:t>
            </a:r>
            <a:r>
              <a:rPr lang="ru-RU" sz="2800" dirty="0" err="1" smtClean="0"/>
              <a:t>іншими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державними</a:t>
            </a:r>
            <a:r>
              <a:rPr lang="ru-RU" sz="2800" dirty="0" smtClean="0"/>
              <a:t> структурами та перед резидентами. </a:t>
            </a:r>
            <a:endParaRPr lang="ru-RU" sz="2800" dirty="0" smtClean="0"/>
          </a:p>
          <a:p>
            <a:pPr>
              <a:buNone/>
            </a:pPr>
            <a:r>
              <a:rPr lang="ru-RU" sz="2800" b="1" i="1" dirty="0" err="1" smtClean="0"/>
              <a:t>Зовнішній</a:t>
            </a:r>
            <a:r>
              <a:rPr lang="ru-RU" sz="2800" b="1" i="1" dirty="0" smtClean="0"/>
              <a:t> </a:t>
            </a:r>
            <a:r>
              <a:rPr lang="ru-RU" sz="2800" b="1" i="1" dirty="0" smtClean="0"/>
              <a:t>борг</a:t>
            </a:r>
            <a:r>
              <a:rPr lang="ru-RU" sz="2800" i="1" dirty="0" smtClean="0"/>
              <a:t> - 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сукупність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зобов'язань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органів</a:t>
            </a:r>
            <a:r>
              <a:rPr lang="ru-RU" sz="2800" dirty="0" smtClean="0"/>
              <a:t> </a:t>
            </a:r>
            <a:r>
              <a:rPr lang="ru-RU" sz="2800" dirty="0" err="1" smtClean="0"/>
              <a:t>управління</a:t>
            </a:r>
            <a:r>
              <a:rPr lang="ru-RU" sz="2800" dirty="0" smtClean="0"/>
              <a:t> перед </a:t>
            </a:r>
            <a:r>
              <a:rPr lang="ru-RU" sz="2800" dirty="0" err="1" smtClean="0"/>
              <a:t>міжнародними</a:t>
            </a:r>
            <a:r>
              <a:rPr lang="ru-RU" sz="2800" dirty="0" smtClean="0"/>
              <a:t> </a:t>
            </a:r>
            <a:r>
              <a:rPr lang="ru-RU" sz="2800" dirty="0" err="1" smtClean="0"/>
              <a:t>фінансовими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організаціями</a:t>
            </a:r>
            <a:r>
              <a:rPr lang="ru-RU" sz="2800" dirty="0" smtClean="0"/>
              <a:t>, </a:t>
            </a:r>
            <a:r>
              <a:rPr lang="ru-RU" sz="2800" dirty="0" err="1" smtClean="0"/>
              <a:t>іншими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країнами</a:t>
            </a:r>
            <a:r>
              <a:rPr lang="ru-RU" sz="2800" dirty="0" smtClean="0"/>
              <a:t> та нерезидентами.</a:t>
            </a:r>
            <a:endParaRPr lang="ru-RU" sz="2800" dirty="0"/>
          </a:p>
        </p:txBody>
      </p:sp>
      <p:pic>
        <p:nvPicPr>
          <p:cNvPr id="17410" name="Picture 2" descr="http://b1.vestifinance.ru/c/39923.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2856"/>
            <a:ext cx="3566169" cy="2852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352928" cy="645333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ru-RU" b="1" dirty="0" err="1" smtClean="0"/>
              <a:t>Українські</a:t>
            </a:r>
            <a:r>
              <a:rPr lang="ru-RU" b="1" dirty="0" smtClean="0"/>
              <a:t> </a:t>
            </a:r>
            <a:r>
              <a:rPr lang="ru-RU" b="1" dirty="0" err="1" smtClean="0"/>
              <a:t>чоловіки</a:t>
            </a:r>
            <a:r>
              <a:rPr lang="ru-RU" b="1" dirty="0" smtClean="0"/>
              <a:t> </a:t>
            </a:r>
            <a:r>
              <a:rPr lang="ru-RU" b="1" dirty="0" err="1" smtClean="0"/>
              <a:t>беруть</a:t>
            </a:r>
            <a:r>
              <a:rPr lang="ru-RU" b="1" dirty="0" smtClean="0"/>
              <a:t> </a:t>
            </a:r>
            <a:r>
              <a:rPr lang="ru-RU" b="1" dirty="0" err="1" smtClean="0"/>
              <a:t>банківські</a:t>
            </a:r>
            <a:r>
              <a:rPr lang="ru-RU" b="1" dirty="0" smtClean="0"/>
              <a:t> </a:t>
            </a:r>
            <a:r>
              <a:rPr lang="ru-RU" b="1" dirty="0" err="1" smtClean="0"/>
              <a:t>кредити</a:t>
            </a:r>
            <a:r>
              <a:rPr lang="ru-RU" b="1" dirty="0" smtClean="0"/>
              <a:t> </a:t>
            </a:r>
            <a:r>
              <a:rPr lang="ru-RU" b="1" dirty="0" err="1" smtClean="0"/>
              <a:t>частіше</a:t>
            </a:r>
            <a:r>
              <a:rPr lang="ru-RU" b="1" dirty="0" smtClean="0"/>
              <a:t>, </a:t>
            </a:r>
            <a:r>
              <a:rPr lang="ru-RU" b="1" dirty="0" err="1" smtClean="0"/>
              <a:t>ніж</a:t>
            </a:r>
            <a:r>
              <a:rPr lang="ru-RU" b="1" dirty="0" smtClean="0"/>
              <a:t> </a:t>
            </a:r>
            <a:r>
              <a:rPr lang="ru-RU" b="1" dirty="0" err="1" smtClean="0"/>
              <a:t>жінки</a:t>
            </a:r>
            <a:r>
              <a:rPr lang="ru-RU" b="1" dirty="0" smtClean="0"/>
              <a:t>. Про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говорять</a:t>
            </a:r>
            <a:r>
              <a:rPr lang="ru-RU" b="1" dirty="0" smtClean="0"/>
              <a:t> </a:t>
            </a:r>
            <a:r>
              <a:rPr lang="ru-RU" b="1" dirty="0" err="1" smtClean="0"/>
              <a:t>дані</a:t>
            </a:r>
            <a:r>
              <a:rPr lang="ru-RU" b="1" dirty="0" smtClean="0"/>
              <a:t> </a:t>
            </a:r>
            <a:r>
              <a:rPr lang="ru-RU" b="1" dirty="0" err="1" smtClean="0"/>
              <a:t>щомісячного</a:t>
            </a:r>
            <a:r>
              <a:rPr lang="ru-RU" b="1" dirty="0" smtClean="0"/>
              <a:t> рапорту </a:t>
            </a:r>
            <a:r>
              <a:rPr lang="ru-RU" b="1" dirty="0" err="1" smtClean="0"/>
              <a:t>щодо</a:t>
            </a:r>
            <a:r>
              <a:rPr lang="ru-RU" b="1" dirty="0" smtClean="0"/>
              <a:t> ринку </a:t>
            </a:r>
            <a:r>
              <a:rPr lang="ru-RU" b="1" dirty="0" err="1" smtClean="0"/>
              <a:t>кредитування</a:t>
            </a:r>
            <a:r>
              <a:rPr lang="ru-RU" b="1" dirty="0" smtClean="0"/>
              <a:t> </a:t>
            </a:r>
            <a:r>
              <a:rPr lang="ru-RU" b="1" dirty="0" err="1" smtClean="0"/>
              <a:t>фізосіб</a:t>
            </a:r>
            <a:r>
              <a:rPr lang="ru-RU" b="1" dirty="0" smtClean="0"/>
              <a:t> Бюро </a:t>
            </a:r>
            <a:r>
              <a:rPr lang="ru-RU" b="1" dirty="0" err="1" smtClean="0"/>
              <a:t>кредитних</a:t>
            </a:r>
            <a:r>
              <a:rPr lang="ru-RU" b="1" dirty="0" smtClean="0"/>
              <a:t> </a:t>
            </a:r>
            <a:r>
              <a:rPr lang="ru-RU" b="1" dirty="0" err="1" smtClean="0"/>
              <a:t>історій</a:t>
            </a:r>
            <a:r>
              <a:rPr lang="ru-RU" b="1" dirty="0" smtClean="0"/>
              <a:t>.</a:t>
            </a:r>
          </a:p>
          <a:p>
            <a:pPr fontAlgn="base"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інформацією</a:t>
            </a:r>
            <a:r>
              <a:rPr lang="ru-RU" dirty="0" smtClean="0"/>
              <a:t> бюро, в </a:t>
            </a:r>
            <a:r>
              <a:rPr lang="ru-RU" dirty="0" err="1" smtClean="0"/>
              <a:t>червні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97,95%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скерували</a:t>
            </a:r>
            <a:r>
              <a:rPr lang="ru-RU" dirty="0" smtClean="0"/>
              <a:t> </a:t>
            </a:r>
            <a:r>
              <a:rPr lang="ru-RU" dirty="0" err="1" smtClean="0"/>
              <a:t>прохання</a:t>
            </a:r>
            <a:r>
              <a:rPr lang="ru-RU" dirty="0" smtClean="0"/>
              <a:t> на </a:t>
            </a:r>
            <a:r>
              <a:rPr lang="ru-RU" dirty="0" err="1" smtClean="0"/>
              <a:t>кредити</a:t>
            </a:r>
            <a:r>
              <a:rPr lang="ru-RU" dirty="0" smtClean="0"/>
              <a:t>, 54,8%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45,2% - </a:t>
            </a:r>
            <a:r>
              <a:rPr lang="ru-RU" dirty="0" err="1" smtClean="0"/>
              <a:t>жінки</a:t>
            </a:r>
            <a:r>
              <a:rPr lang="ru-RU" dirty="0" smtClean="0"/>
              <a:t>.</a:t>
            </a:r>
          </a:p>
          <a:p>
            <a:pPr fontAlgn="base">
              <a:buNone/>
            </a:pPr>
            <a:r>
              <a:rPr lang="ru-RU" dirty="0" smtClean="0"/>
              <a:t>Як </a:t>
            </a:r>
            <a:r>
              <a:rPr lang="ru-RU" dirty="0" err="1" smtClean="0"/>
              <a:t>вказують</a:t>
            </a:r>
            <a:r>
              <a:rPr lang="ru-RU" dirty="0" smtClean="0"/>
              <a:t> </a:t>
            </a:r>
            <a:r>
              <a:rPr lang="ru-RU" dirty="0" err="1" smtClean="0"/>
              <a:t>експерти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схильні</a:t>
            </a:r>
            <a:r>
              <a:rPr lang="ru-RU" dirty="0" smtClean="0"/>
              <a:t> до </a:t>
            </a:r>
            <a:r>
              <a:rPr lang="ru-RU" dirty="0" err="1" smtClean="0"/>
              <a:t>життя</a:t>
            </a:r>
            <a:r>
              <a:rPr lang="ru-RU" dirty="0" smtClean="0"/>
              <a:t> в борг </a:t>
            </a:r>
            <a:r>
              <a:rPr lang="ru-RU" dirty="0" err="1" smtClean="0"/>
              <a:t>чоловіки</a:t>
            </a:r>
            <a:r>
              <a:rPr lang="ru-RU" dirty="0" smtClean="0"/>
              <a:t> </a:t>
            </a:r>
            <a:r>
              <a:rPr lang="ru-RU" dirty="0" err="1" smtClean="0"/>
              <a:t>віком</a:t>
            </a:r>
            <a:r>
              <a:rPr lang="ru-RU" dirty="0" smtClean="0"/>
              <a:t> 25-34 роки. У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жінки</a:t>
            </a:r>
            <a:r>
              <a:rPr lang="ru-RU" dirty="0" smtClean="0"/>
              <a:t>, як правило, </a:t>
            </a:r>
            <a:r>
              <a:rPr lang="ru-RU" dirty="0" err="1" smtClean="0"/>
              <a:t>беруть</a:t>
            </a:r>
            <a:r>
              <a:rPr lang="ru-RU" dirty="0" smtClean="0"/>
              <a:t> </a:t>
            </a:r>
            <a:r>
              <a:rPr lang="ru-RU" dirty="0" err="1" smtClean="0"/>
              <a:t>позики</a:t>
            </a:r>
            <a:r>
              <a:rPr lang="ru-RU" dirty="0" smtClean="0"/>
              <a:t> в </a:t>
            </a:r>
            <a:r>
              <a:rPr lang="ru-RU" dirty="0" err="1" smtClean="0"/>
              <a:t>пізнішому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, </a:t>
            </a:r>
            <a:r>
              <a:rPr lang="ru-RU" dirty="0" err="1" smtClean="0"/>
              <a:t>близько</a:t>
            </a:r>
            <a:r>
              <a:rPr lang="ru-RU" dirty="0" smtClean="0"/>
              <a:t> 50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pPr fontAlgn="base">
              <a:buNone/>
            </a:pPr>
            <a:r>
              <a:rPr lang="ru-RU" dirty="0" err="1" smtClean="0"/>
              <a:t>Аналітики</a:t>
            </a:r>
            <a:r>
              <a:rPr lang="ru-RU" dirty="0" smtClean="0"/>
              <a:t> додали, </a:t>
            </a:r>
            <a:r>
              <a:rPr lang="ru-RU" dirty="0" err="1" smtClean="0"/>
              <a:t>що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найменш</a:t>
            </a:r>
            <a:r>
              <a:rPr lang="ru-RU" dirty="0" smtClean="0"/>
              <a:t> </a:t>
            </a:r>
            <a:r>
              <a:rPr lang="ru-RU" dirty="0" err="1" smtClean="0"/>
              <a:t>проблемними</a:t>
            </a:r>
            <a:r>
              <a:rPr lang="ru-RU" dirty="0" smtClean="0"/>
              <a:t> </a:t>
            </a:r>
            <a:r>
              <a:rPr lang="ru-RU" dirty="0" err="1" smtClean="0"/>
              <a:t>клієнтами</a:t>
            </a:r>
            <a:r>
              <a:rPr lang="ru-RU" dirty="0" smtClean="0"/>
              <a:t> у </a:t>
            </a:r>
            <a:r>
              <a:rPr lang="ru-RU" dirty="0" err="1" smtClean="0"/>
              <a:t>фінустановах</a:t>
            </a:r>
            <a:r>
              <a:rPr lang="ru-RU" dirty="0" smtClean="0"/>
              <a:t> </a:t>
            </a:r>
            <a:r>
              <a:rPr lang="ru-RU" dirty="0" err="1" smtClean="0"/>
              <a:t>вважаються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45-59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у них не </a:t>
            </a:r>
            <a:r>
              <a:rPr lang="ru-RU" dirty="0" err="1" smtClean="0"/>
              <a:t>виникає</a:t>
            </a:r>
            <a:r>
              <a:rPr lang="ru-RU" dirty="0" smtClean="0"/>
              <a:t> проблем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поверненням</a:t>
            </a:r>
            <a:r>
              <a:rPr lang="ru-RU" dirty="0" smtClean="0"/>
              <a:t> </a:t>
            </a:r>
            <a:r>
              <a:rPr lang="ru-RU" dirty="0" err="1" smtClean="0"/>
              <a:t>позик</a:t>
            </a:r>
            <a:r>
              <a:rPr lang="ru-RU" dirty="0" smtClean="0"/>
              <a:t>.</a:t>
            </a:r>
          </a:p>
          <a:p>
            <a:pPr fontAlgn="base">
              <a:buNone/>
            </a:pPr>
            <a:r>
              <a:rPr lang="ru-RU" dirty="0" err="1" smtClean="0"/>
              <a:t>Нацбанк</a:t>
            </a:r>
            <a:r>
              <a:rPr lang="ru-RU" dirty="0" smtClean="0"/>
              <a:t> </a:t>
            </a:r>
            <a:r>
              <a:rPr lang="ru-RU" dirty="0" err="1" smtClean="0">
                <a:hlinkClick r:id="rId2"/>
              </a:rPr>
              <a:t>похвалився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зростанням</a:t>
            </a:r>
            <a:r>
              <a:rPr lang="ru-RU" dirty="0" smtClean="0"/>
              <a:t> </a:t>
            </a:r>
            <a:r>
              <a:rPr lang="ru-RU" dirty="0" err="1" smtClean="0"/>
              <a:t>кількості</a:t>
            </a:r>
            <a:r>
              <a:rPr lang="ru-RU" dirty="0" smtClean="0"/>
              <a:t> грошей на руках </a:t>
            </a:r>
            <a:r>
              <a:rPr lang="ru-RU" dirty="0" err="1" smtClean="0"/>
              <a:t>українців</a:t>
            </a:r>
            <a:r>
              <a:rPr lang="ru-RU" dirty="0" smtClean="0"/>
              <a:t>. За </a:t>
            </a:r>
            <a:r>
              <a:rPr lang="ru-RU" dirty="0" err="1" smtClean="0"/>
              <a:t>опублікованою</a:t>
            </a:r>
            <a:r>
              <a:rPr lang="ru-RU" dirty="0" smtClean="0"/>
              <a:t> </a:t>
            </a:r>
            <a:r>
              <a:rPr lang="ru-RU" dirty="0" err="1" smtClean="0"/>
              <a:t>інформацією</a:t>
            </a:r>
            <a:r>
              <a:rPr lang="ru-RU" dirty="0" smtClean="0"/>
              <a:t>, в </a:t>
            </a:r>
            <a:r>
              <a:rPr lang="ru-RU" dirty="0" err="1" smtClean="0"/>
              <a:t>липні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готівки</a:t>
            </a:r>
            <a:r>
              <a:rPr lang="ru-RU" dirty="0" smtClean="0"/>
              <a:t> поза банками </a:t>
            </a:r>
            <a:r>
              <a:rPr lang="ru-RU" dirty="0" err="1" smtClean="0"/>
              <a:t>зріс</a:t>
            </a:r>
            <a:r>
              <a:rPr lang="ru-RU" dirty="0" smtClean="0"/>
              <a:t> на 2,0% (</a:t>
            </a:r>
            <a:r>
              <a:rPr lang="ru-RU" dirty="0" err="1" smtClean="0"/>
              <a:t>з</a:t>
            </a:r>
            <a:r>
              <a:rPr lang="ru-RU" dirty="0" smtClean="0"/>
              <a:t> початку року - на 10,4%), до 224,4 </a:t>
            </a:r>
            <a:r>
              <a:rPr lang="ru-RU" dirty="0" err="1" smtClean="0"/>
              <a:t>млрд</a:t>
            </a:r>
            <a:r>
              <a:rPr lang="ru-RU" dirty="0" smtClean="0"/>
              <a:t> </a:t>
            </a:r>
            <a:r>
              <a:rPr lang="ru-RU" dirty="0" err="1" smtClean="0"/>
              <a:t>грн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60648"/>
            <a:ext cx="8388424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Так, за </a:t>
            </a:r>
            <a:r>
              <a:rPr lang="ru-RU" sz="2800" dirty="0" err="1" smtClean="0"/>
              <a:t>підрахунками</a:t>
            </a:r>
            <a:r>
              <a:rPr lang="ru-RU" sz="2800" dirty="0" smtClean="0"/>
              <a:t> </a:t>
            </a:r>
            <a:r>
              <a:rPr lang="ru-RU" sz="2800" dirty="0" err="1" smtClean="0"/>
              <a:t>експерта</a:t>
            </a:r>
            <a:r>
              <a:rPr lang="ru-RU" sz="2800" dirty="0" smtClean="0"/>
              <a:t>, </a:t>
            </a:r>
            <a:r>
              <a:rPr lang="ru-RU" sz="2800" dirty="0" err="1" smtClean="0"/>
              <a:t>щоб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виплатити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позику</a:t>
            </a:r>
            <a:r>
              <a:rPr lang="ru-RU" sz="2800" dirty="0" smtClean="0"/>
              <a:t>, </a:t>
            </a:r>
            <a:r>
              <a:rPr lang="ru-RU" sz="2800" dirty="0" err="1" smtClean="0"/>
              <a:t>взяту</a:t>
            </a:r>
            <a:r>
              <a:rPr lang="ru-RU" sz="2800" dirty="0" smtClean="0"/>
              <a:t> на ноутбук, смартфон, </a:t>
            </a:r>
            <a:r>
              <a:rPr lang="ru-RU" sz="2800" dirty="0" err="1" smtClean="0"/>
              <a:t>пральну</a:t>
            </a:r>
            <a:r>
              <a:rPr lang="ru-RU" sz="2800" dirty="0" smtClean="0"/>
              <a:t> машину та </a:t>
            </a:r>
            <a:r>
              <a:rPr lang="ru-RU" sz="2800" dirty="0" err="1" smtClean="0"/>
              <a:t>інші</a:t>
            </a:r>
            <a:r>
              <a:rPr lang="ru-RU" sz="2800" dirty="0" smtClean="0"/>
              <a:t> блага </a:t>
            </a:r>
            <a:r>
              <a:rPr lang="ru-RU" sz="2800" dirty="0" err="1" smtClean="0"/>
              <a:t>цивілізації</a:t>
            </a:r>
            <a:r>
              <a:rPr lang="ru-RU" sz="2800" dirty="0" smtClean="0"/>
              <a:t>, житель </a:t>
            </a:r>
            <a:r>
              <a:rPr lang="ru-RU" sz="2800" dirty="0" err="1" smtClean="0"/>
              <a:t>столиці</a:t>
            </a:r>
            <a:r>
              <a:rPr lang="ru-RU" sz="2800" dirty="0" smtClean="0"/>
              <a:t> </a:t>
            </a:r>
            <a:r>
              <a:rPr lang="ru-RU" sz="2800" dirty="0" err="1" smtClean="0"/>
              <a:t>майже</a:t>
            </a:r>
            <a:r>
              <a:rPr lang="ru-RU" sz="2800" dirty="0" smtClean="0"/>
              <a:t> половину </a:t>
            </a:r>
            <a:r>
              <a:rPr lang="ru-RU" sz="2800" dirty="0" err="1" smtClean="0"/>
              <a:t>свого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робочого</a:t>
            </a:r>
            <a:r>
              <a:rPr lang="ru-RU" sz="2800" dirty="0" smtClean="0"/>
              <a:t> часу трудиться на банки – за </a:t>
            </a:r>
            <a:r>
              <a:rPr lang="ru-RU" sz="2800" dirty="0" err="1" smtClean="0"/>
              <a:t>даними</a:t>
            </a:r>
            <a:r>
              <a:rPr lang="ru-RU" sz="2800" dirty="0" smtClean="0"/>
              <a:t> НБУ 135,1 </a:t>
            </a:r>
            <a:r>
              <a:rPr lang="ru-RU" sz="2800" dirty="0" err="1" smtClean="0"/>
              <a:t>млрд</a:t>
            </a:r>
            <a:r>
              <a:rPr lang="ru-RU" sz="2800" dirty="0" smtClean="0"/>
              <a:t> </a:t>
            </a:r>
            <a:r>
              <a:rPr lang="ru-RU" sz="2800" dirty="0" err="1" smtClean="0"/>
              <a:t>грн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в </a:t>
            </a:r>
            <a:r>
              <a:rPr lang="ru-RU" sz="2800" dirty="0" err="1" smtClean="0"/>
              <a:t>сім</a:t>
            </a:r>
            <a:r>
              <a:rPr lang="ru-RU" sz="2800" dirty="0" smtClean="0"/>
              <a:t> </a:t>
            </a:r>
            <a:r>
              <a:rPr lang="ru-RU" sz="2800" dirty="0" err="1" smtClean="0"/>
              <a:t>разів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більше</a:t>
            </a:r>
            <a:r>
              <a:rPr lang="ru-RU" sz="2800" dirty="0" smtClean="0"/>
              <a:t> бюджету </a:t>
            </a:r>
            <a:r>
              <a:rPr lang="ru-RU" sz="2800" dirty="0" err="1" smtClean="0"/>
              <a:t>Києва</a:t>
            </a:r>
            <a:r>
              <a:rPr lang="ru-RU" sz="2800" dirty="0" smtClean="0"/>
              <a:t>. З них 58 </a:t>
            </a:r>
            <a:r>
              <a:rPr lang="ru-RU" sz="2800" dirty="0" err="1" smtClean="0"/>
              <a:t>млрд</a:t>
            </a:r>
            <a:r>
              <a:rPr lang="ru-RU" sz="2800" dirty="0" smtClean="0"/>
              <a:t> </a:t>
            </a:r>
            <a:r>
              <a:rPr lang="ru-RU" sz="2800" dirty="0" err="1" smtClean="0"/>
              <a:t>грн</a:t>
            </a:r>
            <a:r>
              <a:rPr lang="ru-RU" sz="2800" dirty="0" smtClean="0"/>
              <a:t> – </a:t>
            </a:r>
            <a:r>
              <a:rPr lang="ru-RU" sz="2800" dirty="0" err="1" smtClean="0"/>
              <a:t>позики</a:t>
            </a:r>
            <a:r>
              <a:rPr lang="ru-RU" sz="2800" dirty="0" smtClean="0"/>
              <a:t> </a:t>
            </a:r>
            <a:r>
              <a:rPr lang="ru-RU" sz="2800" dirty="0" err="1" smtClean="0"/>
              <a:t>мешканців</a:t>
            </a:r>
            <a:r>
              <a:rPr lang="ru-RU" sz="2800" dirty="0" smtClean="0"/>
              <a:t> </a:t>
            </a:r>
            <a:r>
              <a:rPr lang="ru-RU" sz="2800" dirty="0" err="1" smtClean="0"/>
              <a:t>столиці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області</a:t>
            </a:r>
            <a:r>
              <a:rPr lang="ru-RU" sz="2800" dirty="0" smtClean="0"/>
              <a:t>, </a:t>
            </a:r>
            <a:r>
              <a:rPr lang="ru-RU" sz="2800" dirty="0" err="1" smtClean="0"/>
              <a:t>найбільших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боржників</a:t>
            </a:r>
            <a:r>
              <a:rPr lang="ru-RU" sz="2800" dirty="0" smtClean="0"/>
              <a:t> у </a:t>
            </a:r>
            <a:r>
              <a:rPr lang="ru-RU" sz="2800" dirty="0" err="1" smtClean="0"/>
              <a:t>країні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19458" name="Picture 2" descr="http://www.ura.ru/images/news/131/216/1052131216/do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789040"/>
            <a:ext cx="4355976" cy="3068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55776" y="188640"/>
            <a:ext cx="6588224" cy="6285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У </a:t>
            </a:r>
            <a:r>
              <a:rPr lang="ru-RU" b="1" dirty="0" smtClean="0"/>
              <a:t>Топ-5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популярних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покупці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в </a:t>
            </a:r>
            <a:r>
              <a:rPr lang="ru-RU" dirty="0" err="1" smtClean="0"/>
              <a:t>розстрочку</a:t>
            </a:r>
            <a:r>
              <a:rPr lang="ru-RU" dirty="0" smtClean="0"/>
              <a:t>,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b="1" dirty="0" err="1" smtClean="0"/>
              <a:t>телевізори</a:t>
            </a:r>
            <a:r>
              <a:rPr lang="ru-RU" b="1" dirty="0" smtClean="0"/>
              <a:t>, ноутбуки, </a:t>
            </a:r>
            <a:r>
              <a:rPr lang="ru-RU" b="1" dirty="0" err="1" smtClean="0"/>
              <a:t>смартфони</a:t>
            </a:r>
            <a:r>
              <a:rPr lang="ru-RU" b="1" dirty="0" smtClean="0"/>
              <a:t>, холодильники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пральні</a:t>
            </a:r>
            <a:r>
              <a:rPr lang="ru-RU" b="1" dirty="0" smtClean="0"/>
              <a:t> </a:t>
            </a:r>
            <a:r>
              <a:rPr lang="ru-RU" b="1" dirty="0" err="1" smtClean="0"/>
              <a:t>машини</a:t>
            </a:r>
            <a:r>
              <a:rPr lang="ru-RU" b="1" dirty="0" smtClean="0"/>
              <a:t>. </a:t>
            </a:r>
            <a:r>
              <a:rPr lang="ru-RU" dirty="0" smtClean="0"/>
              <a:t>Чим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цінова</a:t>
            </a:r>
            <a:r>
              <a:rPr lang="ru-RU" dirty="0" smtClean="0"/>
              <a:t> </a:t>
            </a:r>
            <a:r>
              <a:rPr lang="ru-RU" dirty="0" err="1" smtClean="0"/>
              <a:t>категорія</a:t>
            </a:r>
            <a:r>
              <a:rPr lang="ru-RU" dirty="0" smtClean="0"/>
              <a:t> товару,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в кредит, </a:t>
            </a:r>
            <a:r>
              <a:rPr lang="ru-RU" dirty="0" err="1" smtClean="0"/>
              <a:t>пояснюють</a:t>
            </a:r>
            <a:r>
              <a:rPr lang="ru-RU" dirty="0" smtClean="0"/>
              <a:t> </a:t>
            </a:r>
            <a:r>
              <a:rPr lang="ru-RU" dirty="0" err="1" smtClean="0"/>
              <a:t>експерти</a:t>
            </a:r>
            <a:r>
              <a:rPr lang="ru-RU" dirty="0" smtClean="0"/>
              <a:t>. І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налаштована</a:t>
            </a:r>
            <a:r>
              <a:rPr lang="ru-RU" dirty="0" smtClean="0"/>
              <a:t> на покупку в борг, то вона </a:t>
            </a:r>
            <a:r>
              <a:rPr lang="ru-RU" dirty="0" err="1" smtClean="0"/>
              <a:t>швидше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одного виду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віддасть</a:t>
            </a:r>
            <a:r>
              <a:rPr lang="ru-RU" dirty="0" smtClean="0"/>
              <a:t> </a:t>
            </a:r>
            <a:r>
              <a:rPr lang="ru-RU" dirty="0" err="1" smtClean="0"/>
              <a:t>перевагу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подорожче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Наддоступність</a:t>
            </a:r>
            <a:r>
              <a:rPr lang="ru-RU" dirty="0" smtClean="0"/>
              <a:t> </a:t>
            </a:r>
            <a:r>
              <a:rPr lang="ru-RU" dirty="0" err="1" smtClean="0"/>
              <a:t>кредитів</a:t>
            </a:r>
            <a:r>
              <a:rPr lang="ru-RU" dirty="0" smtClean="0"/>
              <a:t> не </a:t>
            </a:r>
            <a:r>
              <a:rPr lang="ru-RU" dirty="0" err="1" smtClean="0"/>
              <a:t>єдина</a:t>
            </a:r>
            <a:r>
              <a:rPr lang="ru-RU" dirty="0" smtClean="0"/>
              <a:t> причина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. </a:t>
            </a:r>
            <a:r>
              <a:rPr lang="ru-RU" dirty="0" err="1" smtClean="0"/>
              <a:t>Українцями</a:t>
            </a:r>
            <a:r>
              <a:rPr lang="ru-RU" dirty="0" smtClean="0"/>
              <a:t> </a:t>
            </a:r>
            <a:r>
              <a:rPr lang="ru-RU" dirty="0" err="1" smtClean="0"/>
              <a:t>рухає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 красивого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коментує</a:t>
            </a:r>
            <a:r>
              <a:rPr lang="ru-RU" dirty="0" smtClean="0"/>
              <a:t> </a:t>
            </a:r>
            <a:r>
              <a:rPr lang="ru-RU" dirty="0" err="1" smtClean="0"/>
              <a:t>Найман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доходи впали,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запити</a:t>
            </a:r>
            <a:r>
              <a:rPr lang="ru-RU" dirty="0" smtClean="0"/>
              <a:t> </a:t>
            </a:r>
            <a:r>
              <a:rPr lang="ru-RU" dirty="0" err="1" smtClean="0"/>
              <a:t>залишилися</a:t>
            </a:r>
            <a:r>
              <a:rPr lang="ru-RU" dirty="0" smtClean="0"/>
              <a:t> </a:t>
            </a:r>
            <a:r>
              <a:rPr lang="ru-RU" dirty="0" err="1" smtClean="0"/>
              <a:t>колишніми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18434" name="AutoShape 2" descr="https://nash-dom.info/wp-content/uploads/2013/12/20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 descr="https://nash-dom.info/wp-content/uploads/2013/12/20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https://nash-dom.info/wp-content/uploads/2013/12/20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0" name="AutoShape 8" descr="20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2" name="AutoShape 10" descr="https://nash-dom.info/wp-content/uploads/2013/12/20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44" name="Picture 12" descr="http://static.newsland.com/news_images/93/big_931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2850994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49411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«Ми </a:t>
            </a:r>
            <a:r>
              <a:rPr lang="ru-RU" sz="3600" dirty="0" err="1" smtClean="0"/>
              <a:t>повинні</a:t>
            </a:r>
            <a:r>
              <a:rPr lang="ru-RU" sz="3600" dirty="0" smtClean="0"/>
              <a:t> </a:t>
            </a:r>
            <a:r>
              <a:rPr lang="ru-RU" sz="3600" dirty="0" err="1" smtClean="0"/>
              <a:t>навчитись</a:t>
            </a:r>
            <a:r>
              <a:rPr lang="ru-RU" sz="3600" dirty="0" smtClean="0"/>
              <a:t> </a:t>
            </a:r>
            <a:r>
              <a:rPr lang="ru-RU" sz="3600" dirty="0" err="1" smtClean="0"/>
              <a:t>жити</a:t>
            </a:r>
            <a:r>
              <a:rPr lang="ru-RU" sz="3600" dirty="0" smtClean="0"/>
              <a:t> на </a:t>
            </a:r>
            <a:r>
              <a:rPr lang="ru-RU" sz="3600" dirty="0" err="1" smtClean="0"/>
              <a:t>зароблені</a:t>
            </a:r>
            <a:r>
              <a:rPr lang="ru-RU" sz="3600" dirty="0" smtClean="0"/>
              <a:t> </a:t>
            </a:r>
            <a:r>
              <a:rPr lang="ru-RU" sz="3600" dirty="0" err="1" smtClean="0"/>
              <a:t>кошти</a:t>
            </a:r>
            <a:r>
              <a:rPr lang="ru-RU" sz="3600" dirty="0" smtClean="0"/>
              <a:t>, а не </a:t>
            </a:r>
            <a:r>
              <a:rPr lang="ru-RU" sz="3600" dirty="0" err="1" smtClean="0"/>
              <a:t>просити</a:t>
            </a:r>
            <a:r>
              <a:rPr lang="ru-RU" sz="3600" dirty="0" smtClean="0"/>
              <a:t> </a:t>
            </a:r>
            <a:r>
              <a:rPr lang="ru-RU" sz="3600" dirty="0" err="1" smtClean="0"/>
              <a:t>дотацій</a:t>
            </a:r>
            <a:r>
              <a:rPr lang="ru-RU" sz="3600" dirty="0" smtClean="0"/>
              <a:t> у </a:t>
            </a:r>
            <a:r>
              <a:rPr lang="ru-RU" sz="3600" dirty="0" err="1" smtClean="0"/>
              <a:t>держави</a:t>
            </a:r>
            <a:r>
              <a:rPr lang="ru-RU" sz="3600" dirty="0" smtClean="0"/>
              <a:t>. Для </a:t>
            </a:r>
            <a:r>
              <a:rPr lang="ru-RU" sz="3600" dirty="0" err="1" smtClean="0"/>
              <a:t>цього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слід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розвивати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економіку</a:t>
            </a:r>
            <a:r>
              <a:rPr lang="ru-RU" sz="3600" dirty="0" smtClean="0"/>
              <a:t> </a:t>
            </a:r>
            <a:r>
              <a:rPr lang="ru-RU" sz="3600" dirty="0" err="1" smtClean="0"/>
              <a:t>залучати</a:t>
            </a:r>
            <a:r>
              <a:rPr lang="ru-RU" sz="3600" dirty="0" smtClean="0"/>
              <a:t> </a:t>
            </a:r>
            <a:r>
              <a:rPr lang="ru-RU" sz="3600" dirty="0" err="1" smtClean="0"/>
              <a:t>інвестиції</a:t>
            </a:r>
            <a:r>
              <a:rPr lang="ru-RU" sz="3600" dirty="0" smtClean="0"/>
              <a:t> </a:t>
            </a:r>
            <a:r>
              <a:rPr lang="ru-RU" sz="3600" dirty="0" err="1" smtClean="0"/>
              <a:t>вчитись</a:t>
            </a:r>
            <a:r>
              <a:rPr lang="ru-RU" sz="3600" dirty="0" smtClean="0"/>
              <a:t> бережливо </a:t>
            </a:r>
            <a:r>
              <a:rPr lang="ru-RU" sz="3600" dirty="0" err="1" smtClean="0"/>
              <a:t>використовувати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кожну</a:t>
            </a:r>
            <a:r>
              <a:rPr lang="ru-RU" sz="3600" dirty="0" smtClean="0"/>
              <a:t>  </a:t>
            </a:r>
            <a:r>
              <a:rPr lang="ru-RU" sz="3600" dirty="0" err="1" smtClean="0"/>
              <a:t>гривню</a:t>
            </a:r>
            <a:r>
              <a:rPr lang="ru-RU" sz="3600" dirty="0" smtClean="0"/>
              <a:t> </a:t>
            </a:r>
            <a:r>
              <a:rPr lang="ru-RU" sz="3600" dirty="0" err="1" smtClean="0"/>
              <a:t>виділену</a:t>
            </a:r>
            <a:r>
              <a:rPr lang="ru-RU" sz="3600" dirty="0" smtClean="0"/>
              <a:t> </a:t>
            </a:r>
            <a:r>
              <a:rPr lang="ru-RU" sz="3600" dirty="0" err="1" smtClean="0"/>
              <a:t>із</a:t>
            </a:r>
            <a:r>
              <a:rPr lang="ru-RU" sz="3600" dirty="0" smtClean="0"/>
              <a:t> бюджету»</a:t>
            </a:r>
            <a:endParaRPr lang="ru-RU" sz="3600" dirty="0"/>
          </a:p>
        </p:txBody>
      </p:sp>
      <p:pic>
        <p:nvPicPr>
          <p:cNvPr id="21506" name="Picture 2" descr="http://prokredity.net/uploads/taginator/Mar-2013/dolg-po-kredit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356992"/>
            <a:ext cx="6084168" cy="3501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Українці все більше звикають жити у борг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84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583</Words>
  <Application>Microsoft Office PowerPoint</Application>
  <PresentationFormat>Экран (4:3)</PresentationFormat>
  <Paragraphs>20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Чи варто жити в борг? Життя в борг – його можливості і реальність. </vt:lpstr>
      <vt:lpstr>Борг </vt:lpstr>
      <vt:lpstr>Слайд 3</vt:lpstr>
      <vt:lpstr>Державний борг поділяється на внутрішній і зовнішній. </vt:lpstr>
      <vt:lpstr>Слайд 5</vt:lpstr>
      <vt:lpstr>Слайд 6</vt:lpstr>
      <vt:lpstr>Слайд 7</vt:lpstr>
      <vt:lpstr>Слайд 8</vt:lpstr>
      <vt:lpstr>Слайд 9</vt:lpstr>
      <vt:lpstr>США друкують гроші, і при цьому мають колосальні борги, і при цьому їх економіка одна з передових у світі, чому Україна не може стільки ж мати в борг, і гарно жити?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 варто жити в борг? Життя в борг – його можливості і реальність.</dc:title>
  <dc:creator>Оля</dc:creator>
  <cp:lastModifiedBy>Оля</cp:lastModifiedBy>
  <cp:revision>8</cp:revision>
  <dcterms:created xsi:type="dcterms:W3CDTF">2013-12-25T15:12:55Z</dcterms:created>
  <dcterms:modified xsi:type="dcterms:W3CDTF">2013-12-25T16:31:54Z</dcterms:modified>
</cp:coreProperties>
</file>