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4" r:id="rId6"/>
    <p:sldId id="26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360F-DAE7-45D1-A6C6-D84BC16AA5DB}" type="datetimeFigureOut">
              <a:rPr lang="ru-RU" smtClean="0"/>
              <a:t>19.02.2013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7CA0-CB10-429C-858B-8713566FE65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360F-DAE7-45D1-A6C6-D84BC16AA5DB}" type="datetimeFigureOut">
              <a:rPr lang="ru-RU" smtClean="0"/>
              <a:t>19.02.2013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7CA0-CB10-429C-858B-8713566FE65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360F-DAE7-45D1-A6C6-D84BC16AA5DB}" type="datetimeFigureOut">
              <a:rPr lang="ru-RU" smtClean="0"/>
              <a:t>19.02.2013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7CA0-CB10-429C-858B-8713566FE65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360F-DAE7-45D1-A6C6-D84BC16AA5DB}" type="datetimeFigureOut">
              <a:rPr lang="ru-RU" smtClean="0"/>
              <a:t>19.02.2013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7CA0-CB10-429C-858B-8713566FE65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360F-DAE7-45D1-A6C6-D84BC16AA5DB}" type="datetimeFigureOut">
              <a:rPr lang="ru-RU" smtClean="0"/>
              <a:t>19.02.2013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7CA0-CB10-429C-858B-8713566FE65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360F-DAE7-45D1-A6C6-D84BC16AA5DB}" type="datetimeFigureOut">
              <a:rPr lang="ru-RU" smtClean="0"/>
              <a:t>19.02.2013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7CA0-CB10-429C-858B-8713566FE65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360F-DAE7-45D1-A6C6-D84BC16AA5DB}" type="datetimeFigureOut">
              <a:rPr lang="ru-RU" smtClean="0"/>
              <a:t>19.02.2013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7CA0-CB10-429C-858B-8713566FE65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360F-DAE7-45D1-A6C6-D84BC16AA5DB}" type="datetimeFigureOut">
              <a:rPr lang="ru-RU" smtClean="0"/>
              <a:t>19.02.2013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7CA0-CB10-429C-858B-8713566FE65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360F-DAE7-45D1-A6C6-D84BC16AA5DB}" type="datetimeFigureOut">
              <a:rPr lang="ru-RU" smtClean="0"/>
              <a:t>19.02.2013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7CA0-CB10-429C-858B-8713566FE65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360F-DAE7-45D1-A6C6-D84BC16AA5DB}" type="datetimeFigureOut">
              <a:rPr lang="ru-RU" smtClean="0"/>
              <a:t>19.02.2013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7CA0-CB10-429C-858B-8713566FE65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360F-DAE7-45D1-A6C6-D84BC16AA5DB}" type="datetimeFigureOut">
              <a:rPr lang="ru-RU" smtClean="0"/>
              <a:t>19.02.2013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47CA0-CB10-429C-858B-8713566FE65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C360F-DAE7-45D1-A6C6-D84BC16AA5DB}" type="datetimeFigureOut">
              <a:rPr lang="ru-RU" smtClean="0"/>
              <a:t>19.02.2013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47CA0-CB10-429C-858B-8713566FE65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132856"/>
            <a:ext cx="5715040" cy="1470025"/>
          </a:xfrm>
        </p:spPr>
        <p:txBody>
          <a:bodyPr>
            <a:noAutofit/>
          </a:bodyPr>
          <a:lstStyle/>
          <a:p>
            <a:r>
              <a:rPr lang="uk-UA" sz="5400" dirty="0" smtClean="0">
                <a:solidFill>
                  <a:srgbClr val="FF0000"/>
                </a:solidFill>
              </a:rPr>
              <a:t>Фразеологічні засоби стилістики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9нрке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878906" y="4243350"/>
            <a:ext cx="3263312" cy="26146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03384" y="476672"/>
            <a:ext cx="798503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Фразеологізми</a:t>
            </a:r>
            <a:r>
              <a:rPr lang="uk-UA" sz="2800" dirty="0" smtClean="0"/>
              <a:t>—особливі </a:t>
            </a:r>
            <a:r>
              <a:rPr lang="uk-UA" sz="2800" dirty="0" err="1" smtClean="0"/>
              <a:t>мовнІ</a:t>
            </a:r>
            <a:r>
              <a:rPr lang="uk-UA" sz="2800" smtClean="0"/>
              <a:t> </a:t>
            </a:r>
            <a:r>
              <a:rPr lang="uk-UA" sz="2800" dirty="0" smtClean="0"/>
              <a:t>одиниці—мають чітко виражене стильове призначення. Вони тяжіють до окремих стилів і в текстах цих стилів найчастіше вживаються. </a:t>
            </a:r>
          </a:p>
          <a:p>
            <a:r>
              <a:rPr lang="uk-UA" sz="2800" dirty="0" smtClean="0"/>
              <a:t>Кожний стиль мовлення володіє значним запасом фразеологізмів. Стилістичні функції фразеологізмів залежать і від джерел їх походження. На цій підставі діляться фразеологізми на три групи:</a:t>
            </a:r>
          </a:p>
          <a:p>
            <a:pPr marL="285750" indent="-285750">
              <a:buClr>
                <a:srgbClr val="FF3399"/>
              </a:buClr>
              <a:buFont typeface="Wingdings" pitchFamily="2" charset="2"/>
              <a:buChar char="v"/>
            </a:pPr>
            <a:r>
              <a:rPr lang="uk-UA" sz="2800" dirty="0" smtClean="0"/>
              <a:t>розмовно-побутові;</a:t>
            </a:r>
          </a:p>
          <a:p>
            <a:pPr marL="285750" indent="-285750">
              <a:buClr>
                <a:srgbClr val="FF3399"/>
              </a:buClr>
              <a:buFont typeface="Wingdings" pitchFamily="2" charset="2"/>
              <a:buChar char="v"/>
            </a:pPr>
            <a:r>
              <a:rPr lang="uk-UA" sz="2800" dirty="0"/>
              <a:t>н</a:t>
            </a:r>
            <a:r>
              <a:rPr lang="uk-UA" sz="2800" dirty="0" smtClean="0"/>
              <a:t>ароднопоетичні;</a:t>
            </a:r>
          </a:p>
          <a:p>
            <a:pPr marL="285750" indent="-285750">
              <a:buClr>
                <a:srgbClr val="FF3399"/>
              </a:buClr>
              <a:buFont typeface="Wingdings" pitchFamily="2" charset="2"/>
              <a:buChar char="v"/>
            </a:pPr>
            <a:r>
              <a:rPr lang="uk-UA" sz="2800" dirty="0"/>
              <a:t>к</a:t>
            </a:r>
            <a:r>
              <a:rPr lang="uk-UA" sz="2800" dirty="0" smtClean="0"/>
              <a:t>нижні;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9нрке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878906" y="4243350"/>
            <a:ext cx="3263312" cy="26146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93512" y="476672"/>
            <a:ext cx="857097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i="1" u="sng" dirty="0" smtClean="0"/>
              <a:t>Розмовно-побутові </a:t>
            </a:r>
            <a:r>
              <a:rPr lang="uk-UA" sz="2800" dirty="0" smtClean="0"/>
              <a:t>фразеологізми широко вживаються в розмовному, художньому стилях, рідше—в публіцистичному. </a:t>
            </a:r>
          </a:p>
          <a:p>
            <a:r>
              <a:rPr lang="uk-UA" sz="2800" dirty="0" smtClean="0"/>
              <a:t>Ці фразеологізми мають яскраво виражене емоційно-експресивне забарвлення. Серед них багато прислів'їв і приказок, що роблять наше мовлення багатим, виразним, дотепним. Наприклад: То добре, що швидко, та є таке прислів'я: «Поспішиш—людей насмішиш».(Остап Вишня.)</a:t>
            </a:r>
          </a:p>
          <a:p>
            <a:r>
              <a:rPr lang="uk-UA" sz="2800" dirty="0" smtClean="0"/>
              <a:t>У творах художньої літератури розмовно-побутові фразеологізми є важливим засобом підсилення, увиразнення думки.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3792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9нрке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878906" y="4243350"/>
            <a:ext cx="3263312" cy="26146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03384" y="476672"/>
            <a:ext cx="7985039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u="sng" dirty="0" smtClean="0"/>
              <a:t>Народнопоетичні фразеологізми</a:t>
            </a:r>
            <a:r>
              <a:rPr lang="uk-UA" sz="2000" dirty="0" smtClean="0"/>
              <a:t>—</a:t>
            </a:r>
            <a:r>
              <a:rPr lang="uk-UA" sz="2100" dirty="0" smtClean="0"/>
              <a:t>вирази, що виникли на фольклорній основі(сталі епітети метафори, порівняння, тавтологічні звороти, </a:t>
            </a:r>
            <a:r>
              <a:rPr lang="uk-UA" sz="2100" smtClean="0"/>
              <a:t>примовки). Українські </a:t>
            </a:r>
            <a:r>
              <a:rPr lang="uk-UA" sz="2100" dirty="0" smtClean="0"/>
              <a:t>письменники часто використовують ці вирази в своїй творчості. Наприклад: На камені на білому там стояла </a:t>
            </a:r>
            <a:r>
              <a:rPr lang="uk-UA" sz="2100" dirty="0" smtClean="0"/>
              <a:t>темная</a:t>
            </a:r>
            <a:r>
              <a:rPr lang="uk-UA" sz="2100" dirty="0" smtClean="0"/>
              <a:t> темниця.(Т. Шевченко.)</a:t>
            </a:r>
          </a:p>
          <a:p>
            <a:r>
              <a:rPr lang="uk-UA" sz="2100" dirty="0" smtClean="0"/>
              <a:t>Фольклорні елементи мовлення виступають у художньому (рідше публіцистичному) стилі як засоби емоційного забарвлення тексту в ліричні та гумористичні тони, увиразнюють художні засоби.</a:t>
            </a:r>
          </a:p>
          <a:p>
            <a:r>
              <a:rPr lang="ru-RU" sz="2800" i="1" u="sng" dirty="0" smtClean="0"/>
              <a:t>Книжні</a:t>
            </a:r>
            <a:r>
              <a:rPr lang="ru-RU" sz="2800" i="1" u="sng" dirty="0" smtClean="0"/>
              <a:t> </a:t>
            </a:r>
            <a:r>
              <a:rPr lang="ru-RU" sz="2800" i="1" u="sng" dirty="0" smtClean="0"/>
              <a:t>фразеологізми</a:t>
            </a:r>
            <a:r>
              <a:rPr lang="ru-RU" sz="2000" dirty="0" smtClean="0"/>
              <a:t> </a:t>
            </a:r>
            <a:r>
              <a:rPr lang="ru-RU" sz="2100" dirty="0" err="1" smtClean="0"/>
              <a:t>виникли</a:t>
            </a:r>
            <a:r>
              <a:rPr lang="ru-RU" sz="2100" smtClean="0"/>
              <a:t> на писемній (книжній основі) і найчастіше використовуються в книжних стилях. До книжних фразеологізмів належать крилаті слова і вирази—сталі словесні формули,що є повторенням влучних висловів письменників, філософів. Наприклад: мертві душі(за назвою твору М.В.Гоголя), ахіллесова п'ята(з грецької міфології).</a:t>
            </a:r>
          </a:p>
          <a:p>
            <a:r>
              <a:rPr lang="ru-RU" sz="2100" smtClean="0"/>
              <a:t>До книжних фразеологізмів належать термінологічні словосполучення, поява яких зумовлена постійним розвитком різних галузей науки, культури, техніки.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9718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9нрке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878906" y="4243350"/>
            <a:ext cx="3263312" cy="26146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03383" y="476672"/>
            <a:ext cx="798503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Фразеологізми є одним з невичерпних джерел багатства і виразності мовлення, але вимагають доречного вживання. Тому треба уникати помилок типу </a:t>
            </a:r>
            <a:r>
              <a:rPr lang="uk-UA" sz="2800" i="1" dirty="0" smtClean="0"/>
              <a:t>мати роль</a:t>
            </a:r>
            <a:r>
              <a:rPr lang="uk-UA" sz="2800" dirty="0" smtClean="0"/>
              <a:t>(треба—</a:t>
            </a:r>
            <a:r>
              <a:rPr lang="uk-UA" sz="2800" i="1" dirty="0" smtClean="0"/>
              <a:t>відігравати роль</a:t>
            </a:r>
            <a:r>
              <a:rPr lang="uk-UA" sz="2800" dirty="0" smtClean="0"/>
              <a:t>), </a:t>
            </a:r>
            <a:r>
              <a:rPr lang="uk-UA" sz="2800" i="1" dirty="0" smtClean="0"/>
              <a:t>вантаж спогадів(</a:t>
            </a:r>
            <a:r>
              <a:rPr lang="uk-UA" sz="2800" dirty="0" smtClean="0"/>
              <a:t>треба—</a:t>
            </a:r>
            <a:r>
              <a:rPr lang="uk-UA" sz="2800" i="1" dirty="0" smtClean="0"/>
              <a:t>тягар спогадів</a:t>
            </a:r>
            <a:r>
              <a:rPr lang="uk-UA" sz="2800" dirty="0" smtClean="0"/>
              <a:t>).</a:t>
            </a:r>
          </a:p>
          <a:p>
            <a:r>
              <a:rPr lang="uk-UA" sz="2800" dirty="0" smtClean="0"/>
              <a:t>Запас фразеологізмів й уміле їх використання робить наше мовлення багатим, виразним й оригінальним.</a:t>
            </a:r>
          </a:p>
          <a:p>
            <a:pPr algn="ctr"/>
            <a:r>
              <a:rPr lang="uk-UA" sz="3600" dirty="0" smtClean="0"/>
              <a:t>Тести</a:t>
            </a:r>
          </a:p>
          <a:p>
            <a:r>
              <a:rPr lang="ru-RU" sz="2400" dirty="0" smtClean="0"/>
              <a:t>1.Які </a:t>
            </a:r>
            <a:r>
              <a:rPr lang="ru-RU" sz="2400" dirty="0" err="1" smtClean="0"/>
              <a:t>фразеологізми</a:t>
            </a:r>
            <a:r>
              <a:rPr lang="ru-RU" sz="2400" smtClean="0"/>
              <a:t> </a:t>
            </a:r>
            <a:r>
              <a:rPr lang="ru-RU" sz="2400"/>
              <a:t>мають яскраво виражене </a:t>
            </a:r>
            <a:r>
              <a:rPr lang="ru-RU" sz="2400"/>
              <a:t>емоційно-експресивне </a:t>
            </a:r>
            <a:r>
              <a:rPr lang="ru-RU" sz="2400" smtClean="0"/>
              <a:t>забарвлення?</a:t>
            </a:r>
          </a:p>
          <a:p>
            <a:r>
              <a:rPr lang="ru-RU" sz="2400"/>
              <a:t>А</a:t>
            </a:r>
            <a:r>
              <a:rPr lang="ru-RU" sz="2400"/>
              <a:t>) </a:t>
            </a:r>
            <a:r>
              <a:rPr lang="ru-RU" sz="2400" smtClean="0"/>
              <a:t>народнопоетичні</a:t>
            </a:r>
            <a:endParaRPr lang="ru-RU" sz="2400"/>
          </a:p>
          <a:p>
            <a:r>
              <a:rPr lang="ru-RU" sz="2400"/>
              <a:t>Б</a:t>
            </a:r>
            <a:r>
              <a:rPr lang="ru-RU" sz="2400" smtClean="0"/>
              <a:t>)розмовно-побутові</a:t>
            </a:r>
            <a:endParaRPr lang="ru-RU" sz="2400"/>
          </a:p>
          <a:p>
            <a:r>
              <a:rPr lang="ru-RU" sz="2400" smtClean="0"/>
              <a:t>В)книжні</a:t>
            </a:r>
            <a:endParaRPr lang="ru-RU" sz="2400"/>
          </a:p>
          <a:p>
            <a:endParaRPr lang="ru-RU" sz="2000" smtClean="0"/>
          </a:p>
        </p:txBody>
      </p:sp>
    </p:spTree>
    <p:extLst>
      <p:ext uri="{BB962C8B-B14F-4D97-AF65-F5344CB8AC3E}">
        <p14:creationId xmlns:p14="http://schemas.microsoft.com/office/powerpoint/2010/main" val="127514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9нрке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878906" y="4243350"/>
            <a:ext cx="3263312" cy="26146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77099" y="476672"/>
            <a:ext cx="8766901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2. Яку функцію виконують народнопоетичні фразеологізми?</a:t>
            </a:r>
            <a:endParaRPr lang="ru-RU" sz="2400" dirty="0" smtClean="0"/>
          </a:p>
          <a:p>
            <a:r>
              <a:rPr lang="ru-RU" sz="2400" dirty="0"/>
              <a:t>А) </a:t>
            </a:r>
            <a:r>
              <a:rPr lang="ru-RU" sz="2400" dirty="0" smtClean="0"/>
              <a:t>емоційне</a:t>
            </a:r>
            <a:r>
              <a:rPr lang="ru-RU" sz="2400" dirty="0" smtClean="0"/>
              <a:t> </a:t>
            </a:r>
            <a:r>
              <a:rPr lang="ru-RU" sz="2400" dirty="0"/>
              <a:t>забарвлення</a:t>
            </a:r>
            <a:r>
              <a:rPr lang="ru-RU" sz="2400" dirty="0"/>
              <a:t> тексту </a:t>
            </a:r>
            <a:r>
              <a:rPr lang="ru-RU" sz="2400"/>
              <a:t>в </a:t>
            </a:r>
            <a:r>
              <a:rPr lang="uk-UA" sz="2400" dirty="0" smtClean="0"/>
              <a:t>ліричні</a:t>
            </a:r>
            <a:r>
              <a:rPr lang="ru-RU" sz="2400" dirty="0" smtClean="0"/>
              <a:t> </a:t>
            </a:r>
            <a:r>
              <a:rPr lang="ru-RU" sz="2400" dirty="0"/>
              <a:t>та </a:t>
            </a:r>
            <a:r>
              <a:rPr lang="ru-RU" sz="2400" dirty="0"/>
              <a:t>гумористичні</a:t>
            </a:r>
            <a:r>
              <a:rPr lang="ru-RU" sz="2400" dirty="0"/>
              <a:t> тони</a:t>
            </a:r>
          </a:p>
          <a:p>
            <a:r>
              <a:rPr lang="ru-RU" sz="2400" dirty="0"/>
              <a:t>Б</a:t>
            </a:r>
            <a:r>
              <a:rPr lang="ru-RU" sz="2400"/>
              <a:t>) </a:t>
            </a:r>
            <a:r>
              <a:rPr lang="uk-UA" sz="2400" dirty="0" smtClean="0"/>
              <a:t>важливий</a:t>
            </a:r>
            <a:r>
              <a:rPr lang="ru-RU" sz="2400" dirty="0" smtClean="0"/>
              <a:t> </a:t>
            </a:r>
            <a:r>
              <a:rPr lang="ru-RU" sz="2400" smtClean="0"/>
              <a:t>засіб</a:t>
            </a:r>
            <a:r>
              <a:rPr lang="ru-RU" sz="2400" smtClean="0"/>
              <a:t> </a:t>
            </a:r>
            <a:r>
              <a:rPr lang="uk-UA" sz="2400" smtClean="0"/>
              <a:t>підсилення</a:t>
            </a:r>
            <a:r>
              <a:rPr lang="ru-RU" sz="2400" smtClean="0"/>
              <a:t> думки</a:t>
            </a:r>
            <a:endParaRPr lang="ru-RU" sz="2400"/>
          </a:p>
          <a:p>
            <a:r>
              <a:rPr lang="ru-RU" sz="2400" dirty="0" smtClean="0"/>
              <a:t>В)</a:t>
            </a:r>
            <a:r>
              <a:rPr lang="ru-RU" sz="2400" dirty="0" err="1" smtClean="0"/>
              <a:t>увиразнення</a:t>
            </a:r>
            <a:r>
              <a:rPr lang="ru-RU" sz="2400" smtClean="0"/>
              <a:t> думки</a:t>
            </a:r>
          </a:p>
          <a:p>
            <a:r>
              <a:rPr lang="uk-UA" sz="2400" smtClean="0"/>
              <a:t>3. До яких фразеологізмів  належать крилаті слова і вирази</a:t>
            </a:r>
            <a:r>
              <a:rPr lang="ru-RU" sz="2400" smtClean="0"/>
              <a:t>—сталі </a:t>
            </a:r>
            <a:r>
              <a:rPr lang="ru-RU" sz="2400"/>
              <a:t>словесні </a:t>
            </a:r>
            <a:r>
              <a:rPr lang="ru-RU" sz="2400"/>
              <a:t>формули,що </a:t>
            </a:r>
            <a:r>
              <a:rPr lang="ru-RU" sz="2400" smtClean="0"/>
              <a:t>є повторенням </a:t>
            </a:r>
            <a:r>
              <a:rPr lang="ru-RU" sz="2400"/>
              <a:t>влучних висловів письменників</a:t>
            </a:r>
            <a:r>
              <a:rPr lang="ru-RU" sz="2400"/>
              <a:t>, </a:t>
            </a:r>
            <a:r>
              <a:rPr lang="ru-RU" sz="2400" smtClean="0"/>
              <a:t>філософів?</a:t>
            </a:r>
            <a:endParaRPr lang="uk-UA" sz="2400" smtClean="0"/>
          </a:p>
          <a:p>
            <a:pPr lvl="0"/>
            <a:r>
              <a:rPr lang="ru-RU" sz="2400">
                <a:solidFill>
                  <a:prstClr val="black"/>
                </a:solidFill>
              </a:rPr>
              <a:t>А) народнопоетичні</a:t>
            </a:r>
          </a:p>
          <a:p>
            <a:pPr lvl="0"/>
            <a:r>
              <a:rPr lang="ru-RU" sz="2400">
                <a:solidFill>
                  <a:prstClr val="black"/>
                </a:solidFill>
              </a:rPr>
              <a:t>Б)розмовно-побутові</a:t>
            </a:r>
          </a:p>
          <a:p>
            <a:pPr lvl="0"/>
            <a:r>
              <a:rPr lang="ru-RU" sz="2400" smtClean="0">
                <a:solidFill>
                  <a:prstClr val="black"/>
                </a:solidFill>
              </a:rPr>
              <a:t>В)книжні</a:t>
            </a:r>
          </a:p>
          <a:p>
            <a:pPr lvl="0"/>
            <a:r>
              <a:rPr lang="uk-UA" sz="2400">
                <a:solidFill>
                  <a:prstClr val="black"/>
                </a:solidFill>
              </a:rPr>
              <a:t>4.Серед яких </a:t>
            </a:r>
            <a:r>
              <a:rPr lang="uk-UA" sz="2400">
                <a:solidFill>
                  <a:prstClr val="black"/>
                </a:solidFill>
              </a:rPr>
              <a:t>фразеологізмів </a:t>
            </a:r>
            <a:r>
              <a:rPr lang="uk-UA" sz="2400" smtClean="0">
                <a:solidFill>
                  <a:prstClr val="black"/>
                </a:solidFill>
              </a:rPr>
              <a:t>багато прислів'їв </a:t>
            </a:r>
            <a:r>
              <a:rPr lang="uk-UA" sz="2400">
                <a:solidFill>
                  <a:prstClr val="black"/>
                </a:solidFill>
              </a:rPr>
              <a:t>і </a:t>
            </a:r>
            <a:r>
              <a:rPr lang="uk-UA" sz="2400" smtClean="0">
                <a:solidFill>
                  <a:prstClr val="black"/>
                </a:solidFill>
              </a:rPr>
              <a:t>приказок?</a:t>
            </a:r>
          </a:p>
          <a:p>
            <a:r>
              <a:rPr lang="ru-RU" sz="2400" smtClean="0">
                <a:solidFill>
                  <a:prstClr val="black"/>
                </a:solidFill>
              </a:rPr>
              <a:t>А)книжні</a:t>
            </a:r>
            <a:endParaRPr lang="ru-RU" sz="2400">
              <a:solidFill>
                <a:prstClr val="black"/>
              </a:solidFill>
            </a:endParaRPr>
          </a:p>
          <a:p>
            <a:pPr lvl="0"/>
            <a:r>
              <a:rPr lang="ru-RU" sz="2400">
                <a:solidFill>
                  <a:prstClr val="black"/>
                </a:solidFill>
              </a:rPr>
              <a:t>Б</a:t>
            </a:r>
            <a:r>
              <a:rPr lang="ru-RU" sz="2400" smtClean="0">
                <a:solidFill>
                  <a:prstClr val="black"/>
                </a:solidFill>
              </a:rPr>
              <a:t>) </a:t>
            </a:r>
            <a:r>
              <a:rPr lang="ru-RU" sz="2400">
                <a:solidFill>
                  <a:prstClr val="black"/>
                </a:solidFill>
              </a:rPr>
              <a:t>народнопоетичні</a:t>
            </a:r>
          </a:p>
          <a:p>
            <a:pPr lvl="0"/>
            <a:r>
              <a:rPr lang="ru-RU" sz="2400" smtClean="0">
                <a:solidFill>
                  <a:prstClr val="black"/>
                </a:solidFill>
              </a:rPr>
              <a:t>В)розмовно-побутові</a:t>
            </a:r>
            <a:endParaRPr lang="ru-RU" sz="2400">
              <a:solidFill>
                <a:prstClr val="black"/>
              </a:solidFill>
            </a:endParaRPr>
          </a:p>
          <a:p>
            <a:pPr lvl="0"/>
            <a:endParaRPr lang="ru-RU" sz="2400">
              <a:solidFill>
                <a:prstClr val="black"/>
              </a:solidFill>
            </a:endParaRPr>
          </a:p>
          <a:p>
            <a:endParaRPr lang="uk-UA" sz="2400" smtClean="0"/>
          </a:p>
          <a:p>
            <a:endParaRPr lang="ru-RU" sz="2400" smtClean="0"/>
          </a:p>
        </p:txBody>
      </p:sp>
    </p:spTree>
    <p:extLst>
      <p:ext uri="{BB962C8B-B14F-4D97-AF65-F5344CB8AC3E}">
        <p14:creationId xmlns:p14="http://schemas.microsoft.com/office/powerpoint/2010/main" val="336346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5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05</Template>
  <TotalTime>124</TotalTime>
  <Words>388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05</vt:lpstr>
      <vt:lpstr>Фразеологічні засоби стилістики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Фразеологічні засоби стилістики</dc:title>
  <dc:creator>office</dc:creator>
  <cp:lastModifiedBy>office</cp:lastModifiedBy>
  <cp:revision>12</cp:revision>
  <dcterms:created xsi:type="dcterms:W3CDTF">2013-02-19T18:42:58Z</dcterms:created>
  <dcterms:modified xsi:type="dcterms:W3CDTF">2013-02-19T20:47:34Z</dcterms:modified>
</cp:coreProperties>
</file>