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58" r:id="rId4"/>
    <p:sldId id="260" r:id="rId5"/>
    <p:sldId id="261" r:id="rId6"/>
    <p:sldId id="262" r:id="rId7"/>
    <p:sldId id="290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91" r:id="rId31"/>
    <p:sldId id="282" r:id="rId32"/>
    <p:sldId id="286" r:id="rId33"/>
    <p:sldId id="287" r:id="rId34"/>
    <p:sldId id="288" r:id="rId35"/>
    <p:sldId id="259" r:id="rId36"/>
    <p:sldId id="29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93" autoAdjust="0"/>
    <p:restoredTop sz="94660"/>
  </p:normalViewPr>
  <p:slideViewPr>
    <p:cSldViewPr>
      <p:cViewPr>
        <p:scale>
          <a:sx n="69" d="100"/>
          <a:sy n="69" d="100"/>
        </p:scale>
        <p:origin x="-1362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475CE-0A3A-4AB2-BDD9-AB84B8F2808F}" type="datetimeFigureOut">
              <a:rPr lang="ru-RU" smtClean="0"/>
              <a:t>07.09.2013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46F1A-C094-4EC1-A101-339932F0F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54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46F1A-C094-4EC1-A101-339932F0FD7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473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46F1A-C094-4EC1-A101-339932F0FD7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17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4000"/>
            <a:lum/>
          </a:blip>
          <a:srcRect/>
          <a:tile tx="0" ty="0" sx="100000" sy="100000" flip="xy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  <a:gradFill flip="none" rotWithShape="1">
            <a:gsLst>
              <a:gs pos="42000">
                <a:schemeClr val="dk1">
                  <a:tint val="50000"/>
                  <a:satMod val="300000"/>
                  <a:alpha val="55000"/>
                </a:schemeClr>
              </a:gs>
              <a:gs pos="44000">
                <a:schemeClr val="dk1">
                  <a:tint val="37000"/>
                  <a:satMod val="300000"/>
                  <a:alpha val="67000"/>
                </a:schemeClr>
              </a:gs>
              <a:gs pos="100000">
                <a:schemeClr val="dk1">
                  <a:tint val="15000"/>
                  <a:satMod val="350000"/>
                  <a:alpha val="19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FC1EA-3A84-4BCC-9E5C-F3EA85D082B2}" type="datetimeFigureOut">
              <a:rPr lang="ru-RU" smtClean="0"/>
              <a:t>06.09.2013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BC657-AF51-45A2-9A57-F2194CE77C0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b="1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44825"/>
            <a:ext cx="7774632" cy="1755626"/>
          </a:xfrm>
        </p:spPr>
        <p:txBody>
          <a:bodyPr>
            <a:prstTxWarp prst="textStop">
              <a:avLst/>
            </a:prstTxWarp>
          </a:bodyPr>
          <a:lstStyle/>
          <a:p>
            <a:r>
              <a:rPr lang="ru-RU" dirty="0" err="1" smtClean="0"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  <a:tileRect r="-100000" b="-100000"/>
                </a:gradFill>
              </a:rPr>
              <a:t>Живопис</a:t>
            </a:r>
            <a:endParaRPr lang="ru-RU" dirty="0"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  <a:tileRect r="-100000" b="-1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/>
          <a:lstStyle/>
          <a:p>
            <a:r>
              <a:rPr lang="ru-RU" u="sng" dirty="0" smtClean="0"/>
              <a:t>Автор проекту:</a:t>
            </a:r>
          </a:p>
          <a:p>
            <a:r>
              <a:rPr lang="ru-RU" u="sng" dirty="0" err="1" smtClean="0"/>
              <a:t>Загородня</a:t>
            </a:r>
            <a:r>
              <a:rPr lang="ru-RU" u="sng" dirty="0" smtClean="0"/>
              <a:t> Катерина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2185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Побутовий жанр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err="1" smtClean="0">
                <a:solidFill>
                  <a:srgbClr val="002060"/>
                </a:solidFill>
                <a:latin typeface="Monotype Corsiva" pitchFamily="66" charset="0"/>
              </a:rPr>
              <a:t>Розділ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образотворчого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мистецтва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різновид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живопису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що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зосереджений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на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відтворенні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сцен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повсякденного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буденного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життя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зазвичай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сучасного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художника.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Побутовий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жанр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має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також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відтворення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у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скульптурі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графіці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фото.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0"/>
          <a:stretch/>
        </p:blipFill>
        <p:spPr bwMode="auto">
          <a:xfrm>
            <a:off x="107504" y="4499142"/>
            <a:ext cx="1905000" cy="2323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91900"/>
            <a:ext cx="2452896" cy="177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90425"/>
            <a:ext cx="3123048" cy="227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45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76798"/>
            <a:ext cx="5040630" cy="7034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12384"/>
          <a:stretch/>
        </p:blipFill>
        <p:spPr bwMode="auto">
          <a:xfrm>
            <a:off x="4682836" y="-76798"/>
            <a:ext cx="4569684" cy="7178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8938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Натюрмор</a:t>
            </a:r>
            <a:r>
              <a:rPr lang="uk-UA" dirty="0"/>
              <a:t>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err="1" smtClean="0">
                <a:solidFill>
                  <a:srgbClr val="002060"/>
                </a:solidFill>
                <a:latin typeface="Monotype Corsiva" pitchFamily="66" charset="0"/>
              </a:rPr>
              <a:t>Різновид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малярства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що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зображає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застиглі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нерухомі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предмети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—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букети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квітів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композиції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овочів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фруктів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посуду,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килимів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меблів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тощо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40" y="3223710"/>
            <a:ext cx="2809766" cy="182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5"/>
          <a:stretch/>
        </p:blipFill>
        <p:spPr bwMode="auto">
          <a:xfrm>
            <a:off x="0" y="3710356"/>
            <a:ext cx="3214255" cy="185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30527"/>
            <a:ext cx="2713484" cy="2297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60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" y="-25184"/>
            <a:ext cx="9151199" cy="688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7284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Портрет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6094" y="1412776"/>
            <a:ext cx="5832229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err="1" smtClean="0">
                <a:solidFill>
                  <a:srgbClr val="002060"/>
                </a:solidFill>
                <a:latin typeface="Monotype Corsiva" pitchFamily="66" charset="0"/>
              </a:rPr>
              <a:t>Мальоване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скульптурне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або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фотографічне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зображення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людини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або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групи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людей, а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також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відповідний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жанр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образотворчого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  <a:latin typeface="Monotype Corsiva" pitchFamily="66" charset="0"/>
              </a:rPr>
              <a:t>мистецтва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.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Багато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портретів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створено і в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гравюрі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26" y="1374283"/>
            <a:ext cx="3402175" cy="547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34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54383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/>
          <a:stretch/>
        </p:blipFill>
        <p:spPr bwMode="auto">
          <a:xfrm>
            <a:off x="4641271" y="-11329"/>
            <a:ext cx="469665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47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uk-UA" dirty="0" err="1" smtClean="0"/>
              <a:t>Ведута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Жанр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європейського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живопису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доби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Ренесансу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що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являє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собою картину,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малюнок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або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гравюру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із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зображенням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міського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пейзажу,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нерідко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із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застосуванням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стафажу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3"/>
          <a:stretch/>
        </p:blipFill>
        <p:spPr bwMode="auto">
          <a:xfrm>
            <a:off x="2051720" y="3269492"/>
            <a:ext cx="4952256" cy="3598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03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45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Марина (</a:t>
            </a:r>
            <a:r>
              <a:rPr lang="uk-UA" dirty="0" err="1" smtClean="0"/>
              <a:t>морина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1659" y="1268760"/>
            <a:ext cx="842493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err="1" smtClean="0">
                <a:solidFill>
                  <a:srgbClr val="002060"/>
                </a:solidFill>
                <a:latin typeface="Monotype Corsiva" pitchFamily="66" charset="0"/>
              </a:rPr>
              <a:t>Різновид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образотворчого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мистецтва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що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спеціалізується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на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зображенні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подій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на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морі-баталій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спортивних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змагань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природних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явищ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тощо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. Предметом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зображення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мариністики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є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морська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стихія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її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стан.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Інакше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— </a:t>
            </a:r>
            <a:r>
              <a:rPr lang="ru-RU" sz="3600" dirty="0" err="1" smtClean="0">
                <a:solidFill>
                  <a:srgbClr val="002060"/>
                </a:solidFill>
                <a:latin typeface="Monotype Corsiva" pitchFamily="66" charset="0"/>
              </a:rPr>
              <a:t>морський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     пейзаж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0" y="4213424"/>
            <a:ext cx="4228703" cy="264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9" y="4368970"/>
            <a:ext cx="4227481" cy="2497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80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00508"/>
            <a:ext cx="9754855" cy="695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77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29092"/>
            <a:ext cx="3533775" cy="4718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Що</a:t>
            </a:r>
            <a:r>
              <a:rPr lang="ru-RU" dirty="0" smtClean="0"/>
              <a:t> ж </a:t>
            </a:r>
            <a:r>
              <a:rPr lang="ru-RU" dirty="0" err="1" smtClean="0"/>
              <a:t>таке</a:t>
            </a:r>
            <a:r>
              <a:rPr lang="ru-RU" dirty="0" smtClean="0"/>
              <a:t> </a:t>
            </a:r>
            <a:r>
              <a:rPr lang="ru-RU" dirty="0" err="1" smtClean="0"/>
              <a:t>живопис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96552" y="1729092"/>
            <a:ext cx="675394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4000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Живопис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– </a:t>
            </a:r>
            <a:r>
              <a:rPr lang="ru-RU" sz="4000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це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вид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образотворчого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000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мистецтва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пов'язаний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з передачею </a:t>
            </a:r>
            <a:r>
              <a:rPr lang="ru-RU" sz="4000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зорових</a:t>
            </a: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образів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нанесенням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фарб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на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тверді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або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гнучкі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поверхні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, а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також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твори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мистецтва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створені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таким способом.</a:t>
            </a:r>
          </a:p>
        </p:txBody>
      </p:sp>
    </p:spTree>
    <p:extLst>
      <p:ext uri="{BB962C8B-B14F-4D97-AF65-F5344CB8AC3E}">
        <p14:creationId xmlns:p14="http://schemas.microsoft.com/office/powerpoint/2010/main" val="100058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Капріччо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Жанр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образотворчого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мистецтва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значно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поширений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в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добу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італійського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бароко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17-18 ст.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Капріччо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(жанр) —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вияв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художньої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розкутості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і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багатої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уяви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митця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.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Відбився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в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живопису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та в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графічних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серіях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. До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капріччо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зараховують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також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надто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примхливі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зразки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архітектури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фантазійні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форми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якої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не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укладаються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ні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в яку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стилістичну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систему.</a:t>
            </a:r>
          </a:p>
        </p:txBody>
      </p:sp>
    </p:spTree>
    <p:extLst>
      <p:ext uri="{BB962C8B-B14F-4D97-AF65-F5344CB8AC3E}">
        <p14:creationId xmlns:p14="http://schemas.microsoft.com/office/powerpoint/2010/main" val="51987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946"/>
            <a:ext cx="9529090" cy="686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07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4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3578" cy="34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0" b="6682"/>
          <a:stretch/>
        </p:blipFill>
        <p:spPr bwMode="auto">
          <a:xfrm>
            <a:off x="0" y="3454324"/>
            <a:ext cx="9144000" cy="34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10" y="-12220"/>
            <a:ext cx="4276725" cy="346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31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8383"/>
            <a:ext cx="8229600" cy="850106"/>
          </a:xfrm>
        </p:spPr>
        <p:txBody>
          <a:bodyPr/>
          <a:lstStyle/>
          <a:p>
            <a:r>
              <a:rPr lang="uk-UA" dirty="0" smtClean="0"/>
              <a:t>Анімація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Вид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кіномистецтва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твори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якого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створюються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шляхом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зйомки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послідовних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фаз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руху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намальованих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(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графічна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мультиплікація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)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або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об'ємних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(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об'ємна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мультиплікація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)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об'єктів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1088"/>
            <a:ext cx="2924175" cy="2190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44" y="-1"/>
            <a:ext cx="2257482" cy="1750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75" y="3845768"/>
            <a:ext cx="3810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8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3" y="0"/>
            <a:ext cx="9828584" cy="6858000"/>
          </a:xfrm>
        </p:spPr>
      </p:pic>
    </p:spTree>
    <p:extLst>
      <p:ext uri="{BB962C8B-B14F-4D97-AF65-F5344CB8AC3E}">
        <p14:creationId xmlns:p14="http://schemas.microsoft.com/office/powerpoint/2010/main" val="255790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50106"/>
          </a:xfrm>
        </p:spPr>
        <p:txBody>
          <a:bodyPr/>
          <a:lstStyle/>
          <a:p>
            <a:r>
              <a:rPr lang="uk-UA" dirty="0" smtClean="0"/>
              <a:t>Іконопис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err="1" smtClean="0">
                <a:solidFill>
                  <a:srgbClr val="002060"/>
                </a:solidFill>
                <a:latin typeface="Monotype Corsiva" pitchFamily="66" charset="0"/>
              </a:rPr>
              <a:t>Мистецтво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писання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ікон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вид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живопису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має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культове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призначення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2280266"/>
            <a:ext cx="2555776" cy="4612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91" y="2438044"/>
            <a:ext cx="4536504" cy="455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95" y="4720564"/>
            <a:ext cx="1905000" cy="1932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852936"/>
            <a:ext cx="2123728" cy="115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61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" y="-99392"/>
            <a:ext cx="9133415" cy="71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73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346" y="177657"/>
            <a:ext cx="8229600" cy="850106"/>
          </a:xfrm>
        </p:spPr>
        <p:txBody>
          <a:bodyPr/>
          <a:lstStyle/>
          <a:p>
            <a:r>
              <a:rPr lang="uk-UA" dirty="0" smtClean="0"/>
              <a:t>Релігійна картина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" y="134076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dirty="0" smtClean="0">
                <a:solidFill>
                  <a:srgbClr val="002060"/>
                </a:solidFill>
                <a:latin typeface="Monotype Corsiva" pitchFamily="66" charset="0"/>
              </a:rPr>
              <a:t>Картина на релігійну тематику, схоже на іконопис.</a:t>
            </a:r>
            <a:endParaRPr lang="ru-RU" sz="3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6133"/>
            <a:ext cx="6552728" cy="443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71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56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Засоби виразності живопису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dirty="0" smtClean="0">
                <a:solidFill>
                  <a:srgbClr val="002060"/>
                </a:solidFill>
                <a:latin typeface="Monotype Corsiva" pitchFamily="66" charset="0"/>
                <a:ea typeface="FangSong" pitchFamily="49" charset="-122"/>
              </a:rPr>
              <a:t>  Велику </a:t>
            </a:r>
            <a:r>
              <a:rPr lang="uk-UA" sz="3600" dirty="0">
                <a:solidFill>
                  <a:srgbClr val="002060"/>
                </a:solidFill>
                <a:latin typeface="Monotype Corsiva" pitchFamily="66" charset="0"/>
                <a:ea typeface="FangSong" pitchFamily="49" charset="-122"/>
              </a:rPr>
              <a:t>роль у створенні художнього образу має </a:t>
            </a:r>
            <a:r>
              <a:rPr lang="uk-UA" sz="36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FangSong" pitchFamily="49" charset="-122"/>
              </a:rPr>
              <a:t>колірний контраст. </a:t>
            </a:r>
            <a:r>
              <a:rPr lang="uk-UA" sz="3600" dirty="0">
                <a:solidFill>
                  <a:srgbClr val="002060"/>
                </a:solidFill>
                <a:latin typeface="Monotype Corsiva" pitchFamily="66" charset="0"/>
                <a:ea typeface="FangSong" pitchFamily="49" charset="-122"/>
              </a:rPr>
              <a:t>У колірному крузі кольори, розташовані в протилежних секторах, називаються контрастними й додатковими.</a:t>
            </a:r>
            <a:r>
              <a:rPr lang="uk-UA" sz="3600" i="1" dirty="0">
                <a:solidFill>
                  <a:srgbClr val="002060"/>
                </a:solidFill>
                <a:latin typeface="Monotype Corsiva" pitchFamily="66" charset="0"/>
                <a:ea typeface="FangSong" pitchFamily="49" charset="-122"/>
              </a:rPr>
              <a:t> </a:t>
            </a:r>
            <a:endParaRPr lang="ru-RU" sz="3600" dirty="0">
              <a:solidFill>
                <a:srgbClr val="002060"/>
              </a:solidFill>
              <a:latin typeface="Monotype Corsiva" pitchFamily="66" charset="0"/>
              <a:ea typeface="FangSong" pitchFamily="49" charset="-122"/>
            </a:endParaRPr>
          </a:p>
          <a:p>
            <a:endParaRPr lang="ru-RU" sz="3600" dirty="0">
              <a:solidFill>
                <a:srgbClr val="002060"/>
              </a:solidFill>
              <a:latin typeface="Monotype Corsiva" pitchFamily="66" charset="0"/>
              <a:ea typeface="FangSong" pitchFamily="49" charset="-122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4" y="4053619"/>
            <a:ext cx="2885955" cy="2852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1871" y="3559978"/>
            <a:ext cx="2857500" cy="3829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7873" y="4980165"/>
            <a:ext cx="2649843" cy="1181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239824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/>
          <a:stretch/>
        </p:blipFill>
        <p:spPr bwMode="auto">
          <a:xfrm>
            <a:off x="-1" y="0"/>
            <a:ext cx="471993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39" y="0"/>
            <a:ext cx="442406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69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7" y="0"/>
            <a:ext cx="944553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19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6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Контраст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4200" dirty="0" smtClean="0">
                <a:cs typeface="Estrangelo Edessa" pitchFamily="66" charset="0"/>
              </a:rPr>
              <a:t>Наприклад:</a:t>
            </a:r>
          </a:p>
          <a:p>
            <a:r>
              <a:rPr lang="uk-UA" sz="4200" dirty="0" smtClean="0">
                <a:cs typeface="Estrangelo Edessa" pitchFamily="66" charset="0"/>
              </a:rPr>
              <a:t> </a:t>
            </a:r>
            <a:r>
              <a:rPr lang="uk-UA" sz="4200" dirty="0" smtClean="0">
                <a:solidFill>
                  <a:srgbClr val="FF0000"/>
                </a:solidFill>
                <a:cs typeface="Estrangelo Edessa" pitchFamily="66" charset="0"/>
              </a:rPr>
              <a:t>червоний</a:t>
            </a:r>
            <a:r>
              <a:rPr lang="uk-UA" sz="4200" dirty="0" smtClean="0">
                <a:cs typeface="Estrangelo Edessa" pitchFamily="66" charset="0"/>
              </a:rPr>
              <a:t> і </a:t>
            </a:r>
            <a:r>
              <a:rPr lang="uk-UA" sz="4200" dirty="0" smtClean="0">
                <a:solidFill>
                  <a:srgbClr val="009A46"/>
                </a:solidFill>
                <a:cs typeface="Estrangelo Edessa" pitchFamily="66" charset="0"/>
              </a:rPr>
              <a:t>зелений</a:t>
            </a:r>
            <a:r>
              <a:rPr lang="uk-UA" sz="4200" dirty="0" smtClean="0">
                <a:cs typeface="Estrangelo Edessa" pitchFamily="66" charset="0"/>
              </a:rPr>
              <a:t>;</a:t>
            </a:r>
          </a:p>
          <a:p>
            <a:r>
              <a:rPr lang="uk-UA" sz="4200" dirty="0" smtClean="0">
                <a:cs typeface="Estrangelo Edessa" pitchFamily="66" charset="0"/>
              </a:rPr>
              <a:t> </a:t>
            </a:r>
            <a:r>
              <a:rPr lang="uk-UA" sz="4200" dirty="0" smtClean="0">
                <a:solidFill>
                  <a:srgbClr val="0070C0"/>
                </a:solidFill>
                <a:cs typeface="Estrangelo Edessa" pitchFamily="66" charset="0"/>
              </a:rPr>
              <a:t>синій</a:t>
            </a:r>
            <a:r>
              <a:rPr lang="uk-UA" sz="4200" dirty="0" smtClean="0">
                <a:cs typeface="Estrangelo Edessa" pitchFamily="66" charset="0"/>
              </a:rPr>
              <a:t> і </a:t>
            </a:r>
            <a:r>
              <a:rPr lang="uk-UA" sz="4200" dirty="0" smtClean="0">
                <a:solidFill>
                  <a:srgbClr val="FFC000"/>
                </a:solidFill>
                <a:cs typeface="Estrangelo Edessa" pitchFamily="66" charset="0"/>
              </a:rPr>
              <a:t>жовтогарячий</a:t>
            </a:r>
            <a:r>
              <a:rPr lang="uk-UA" sz="4200" dirty="0" smtClean="0">
                <a:cs typeface="Estrangelo Edessa" pitchFamily="66" charset="0"/>
              </a:rPr>
              <a:t>; </a:t>
            </a:r>
          </a:p>
          <a:p>
            <a:r>
              <a:rPr lang="uk-UA" sz="4200" dirty="0" smtClean="0">
                <a:solidFill>
                  <a:srgbClr val="7030A0"/>
                </a:solidFill>
                <a:cs typeface="Estrangelo Edessa" pitchFamily="66" charset="0"/>
              </a:rPr>
              <a:t>фіолетовий</a:t>
            </a:r>
            <a:r>
              <a:rPr lang="uk-UA" sz="4200" dirty="0" smtClean="0">
                <a:cs typeface="Estrangelo Edessa" pitchFamily="66" charset="0"/>
              </a:rPr>
              <a:t> і </a:t>
            </a:r>
            <a:r>
              <a:rPr lang="uk-UA" sz="4200" dirty="0" smtClean="0">
                <a:solidFill>
                  <a:srgbClr val="FFFF00"/>
                </a:solidFill>
                <a:cs typeface="Estrangelo Edessa" pitchFamily="66" charset="0"/>
              </a:rPr>
              <a:t>жовтий</a:t>
            </a:r>
            <a:r>
              <a:rPr lang="uk-UA" sz="4200" dirty="0" smtClean="0">
                <a:cs typeface="Estrangelo Edessa" pitchFamily="66" charset="0"/>
              </a:rPr>
              <a:t>. </a:t>
            </a:r>
          </a:p>
          <a:p>
            <a:pPr>
              <a:buNone/>
            </a:pPr>
            <a:endParaRPr lang="uk-UA" sz="1500" dirty="0" smtClean="0">
              <a:latin typeface="Georgia" pitchFamily="18" charset="0"/>
            </a:endParaRPr>
          </a:p>
          <a:p>
            <a:pPr marL="0" indent="0" algn="ctr">
              <a:buNone/>
            </a:pPr>
            <a:r>
              <a:rPr lang="uk-UA" sz="3900" dirty="0" smtClean="0">
                <a:latin typeface="Monotype Corsiva" pitchFamily="66" charset="0"/>
              </a:rPr>
              <a:t>Сполучення цих пар кольорів мають найбільшу колірну контрастність, що спричиняє активне звучання, напруженість і динамічність композиції.</a:t>
            </a:r>
            <a:endParaRPr lang="ru-RU" sz="3900" dirty="0" smtClean="0"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23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Засоби виразності живопису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i="1" dirty="0">
                <a:latin typeface="Georgia" pitchFamily="18" charset="0"/>
              </a:rPr>
              <a:t>Поряд із колірним контрастом використовується </a:t>
            </a:r>
            <a:r>
              <a:rPr lang="uk-UA" i="1" dirty="0" smtClean="0">
                <a:latin typeface="Georgia" pitchFamily="18" charset="0"/>
              </a:rPr>
              <a:t> </a:t>
            </a:r>
            <a:r>
              <a:rPr lang="uk-UA" i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нюанс</a:t>
            </a:r>
            <a:r>
              <a:rPr lang="uk-UA" i="1" dirty="0" smtClean="0">
                <a:latin typeface="Georgia" pitchFamily="18" charset="0"/>
              </a:rPr>
              <a:t> </a:t>
            </a:r>
            <a:r>
              <a:rPr lang="uk-UA" i="1" dirty="0">
                <a:latin typeface="Georgia" pitchFamily="18" charset="0"/>
              </a:rPr>
              <a:t>– відтінок, що дозволяє виконувати тонкі, непомітні переходи від одного кольору до </a:t>
            </a:r>
            <a:r>
              <a:rPr lang="uk-UA" i="1" dirty="0" smtClean="0">
                <a:latin typeface="Georgia" pitchFamily="18" charset="0"/>
              </a:rPr>
              <a:t>іншого.</a:t>
            </a:r>
            <a:endParaRPr lang="ru-RU" i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7032"/>
            <a:ext cx="28803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30116"/>
            <a:ext cx="3654152" cy="3654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616221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Засоби виразності живопису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>
                <a:latin typeface="Georgia" pitchFamily="18" charset="0"/>
              </a:rPr>
              <a:t>У живописі існують так звані </a:t>
            </a:r>
            <a:r>
              <a:rPr lang="uk-UA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споріднені кольори</a:t>
            </a:r>
            <a:r>
              <a:rPr lang="uk-UA" dirty="0">
                <a:latin typeface="Georgia" pitchFamily="18" charset="0"/>
              </a:rPr>
              <a:t>. У колірному крузі можна виділити чотири групи: жовто-червоні, сині, зелені (синьо-зелені), зелено-жовті. 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Picture 2" descr="D:\НАГЛЯДНОСТИ\Урок 11\Scan0063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3056"/>
            <a:ext cx="9144000" cy="235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23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8856984" cy="432048"/>
          </a:xfrm>
        </p:spPr>
        <p:txBody>
          <a:bodyPr>
            <a:noAutofit/>
          </a:bodyPr>
          <a:lstStyle/>
          <a:p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/>
              <a:t>техніки</a:t>
            </a:r>
            <a:r>
              <a:rPr lang="ru-RU" dirty="0"/>
              <a:t> </a:t>
            </a:r>
            <a:r>
              <a:rPr lang="ru-RU" dirty="0" err="1"/>
              <a:t>живопису</a:t>
            </a:r>
            <a:r>
              <a:rPr lang="ru-RU" dirty="0"/>
              <a:t> 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5184576"/>
          </a:xfrm>
        </p:spPr>
        <p:txBody>
          <a:bodyPr>
            <a:normAutofit fontScale="850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rgbClr val="002060"/>
                </a:solidFill>
              </a:rPr>
              <a:t>темпера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сполучна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речовина</a:t>
            </a:r>
            <a:r>
              <a:rPr lang="ru-RU" dirty="0">
                <a:solidFill>
                  <a:srgbClr val="002060"/>
                </a:solidFill>
              </a:rPr>
              <a:t> — </a:t>
            </a:r>
            <a:r>
              <a:rPr lang="ru-RU" dirty="0" err="1" smtClean="0">
                <a:solidFill>
                  <a:srgbClr val="002060"/>
                </a:solidFill>
              </a:rPr>
              <a:t>емульсія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ru-RU" dirty="0" err="1" smtClean="0">
                <a:solidFill>
                  <a:srgbClr val="002060"/>
                </a:solidFill>
              </a:rPr>
              <a:t>емаль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(не </a:t>
            </a:r>
            <a:r>
              <a:rPr lang="ru-RU" dirty="0" err="1">
                <a:solidFill>
                  <a:srgbClr val="002060"/>
                </a:solidFill>
              </a:rPr>
              <a:t>плутати</a:t>
            </a:r>
            <a:r>
              <a:rPr lang="ru-RU" dirty="0">
                <a:solidFill>
                  <a:srgbClr val="002060"/>
                </a:solidFill>
              </a:rPr>
              <a:t> з </a:t>
            </a:r>
            <a:r>
              <a:rPr lang="ru-RU" dirty="0" err="1">
                <a:solidFill>
                  <a:srgbClr val="002060"/>
                </a:solidFill>
              </a:rPr>
              <a:t>емаллю</a:t>
            </a:r>
            <a:r>
              <a:rPr lang="ru-RU" dirty="0">
                <a:solidFill>
                  <a:srgbClr val="002060"/>
                </a:solidFill>
              </a:rPr>
              <a:t> як тонким </a:t>
            </a:r>
            <a:r>
              <a:rPr lang="ru-RU" dirty="0" err="1">
                <a:solidFill>
                  <a:srgbClr val="002060"/>
                </a:solidFill>
              </a:rPr>
              <a:t>скловидним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покриттям</a:t>
            </a:r>
            <a:r>
              <a:rPr lang="ru-RU" dirty="0" smtClean="0">
                <a:solidFill>
                  <a:srgbClr val="002060"/>
                </a:solidFill>
              </a:rPr>
              <a:t>);</a:t>
            </a:r>
          </a:p>
          <a:p>
            <a:pPr>
              <a:buFont typeface="Courier New" pitchFamily="49" charset="0"/>
              <a:buChar char="o"/>
            </a:pPr>
            <a:r>
              <a:rPr lang="ru-RU" dirty="0" err="1" smtClean="0">
                <a:solidFill>
                  <a:srgbClr val="002060"/>
                </a:solidFill>
              </a:rPr>
              <a:t>гуаш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rgbClr val="002060"/>
                </a:solidFill>
              </a:rPr>
              <a:t>пастель;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rgbClr val="002060"/>
                </a:solidFill>
              </a:rPr>
              <a:t>туш;</a:t>
            </a:r>
          </a:p>
          <a:p>
            <a:pPr>
              <a:buFont typeface="Courier New" pitchFamily="49" charset="0"/>
              <a:buChar char="o"/>
            </a:pPr>
            <a:r>
              <a:rPr lang="ru-RU" dirty="0" err="1" smtClean="0">
                <a:solidFill>
                  <a:srgbClr val="002060"/>
                </a:solidFill>
              </a:rPr>
              <a:t>живопис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по </a:t>
            </a:r>
            <a:r>
              <a:rPr lang="ru-RU" dirty="0" err="1">
                <a:solidFill>
                  <a:srgbClr val="002060"/>
                </a:solidFill>
              </a:rPr>
              <a:t>штукатурці</a:t>
            </a:r>
            <a:r>
              <a:rPr lang="ru-RU" dirty="0">
                <a:solidFill>
                  <a:srgbClr val="002060"/>
                </a:solidFill>
              </a:rPr>
              <a:t> - фреска та а </a:t>
            </a:r>
            <a:r>
              <a:rPr lang="ru-RU" dirty="0" err="1" smtClean="0">
                <a:solidFill>
                  <a:srgbClr val="002060"/>
                </a:solidFill>
              </a:rPr>
              <a:t>секко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ru-RU" dirty="0" err="1" smtClean="0">
                <a:solidFill>
                  <a:srgbClr val="002060"/>
                </a:solidFill>
              </a:rPr>
              <a:t>гратаж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ru-RU" dirty="0" err="1" smtClean="0">
                <a:solidFill>
                  <a:srgbClr val="002060"/>
                </a:solidFill>
              </a:rPr>
              <a:t>гриз</a:t>
            </a:r>
            <a:r>
              <a:rPr lang="en-US" dirty="0">
                <a:solidFill>
                  <a:srgbClr val="002060"/>
                </a:solidFill>
              </a:rPr>
              <a:t>á</a:t>
            </a:r>
            <a:r>
              <a:rPr lang="ru-RU" dirty="0" err="1" smtClean="0">
                <a:solidFill>
                  <a:srgbClr val="002060"/>
                </a:solidFill>
              </a:rPr>
              <a:t>йль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ru-RU" dirty="0" err="1" smtClean="0">
                <a:solidFill>
                  <a:srgbClr val="002060"/>
                </a:solidFill>
              </a:rPr>
              <a:t>олія</a:t>
            </a:r>
            <a:r>
              <a:rPr lang="ru-RU" dirty="0">
                <a:solidFill>
                  <a:srgbClr val="002060"/>
                </a:solidFill>
              </a:rPr>
              <a:t>, на </a:t>
            </a:r>
            <a:r>
              <a:rPr lang="ru-RU" dirty="0" err="1">
                <a:solidFill>
                  <a:srgbClr val="002060"/>
                </a:solidFill>
              </a:rPr>
              <a:t>основі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рослинних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олій</a:t>
            </a:r>
            <a:r>
              <a:rPr lang="ru-RU" dirty="0">
                <a:solidFill>
                  <a:srgbClr val="002060"/>
                </a:solidFill>
              </a:rPr>
              <a:t> (</a:t>
            </a:r>
            <a:r>
              <a:rPr lang="ru-RU" dirty="0" err="1">
                <a:solidFill>
                  <a:srgbClr val="002060"/>
                </a:solidFill>
              </a:rPr>
              <a:t>лляної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горіхової</a:t>
            </a:r>
            <a:r>
              <a:rPr lang="ru-RU" dirty="0" smtClean="0">
                <a:solidFill>
                  <a:srgbClr val="002060"/>
                </a:solidFill>
              </a:rPr>
              <a:t>);</a:t>
            </a:r>
          </a:p>
          <a:p>
            <a:pPr>
              <a:buFont typeface="Courier New" pitchFamily="49" charset="0"/>
              <a:buChar char="o"/>
            </a:pPr>
            <a:r>
              <a:rPr lang="ru-RU" dirty="0" err="1" smtClean="0">
                <a:solidFill>
                  <a:srgbClr val="002060"/>
                </a:solidFill>
              </a:rPr>
              <a:t>клеєві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фарби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rgbClr val="002060"/>
                </a:solidFill>
              </a:rPr>
              <a:t>акварель;</a:t>
            </a:r>
          </a:p>
          <a:p>
            <a:pPr>
              <a:buFont typeface="Courier New" pitchFamily="49" charset="0"/>
              <a:buChar char="o"/>
            </a:pPr>
            <a:r>
              <a:rPr lang="ru-RU" dirty="0" err="1" smtClean="0">
                <a:solidFill>
                  <a:srgbClr val="002060"/>
                </a:solidFill>
              </a:rPr>
              <a:t>акрилові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фарби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ru-RU" dirty="0" err="1" smtClean="0">
                <a:solidFill>
                  <a:srgbClr val="002060"/>
                </a:solidFill>
              </a:rPr>
              <a:t>восковий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живопис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700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26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prstTxWarp prst="textStop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uk-UA" sz="6000" i="1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Дякую за увагу! </a:t>
            </a:r>
            <a:endParaRPr lang="ru-RU" sz="6000" i="1" spc="50" dirty="0">
              <a:ln w="11430">
                <a:solidFill>
                  <a:schemeClr val="bg1"/>
                </a:solidFill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714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Види живопису: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627784" y="1088441"/>
            <a:ext cx="720080" cy="23405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968044" y="1088441"/>
            <a:ext cx="504056" cy="13095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43086" y="2397961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Станковий</a:t>
            </a:r>
            <a:endParaRPr lang="ru-RU" sz="4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012" y="3167402"/>
            <a:ext cx="486003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Монументальний</a:t>
            </a:r>
            <a:endParaRPr lang="ru-RU" sz="4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168"/>
            <a:ext cx="2009124" cy="2678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8" b="1"/>
          <a:stretch/>
        </p:blipFill>
        <p:spPr bwMode="auto">
          <a:xfrm>
            <a:off x="102720" y="3936843"/>
            <a:ext cx="4427635" cy="2921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73" y="3068960"/>
            <a:ext cx="2198359" cy="219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3790" r="7454" b="3332"/>
          <a:stretch/>
        </p:blipFill>
        <p:spPr bwMode="auto">
          <a:xfrm>
            <a:off x="4942357" y="4869157"/>
            <a:ext cx="2545271" cy="2156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819" y="620688"/>
            <a:ext cx="1924181" cy="179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97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Види живопису: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843808" y="1124744"/>
            <a:ext cx="360040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436096" y="1124744"/>
            <a:ext cx="792088" cy="648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528" y="1895102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0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Декоративний</a:t>
            </a:r>
            <a:endParaRPr lang="ru-RU" sz="40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160368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Мініатюра</a:t>
            </a:r>
            <a:endParaRPr lang="ru-RU" sz="40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36689"/>
            <a:ext cx="3384376" cy="451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4548" r="17264" b="10579"/>
          <a:stretch/>
        </p:blipFill>
        <p:spPr bwMode="auto">
          <a:xfrm>
            <a:off x="0" y="2737552"/>
            <a:ext cx="4679171" cy="4073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0870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Жанри живопису: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i="1" dirty="0" err="1" smtClean="0">
                <a:solidFill>
                  <a:srgbClr val="002060"/>
                </a:solidFill>
                <a:latin typeface="+mj-lt"/>
              </a:rPr>
              <a:t>Історичний</a:t>
            </a:r>
            <a:r>
              <a:rPr lang="ru-RU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+mj-lt"/>
              </a:rPr>
              <a:t>живопис</a:t>
            </a:r>
            <a:endParaRPr lang="ru-RU" i="1" dirty="0" smtClean="0">
              <a:solidFill>
                <a:srgbClr val="002060"/>
              </a:solidFill>
              <a:latin typeface="+mj-lt"/>
            </a:endParaRPr>
          </a:p>
          <a:p>
            <a:pPr algn="ctr">
              <a:buFont typeface="Wingdings" pitchFamily="2" charset="2"/>
              <a:buChar char="q"/>
            </a:pPr>
            <a:r>
              <a:rPr lang="ru-RU" i="1" dirty="0" err="1" smtClean="0">
                <a:solidFill>
                  <a:srgbClr val="002060"/>
                </a:solidFill>
                <a:latin typeface="+mj-lt"/>
              </a:rPr>
              <a:t>Побутовий</a:t>
            </a:r>
            <a:r>
              <a:rPr lang="ru-RU" i="1" dirty="0" smtClean="0">
                <a:solidFill>
                  <a:srgbClr val="002060"/>
                </a:solidFill>
                <a:latin typeface="+mj-lt"/>
              </a:rPr>
              <a:t> жанр</a:t>
            </a:r>
          </a:p>
          <a:p>
            <a:pPr algn="ctr">
              <a:buFont typeface="Wingdings" pitchFamily="2" charset="2"/>
              <a:buChar char="q"/>
            </a:pPr>
            <a:r>
              <a:rPr lang="ru-RU" i="1" dirty="0" smtClean="0">
                <a:solidFill>
                  <a:srgbClr val="002060"/>
                </a:solidFill>
                <a:latin typeface="+mj-lt"/>
              </a:rPr>
              <a:t>Натюрморт</a:t>
            </a:r>
          </a:p>
          <a:p>
            <a:pPr algn="ctr">
              <a:buFont typeface="Wingdings" pitchFamily="2" charset="2"/>
              <a:buChar char="q"/>
            </a:pPr>
            <a:r>
              <a:rPr lang="ru-RU" i="1" dirty="0" smtClean="0">
                <a:solidFill>
                  <a:srgbClr val="002060"/>
                </a:solidFill>
                <a:latin typeface="+mj-lt"/>
              </a:rPr>
              <a:t>Портрет</a:t>
            </a:r>
          </a:p>
          <a:p>
            <a:pPr algn="ctr">
              <a:buFont typeface="Wingdings" pitchFamily="2" charset="2"/>
              <a:buChar char="q"/>
            </a:pPr>
            <a:r>
              <a:rPr lang="ru-RU" i="1" dirty="0" err="1" smtClean="0">
                <a:solidFill>
                  <a:srgbClr val="002060"/>
                </a:solidFill>
                <a:latin typeface="+mj-lt"/>
              </a:rPr>
              <a:t>Ведута</a:t>
            </a:r>
            <a:endParaRPr lang="ru-RU" i="1" dirty="0" smtClean="0">
              <a:solidFill>
                <a:srgbClr val="002060"/>
              </a:solidFill>
              <a:latin typeface="+mj-lt"/>
            </a:endParaRPr>
          </a:p>
          <a:p>
            <a:pPr algn="ctr">
              <a:buFont typeface="Wingdings" pitchFamily="2" charset="2"/>
              <a:buChar char="q"/>
            </a:pPr>
            <a:r>
              <a:rPr lang="ru-RU" i="1" dirty="0" smtClean="0">
                <a:solidFill>
                  <a:srgbClr val="002060"/>
                </a:solidFill>
                <a:latin typeface="+mj-lt"/>
              </a:rPr>
              <a:t>Марина </a:t>
            </a:r>
            <a:r>
              <a:rPr lang="ru-RU" i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ru-RU" i="1" dirty="0" err="1">
                <a:solidFill>
                  <a:srgbClr val="002060"/>
                </a:solidFill>
                <a:latin typeface="+mj-lt"/>
              </a:rPr>
              <a:t>морська</a:t>
            </a:r>
            <a:r>
              <a:rPr lang="ru-RU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+mj-lt"/>
              </a:rPr>
              <a:t>тематика)</a:t>
            </a:r>
          </a:p>
          <a:p>
            <a:pPr algn="ctr">
              <a:buFont typeface="Wingdings" pitchFamily="2" charset="2"/>
              <a:buChar char="q"/>
            </a:pPr>
            <a:r>
              <a:rPr lang="ru-RU" i="1" dirty="0" err="1" smtClean="0">
                <a:solidFill>
                  <a:srgbClr val="002060"/>
                </a:solidFill>
                <a:latin typeface="+mj-lt"/>
              </a:rPr>
              <a:t>Капріччо</a:t>
            </a:r>
            <a:r>
              <a:rPr lang="ru-RU" i="1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>
              <a:buFont typeface="Wingdings" pitchFamily="2" charset="2"/>
              <a:buChar char="q"/>
            </a:pPr>
            <a:r>
              <a:rPr lang="ru-RU" i="1" dirty="0" err="1" smtClean="0">
                <a:solidFill>
                  <a:srgbClr val="002060"/>
                </a:solidFill>
                <a:latin typeface="+mj-lt"/>
              </a:rPr>
              <a:t>Анімація</a:t>
            </a:r>
            <a:endParaRPr lang="ru-RU" i="1" dirty="0" smtClean="0">
              <a:solidFill>
                <a:srgbClr val="002060"/>
              </a:solidFill>
              <a:latin typeface="+mj-lt"/>
            </a:endParaRPr>
          </a:p>
          <a:p>
            <a:pPr algn="ctr">
              <a:buFont typeface="Wingdings" pitchFamily="2" charset="2"/>
              <a:buChar char="q"/>
            </a:pPr>
            <a:r>
              <a:rPr lang="ru-RU" i="1" dirty="0" err="1" smtClean="0">
                <a:solidFill>
                  <a:srgbClr val="002060"/>
                </a:solidFill>
                <a:latin typeface="+mj-lt"/>
              </a:rPr>
              <a:t>Іконопис</a:t>
            </a:r>
            <a:endParaRPr lang="ru-RU" i="1" dirty="0" smtClean="0">
              <a:solidFill>
                <a:srgbClr val="002060"/>
              </a:solidFill>
              <a:latin typeface="+mj-lt"/>
            </a:endParaRPr>
          </a:p>
          <a:p>
            <a:pPr algn="ctr">
              <a:buFont typeface="Wingdings" pitchFamily="2" charset="2"/>
              <a:buChar char="q"/>
            </a:pPr>
            <a:r>
              <a:rPr lang="ru-RU" i="1" dirty="0" err="1" smtClean="0">
                <a:solidFill>
                  <a:srgbClr val="002060"/>
                </a:solidFill>
                <a:latin typeface="+mj-lt"/>
              </a:rPr>
              <a:t>Релігійна</a:t>
            </a:r>
            <a:r>
              <a:rPr lang="ru-RU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+mj-lt"/>
              </a:rPr>
              <a:t>картина (</a:t>
            </a:r>
            <a:r>
              <a:rPr lang="ru-RU" i="1" dirty="0" err="1">
                <a:solidFill>
                  <a:srgbClr val="002060"/>
                </a:solidFill>
                <a:latin typeface="+mj-lt"/>
              </a:rPr>
              <a:t>біблійна</a:t>
            </a:r>
            <a:r>
              <a:rPr lang="ru-RU" i="1" dirty="0">
                <a:solidFill>
                  <a:srgbClr val="002060"/>
                </a:solidFill>
                <a:latin typeface="+mj-lt"/>
              </a:rPr>
              <a:t> тематика)</a:t>
            </a:r>
          </a:p>
        </p:txBody>
      </p:sp>
    </p:spTree>
    <p:extLst>
      <p:ext uri="{BB962C8B-B14F-4D97-AF65-F5344CB8AC3E}">
        <p14:creationId xmlns:p14="http://schemas.microsoft.com/office/powerpoint/2010/main" val="7074957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38"/>
            <a:ext cx="9144000" cy="707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3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Історичний живопис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" y="16288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err="1" smtClean="0">
                <a:solidFill>
                  <a:srgbClr val="002060"/>
                </a:solidFill>
                <a:latin typeface="Monotype Corsiva" pitchFamily="66" charset="0"/>
              </a:rPr>
              <a:t>Важливий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жанр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живопису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спеціалізований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на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зображенні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значущих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для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окремого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народу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чи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людства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Monotype Corsiva" pitchFamily="66" charset="0"/>
              </a:rPr>
              <a:t>подій</a:t>
            </a:r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  <a:latin typeface="Monotype Corsiva" pitchFamily="66" charset="0"/>
              </a:rPr>
              <a:t>минулого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  <a:endParaRPr lang="ru-RU" sz="3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40" y="4562014"/>
            <a:ext cx="3810000" cy="231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40" y="3317966"/>
            <a:ext cx="2813712" cy="171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40" y="4579188"/>
            <a:ext cx="2769760" cy="23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198" y="2980184"/>
            <a:ext cx="2168802" cy="196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" y="5041635"/>
            <a:ext cx="2559344" cy="1906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50975"/>
            <a:ext cx="2228145" cy="1244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8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2" y="-16291"/>
            <a:ext cx="9154861" cy="687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559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</TotalTime>
  <Words>539</Words>
  <Application>Microsoft Office PowerPoint</Application>
  <PresentationFormat>Экран (4:3)</PresentationFormat>
  <Paragraphs>72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Тема19</vt:lpstr>
      <vt:lpstr>Живопис</vt:lpstr>
      <vt:lpstr>Що ж таке живопис?</vt:lpstr>
      <vt:lpstr>Презентация PowerPoint</vt:lpstr>
      <vt:lpstr>Види живопису:</vt:lpstr>
      <vt:lpstr>Види живопису:</vt:lpstr>
      <vt:lpstr>Жанри живопису:</vt:lpstr>
      <vt:lpstr>Презентация PowerPoint</vt:lpstr>
      <vt:lpstr>Історичний живопис</vt:lpstr>
      <vt:lpstr>Презентация PowerPoint</vt:lpstr>
      <vt:lpstr>Побутовий жанр</vt:lpstr>
      <vt:lpstr>Презентация PowerPoint</vt:lpstr>
      <vt:lpstr>Натюрморт</vt:lpstr>
      <vt:lpstr>Презентация PowerPoint</vt:lpstr>
      <vt:lpstr>Портрет</vt:lpstr>
      <vt:lpstr>Презентация PowerPoint</vt:lpstr>
      <vt:lpstr>Ведута</vt:lpstr>
      <vt:lpstr>Презентация PowerPoint</vt:lpstr>
      <vt:lpstr>Марина (морина)</vt:lpstr>
      <vt:lpstr>Презентация PowerPoint</vt:lpstr>
      <vt:lpstr>Капріччо</vt:lpstr>
      <vt:lpstr>Презентация PowerPoint</vt:lpstr>
      <vt:lpstr>Презентация PowerPoint</vt:lpstr>
      <vt:lpstr>Анімація</vt:lpstr>
      <vt:lpstr>Презентация PowerPoint</vt:lpstr>
      <vt:lpstr>Іконопис</vt:lpstr>
      <vt:lpstr>Презентация PowerPoint</vt:lpstr>
      <vt:lpstr>Релігійна картина</vt:lpstr>
      <vt:lpstr>Презентация PowerPoint</vt:lpstr>
      <vt:lpstr>Засоби виразності живопису</vt:lpstr>
      <vt:lpstr>Презентация PowerPoint</vt:lpstr>
      <vt:lpstr>Контраст</vt:lpstr>
      <vt:lpstr>Засоби виразності живопису</vt:lpstr>
      <vt:lpstr>Засоби виразності живопису</vt:lpstr>
      <vt:lpstr>Основні види техніки живопису 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Живопис</dc:title>
  <dc:creator>Администратор</dc:creator>
  <cp:lastModifiedBy>Администратор</cp:lastModifiedBy>
  <cp:revision>23</cp:revision>
  <dcterms:created xsi:type="dcterms:W3CDTF">2013-09-06T18:45:59Z</dcterms:created>
  <dcterms:modified xsi:type="dcterms:W3CDTF">2013-09-07T10:35:34Z</dcterms:modified>
</cp:coreProperties>
</file>