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483A77-8164-40C9-A4D3-99947A0078F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365D58-88EB-4BD2-8961-80071FB005C9}">
      <dgm:prSet phldrT="[Текст]"/>
      <dgm:spPr/>
      <dgm:t>
        <a:bodyPr/>
        <a:lstStyle/>
        <a:p>
          <a:r>
            <a:rPr lang="uk-UA" dirty="0" smtClean="0"/>
            <a:t>Види туризму</a:t>
          </a:r>
          <a:endParaRPr lang="ru-RU" dirty="0"/>
        </a:p>
      </dgm:t>
    </dgm:pt>
    <dgm:pt modelId="{F068D94E-D253-4B8B-80B6-E61FA4B9444C}" type="parTrans" cxnId="{C34010BB-DDD6-4298-B054-1F0F9F1AF0D0}">
      <dgm:prSet/>
      <dgm:spPr/>
      <dgm:t>
        <a:bodyPr/>
        <a:lstStyle/>
        <a:p>
          <a:endParaRPr lang="ru-RU"/>
        </a:p>
      </dgm:t>
    </dgm:pt>
    <dgm:pt modelId="{6742C4E3-7CAF-4EED-B8EC-FE9AF0B27D8C}" type="sibTrans" cxnId="{C34010BB-DDD6-4298-B054-1F0F9F1AF0D0}">
      <dgm:prSet/>
      <dgm:spPr/>
      <dgm:t>
        <a:bodyPr/>
        <a:lstStyle/>
        <a:p>
          <a:endParaRPr lang="ru-RU"/>
        </a:p>
      </dgm:t>
    </dgm:pt>
    <dgm:pt modelId="{134DD2DE-D541-4912-BF3E-7D296316C280}">
      <dgm:prSet phldrT="[Текст]"/>
      <dgm:spPr/>
      <dgm:t>
        <a:bodyPr/>
        <a:lstStyle/>
        <a:p>
          <a:r>
            <a:rPr lang="uk-UA" dirty="0" smtClean="0"/>
            <a:t>Рекреаційний</a:t>
          </a:r>
          <a:endParaRPr lang="ru-RU" dirty="0"/>
        </a:p>
      </dgm:t>
    </dgm:pt>
    <dgm:pt modelId="{8E249A50-035B-4B10-B7F5-003E1FE0FF4E}" type="parTrans" cxnId="{C7C5A81F-1ED9-4E1E-B965-010C6E8921AA}">
      <dgm:prSet/>
      <dgm:spPr/>
      <dgm:t>
        <a:bodyPr/>
        <a:lstStyle/>
        <a:p>
          <a:endParaRPr lang="ru-RU"/>
        </a:p>
      </dgm:t>
    </dgm:pt>
    <dgm:pt modelId="{3E8E7203-ECBC-4BBF-8DB6-C6B63D0FECD4}" type="sibTrans" cxnId="{C7C5A81F-1ED9-4E1E-B965-010C6E8921AA}">
      <dgm:prSet/>
      <dgm:spPr/>
      <dgm:t>
        <a:bodyPr/>
        <a:lstStyle/>
        <a:p>
          <a:endParaRPr lang="ru-RU"/>
        </a:p>
      </dgm:t>
    </dgm:pt>
    <dgm:pt modelId="{1A6130D1-C979-426C-9D2B-65340E5602F1}">
      <dgm:prSet phldrT="[Текст]"/>
      <dgm:spPr/>
      <dgm:t>
        <a:bodyPr/>
        <a:lstStyle/>
        <a:p>
          <a:r>
            <a:rPr lang="uk-UA" dirty="0" smtClean="0"/>
            <a:t>Екскурсійний</a:t>
          </a:r>
          <a:endParaRPr lang="ru-RU" dirty="0"/>
        </a:p>
      </dgm:t>
    </dgm:pt>
    <dgm:pt modelId="{4C814E84-E703-4935-A019-913B20E55E23}" type="parTrans" cxnId="{1361F6EA-B7ED-46B7-9E1B-7B6B20A62491}">
      <dgm:prSet/>
      <dgm:spPr/>
      <dgm:t>
        <a:bodyPr/>
        <a:lstStyle/>
        <a:p>
          <a:endParaRPr lang="ru-RU"/>
        </a:p>
      </dgm:t>
    </dgm:pt>
    <dgm:pt modelId="{BD225855-7C61-477F-ABB0-B4044FBB1498}" type="sibTrans" cxnId="{1361F6EA-B7ED-46B7-9E1B-7B6B20A62491}">
      <dgm:prSet/>
      <dgm:spPr/>
      <dgm:t>
        <a:bodyPr/>
        <a:lstStyle/>
        <a:p>
          <a:endParaRPr lang="ru-RU"/>
        </a:p>
      </dgm:t>
    </dgm:pt>
    <dgm:pt modelId="{BF8400C5-BA80-41A7-A886-A108393DEECA}">
      <dgm:prSet phldrT="[Текст]"/>
      <dgm:spPr/>
      <dgm:t>
        <a:bodyPr/>
        <a:lstStyle/>
        <a:p>
          <a:r>
            <a:rPr lang="uk-UA" dirty="0" smtClean="0"/>
            <a:t>Науковий</a:t>
          </a:r>
          <a:endParaRPr lang="ru-RU" dirty="0"/>
        </a:p>
      </dgm:t>
    </dgm:pt>
    <dgm:pt modelId="{E7DCCC28-0D7F-4D3F-B5C2-E7C306D68929}" type="parTrans" cxnId="{AC2D66BC-8BD2-4705-9489-E1D37DB3D8AB}">
      <dgm:prSet/>
      <dgm:spPr/>
      <dgm:t>
        <a:bodyPr/>
        <a:lstStyle/>
        <a:p>
          <a:endParaRPr lang="ru-RU"/>
        </a:p>
      </dgm:t>
    </dgm:pt>
    <dgm:pt modelId="{62303455-A33F-4D97-87CC-2F2ADD491710}" type="sibTrans" cxnId="{AC2D66BC-8BD2-4705-9489-E1D37DB3D8AB}">
      <dgm:prSet/>
      <dgm:spPr/>
      <dgm:t>
        <a:bodyPr/>
        <a:lstStyle/>
        <a:p>
          <a:endParaRPr lang="ru-RU"/>
        </a:p>
      </dgm:t>
    </dgm:pt>
    <dgm:pt modelId="{8C0B8FCB-4AFA-4052-A1B5-FFB3FA56BEC7}">
      <dgm:prSet phldrT="[Текст]"/>
      <dgm:spPr/>
      <dgm:t>
        <a:bodyPr/>
        <a:lstStyle/>
        <a:p>
          <a:r>
            <a:rPr lang="uk-UA" dirty="0" smtClean="0"/>
            <a:t>Діловий</a:t>
          </a:r>
          <a:endParaRPr lang="ru-RU" dirty="0"/>
        </a:p>
      </dgm:t>
    </dgm:pt>
    <dgm:pt modelId="{AB1BD5A8-A745-43E7-9962-B5B81C974A38}" type="parTrans" cxnId="{8EC972A5-6762-4502-A7DD-3DD38ABEFFA6}">
      <dgm:prSet/>
      <dgm:spPr/>
      <dgm:t>
        <a:bodyPr/>
        <a:lstStyle/>
        <a:p>
          <a:endParaRPr lang="ru-RU"/>
        </a:p>
      </dgm:t>
    </dgm:pt>
    <dgm:pt modelId="{CDEA771C-3E45-4749-9145-8A2F60BD7EFB}" type="sibTrans" cxnId="{8EC972A5-6762-4502-A7DD-3DD38ABEFFA6}">
      <dgm:prSet/>
      <dgm:spPr/>
      <dgm:t>
        <a:bodyPr/>
        <a:lstStyle/>
        <a:p>
          <a:endParaRPr lang="ru-RU"/>
        </a:p>
      </dgm:t>
    </dgm:pt>
    <dgm:pt modelId="{9620E6A5-F63C-4F23-AC64-0A3A5CAE104E}" type="pres">
      <dgm:prSet presAssocID="{F8483A77-8164-40C9-A4D3-99947A0078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5630743-A4FB-428D-AA67-0DD71E429303}" type="pres">
      <dgm:prSet presAssocID="{9C365D58-88EB-4BD2-8961-80071FB005C9}" presName="hierRoot1" presStyleCnt="0">
        <dgm:presLayoutVars>
          <dgm:hierBranch val="init"/>
        </dgm:presLayoutVars>
      </dgm:prSet>
      <dgm:spPr/>
    </dgm:pt>
    <dgm:pt modelId="{399552FF-03AC-4761-8C5A-7D3361E6B6B4}" type="pres">
      <dgm:prSet presAssocID="{9C365D58-88EB-4BD2-8961-80071FB005C9}" presName="rootComposite1" presStyleCnt="0"/>
      <dgm:spPr/>
    </dgm:pt>
    <dgm:pt modelId="{2F4F6902-3E3D-44CB-8D1D-394C80D4A689}" type="pres">
      <dgm:prSet presAssocID="{9C365D58-88EB-4BD2-8961-80071FB005C9}" presName="rootText1" presStyleLbl="node0" presStyleIdx="0" presStyleCnt="2" custLinFactY="-13848" custLinFactNeighborX="-502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1A5592-5891-44C5-9E8E-6EB40EA2B4B9}" type="pres">
      <dgm:prSet presAssocID="{9C365D58-88EB-4BD2-8961-80071FB005C9}" presName="rootConnector1" presStyleLbl="node1" presStyleIdx="0" presStyleCnt="0"/>
      <dgm:spPr/>
    </dgm:pt>
    <dgm:pt modelId="{F5ACD960-5542-4EFC-8D5D-002B85EE953E}" type="pres">
      <dgm:prSet presAssocID="{9C365D58-88EB-4BD2-8961-80071FB005C9}" presName="hierChild2" presStyleCnt="0"/>
      <dgm:spPr/>
    </dgm:pt>
    <dgm:pt modelId="{8A72990B-DA93-4698-A1A9-03EF0073C6D2}" type="pres">
      <dgm:prSet presAssocID="{8E249A50-035B-4B10-B7F5-003E1FE0FF4E}" presName="Name37" presStyleLbl="parChTrans1D2" presStyleIdx="0" presStyleCnt="3"/>
      <dgm:spPr/>
    </dgm:pt>
    <dgm:pt modelId="{F0D9BF52-3B38-4EB0-8ACD-75B74A0BC780}" type="pres">
      <dgm:prSet presAssocID="{134DD2DE-D541-4912-BF3E-7D296316C280}" presName="hierRoot2" presStyleCnt="0">
        <dgm:presLayoutVars>
          <dgm:hierBranch val="init"/>
        </dgm:presLayoutVars>
      </dgm:prSet>
      <dgm:spPr/>
    </dgm:pt>
    <dgm:pt modelId="{24F22EBF-0AC3-407B-8B57-42DE44020542}" type="pres">
      <dgm:prSet presAssocID="{134DD2DE-D541-4912-BF3E-7D296316C280}" presName="rootComposite" presStyleCnt="0"/>
      <dgm:spPr/>
    </dgm:pt>
    <dgm:pt modelId="{4278DD20-F2BF-4A5C-A04A-AE6EAEB78EFF}" type="pres">
      <dgm:prSet presAssocID="{134DD2DE-D541-4912-BF3E-7D296316C280}" presName="rootText" presStyleLbl="node2" presStyleIdx="0" presStyleCnt="3" custLinFactNeighborX="5629" custLinFactNeighborY="-842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D81D6C-FA5C-4DAA-8430-4ECD67F21C8E}" type="pres">
      <dgm:prSet presAssocID="{134DD2DE-D541-4912-BF3E-7D296316C280}" presName="rootConnector" presStyleLbl="node2" presStyleIdx="0" presStyleCnt="3"/>
      <dgm:spPr/>
    </dgm:pt>
    <dgm:pt modelId="{6C41301A-8DB0-4AD9-9DE5-1CB96ACF8595}" type="pres">
      <dgm:prSet presAssocID="{134DD2DE-D541-4912-BF3E-7D296316C280}" presName="hierChild4" presStyleCnt="0"/>
      <dgm:spPr/>
    </dgm:pt>
    <dgm:pt modelId="{C489829B-1D64-40F7-B6AE-98CC1FE871A7}" type="pres">
      <dgm:prSet presAssocID="{134DD2DE-D541-4912-BF3E-7D296316C280}" presName="hierChild5" presStyleCnt="0"/>
      <dgm:spPr/>
    </dgm:pt>
    <dgm:pt modelId="{2B040E56-24D8-4F7D-B3A4-B590C9C13193}" type="pres">
      <dgm:prSet presAssocID="{4C814E84-E703-4935-A019-913B20E55E23}" presName="Name37" presStyleLbl="parChTrans1D2" presStyleIdx="1" presStyleCnt="3"/>
      <dgm:spPr/>
    </dgm:pt>
    <dgm:pt modelId="{2A40C290-75E1-42FE-8013-73F5F118103C}" type="pres">
      <dgm:prSet presAssocID="{1A6130D1-C979-426C-9D2B-65340E5602F1}" presName="hierRoot2" presStyleCnt="0">
        <dgm:presLayoutVars>
          <dgm:hierBranch val="init"/>
        </dgm:presLayoutVars>
      </dgm:prSet>
      <dgm:spPr/>
    </dgm:pt>
    <dgm:pt modelId="{5B90BBDC-7C68-4EF7-B460-7993D28599BC}" type="pres">
      <dgm:prSet presAssocID="{1A6130D1-C979-426C-9D2B-65340E5602F1}" presName="rootComposite" presStyleCnt="0"/>
      <dgm:spPr/>
    </dgm:pt>
    <dgm:pt modelId="{3638F52A-93DC-4559-A042-4A7E69506CCA}" type="pres">
      <dgm:prSet presAssocID="{1A6130D1-C979-426C-9D2B-65340E5602F1}" presName="rootText" presStyleLbl="node2" presStyleIdx="1" presStyleCnt="3" custLinFactNeighborX="-4007" custLinFactNeighborY="-835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EDAE8A-588F-4D74-8C87-B36A9BF65EFF}" type="pres">
      <dgm:prSet presAssocID="{1A6130D1-C979-426C-9D2B-65340E5602F1}" presName="rootConnector" presStyleLbl="node2" presStyleIdx="1" presStyleCnt="3"/>
      <dgm:spPr/>
    </dgm:pt>
    <dgm:pt modelId="{AA851742-28D0-47EB-9D74-88960A350A87}" type="pres">
      <dgm:prSet presAssocID="{1A6130D1-C979-426C-9D2B-65340E5602F1}" presName="hierChild4" presStyleCnt="0"/>
      <dgm:spPr/>
    </dgm:pt>
    <dgm:pt modelId="{BC9AE302-1DB7-479F-A01C-389E5D94FED1}" type="pres">
      <dgm:prSet presAssocID="{1A6130D1-C979-426C-9D2B-65340E5602F1}" presName="hierChild5" presStyleCnt="0"/>
      <dgm:spPr/>
    </dgm:pt>
    <dgm:pt modelId="{1BB68B17-8D01-477E-8D0C-9D63FEB8B4AA}" type="pres">
      <dgm:prSet presAssocID="{E7DCCC28-0D7F-4D3F-B5C2-E7C306D68929}" presName="Name37" presStyleLbl="parChTrans1D2" presStyleIdx="2" presStyleCnt="3"/>
      <dgm:spPr/>
    </dgm:pt>
    <dgm:pt modelId="{6218D53E-8633-4F6E-BAD6-808D59725146}" type="pres">
      <dgm:prSet presAssocID="{BF8400C5-BA80-41A7-A886-A108393DEECA}" presName="hierRoot2" presStyleCnt="0">
        <dgm:presLayoutVars>
          <dgm:hierBranch val="init"/>
        </dgm:presLayoutVars>
      </dgm:prSet>
      <dgm:spPr/>
    </dgm:pt>
    <dgm:pt modelId="{F8518204-07A3-4B3F-B513-85CBC16864E0}" type="pres">
      <dgm:prSet presAssocID="{BF8400C5-BA80-41A7-A886-A108393DEECA}" presName="rootComposite" presStyleCnt="0"/>
      <dgm:spPr/>
    </dgm:pt>
    <dgm:pt modelId="{FBF63206-657D-412E-A7A5-44B5AA36B3D9}" type="pres">
      <dgm:prSet presAssocID="{BF8400C5-BA80-41A7-A886-A108393DEECA}" presName="rootText" presStyleLbl="node2" presStyleIdx="2" presStyleCnt="3" custLinFactNeighborX="-10992" custLinFactNeighborY="-835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39A188-3507-45B7-9571-DB7BC99D6513}" type="pres">
      <dgm:prSet presAssocID="{BF8400C5-BA80-41A7-A886-A108393DEECA}" presName="rootConnector" presStyleLbl="node2" presStyleIdx="2" presStyleCnt="3"/>
      <dgm:spPr/>
    </dgm:pt>
    <dgm:pt modelId="{26172205-3C00-40D2-B198-C986EEEBCDB7}" type="pres">
      <dgm:prSet presAssocID="{BF8400C5-BA80-41A7-A886-A108393DEECA}" presName="hierChild4" presStyleCnt="0"/>
      <dgm:spPr/>
    </dgm:pt>
    <dgm:pt modelId="{E0C8958E-2E37-48CC-AC84-3FE90A5D3ECB}" type="pres">
      <dgm:prSet presAssocID="{BF8400C5-BA80-41A7-A886-A108393DEECA}" presName="hierChild5" presStyleCnt="0"/>
      <dgm:spPr/>
    </dgm:pt>
    <dgm:pt modelId="{63CA73A5-0549-4D95-ABB7-AAB7F48B392E}" type="pres">
      <dgm:prSet presAssocID="{9C365D58-88EB-4BD2-8961-80071FB005C9}" presName="hierChild3" presStyleCnt="0"/>
      <dgm:spPr/>
    </dgm:pt>
    <dgm:pt modelId="{DC251E7B-4AD0-4F83-BC45-1B0D77E4E262}" type="pres">
      <dgm:prSet presAssocID="{8C0B8FCB-4AFA-4052-A1B5-FFB3FA56BEC7}" presName="hierRoot1" presStyleCnt="0">
        <dgm:presLayoutVars>
          <dgm:hierBranch val="init"/>
        </dgm:presLayoutVars>
      </dgm:prSet>
      <dgm:spPr/>
    </dgm:pt>
    <dgm:pt modelId="{8CA55E74-FA22-4260-9080-244791109A59}" type="pres">
      <dgm:prSet presAssocID="{8C0B8FCB-4AFA-4052-A1B5-FFB3FA56BEC7}" presName="rootComposite1" presStyleCnt="0"/>
      <dgm:spPr/>
    </dgm:pt>
    <dgm:pt modelId="{9111A07E-EE80-4989-BFF9-4C6EBEA45772}" type="pres">
      <dgm:prSet presAssocID="{8C0B8FCB-4AFA-4052-A1B5-FFB3FA56BEC7}" presName="rootText1" presStyleLbl="node0" presStyleIdx="1" presStyleCnt="2" custLinFactX="-94016" custLinFactY="96449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708C48-F348-40B3-AD51-87EDF778FC9D}" type="pres">
      <dgm:prSet presAssocID="{8C0B8FCB-4AFA-4052-A1B5-FFB3FA56BEC7}" presName="rootConnector1" presStyleLbl="node1" presStyleIdx="0" presStyleCnt="0"/>
      <dgm:spPr/>
    </dgm:pt>
    <dgm:pt modelId="{85B3DB6F-7542-4F21-92A2-6D0888969CB5}" type="pres">
      <dgm:prSet presAssocID="{8C0B8FCB-4AFA-4052-A1B5-FFB3FA56BEC7}" presName="hierChild2" presStyleCnt="0"/>
      <dgm:spPr/>
    </dgm:pt>
    <dgm:pt modelId="{853731D2-F79F-41F9-BE26-0285F3FB1868}" type="pres">
      <dgm:prSet presAssocID="{8C0B8FCB-4AFA-4052-A1B5-FFB3FA56BEC7}" presName="hierChild3" presStyleCnt="0"/>
      <dgm:spPr/>
    </dgm:pt>
  </dgm:ptLst>
  <dgm:cxnLst>
    <dgm:cxn modelId="{FA149857-B59E-43F6-AF47-B07197F40ED1}" type="presOf" srcId="{9C365D58-88EB-4BD2-8961-80071FB005C9}" destId="{721A5592-5891-44C5-9E8E-6EB40EA2B4B9}" srcOrd="1" destOrd="0" presId="urn:microsoft.com/office/officeart/2005/8/layout/orgChart1"/>
    <dgm:cxn modelId="{446CAA75-E680-4677-BAB2-CC6855DF96C1}" type="presOf" srcId="{4C814E84-E703-4935-A019-913B20E55E23}" destId="{2B040E56-24D8-4F7D-B3A4-B590C9C13193}" srcOrd="0" destOrd="0" presId="urn:microsoft.com/office/officeart/2005/8/layout/orgChart1"/>
    <dgm:cxn modelId="{C34010BB-DDD6-4298-B054-1F0F9F1AF0D0}" srcId="{F8483A77-8164-40C9-A4D3-99947A0078F5}" destId="{9C365D58-88EB-4BD2-8961-80071FB005C9}" srcOrd="0" destOrd="0" parTransId="{F068D94E-D253-4B8B-80B6-E61FA4B9444C}" sibTransId="{6742C4E3-7CAF-4EED-B8EC-FE9AF0B27D8C}"/>
    <dgm:cxn modelId="{F798A21F-C1ED-40BE-AEFC-D7688DD8C90C}" type="presOf" srcId="{1A6130D1-C979-426C-9D2B-65340E5602F1}" destId="{3EEDAE8A-588F-4D74-8C87-B36A9BF65EFF}" srcOrd="1" destOrd="0" presId="urn:microsoft.com/office/officeart/2005/8/layout/orgChart1"/>
    <dgm:cxn modelId="{644F82BE-3548-4334-B4FB-2C07175095B8}" type="presOf" srcId="{8E249A50-035B-4B10-B7F5-003E1FE0FF4E}" destId="{8A72990B-DA93-4698-A1A9-03EF0073C6D2}" srcOrd="0" destOrd="0" presId="urn:microsoft.com/office/officeart/2005/8/layout/orgChart1"/>
    <dgm:cxn modelId="{A79B8362-BA13-4D20-8145-F3C67EAC5E9D}" type="presOf" srcId="{E7DCCC28-0D7F-4D3F-B5C2-E7C306D68929}" destId="{1BB68B17-8D01-477E-8D0C-9D63FEB8B4AA}" srcOrd="0" destOrd="0" presId="urn:microsoft.com/office/officeart/2005/8/layout/orgChart1"/>
    <dgm:cxn modelId="{8EC972A5-6762-4502-A7DD-3DD38ABEFFA6}" srcId="{F8483A77-8164-40C9-A4D3-99947A0078F5}" destId="{8C0B8FCB-4AFA-4052-A1B5-FFB3FA56BEC7}" srcOrd="1" destOrd="0" parTransId="{AB1BD5A8-A745-43E7-9962-B5B81C974A38}" sibTransId="{CDEA771C-3E45-4749-9145-8A2F60BD7EFB}"/>
    <dgm:cxn modelId="{AC2D66BC-8BD2-4705-9489-E1D37DB3D8AB}" srcId="{9C365D58-88EB-4BD2-8961-80071FB005C9}" destId="{BF8400C5-BA80-41A7-A886-A108393DEECA}" srcOrd="2" destOrd="0" parTransId="{E7DCCC28-0D7F-4D3F-B5C2-E7C306D68929}" sibTransId="{62303455-A33F-4D97-87CC-2F2ADD491710}"/>
    <dgm:cxn modelId="{E228F069-E2F4-432C-A9E5-A52DCBD18A16}" type="presOf" srcId="{8C0B8FCB-4AFA-4052-A1B5-FFB3FA56BEC7}" destId="{9111A07E-EE80-4989-BFF9-4C6EBEA45772}" srcOrd="0" destOrd="0" presId="urn:microsoft.com/office/officeart/2005/8/layout/orgChart1"/>
    <dgm:cxn modelId="{5738D1A8-4DA1-4957-BB93-E2F264D0CC8E}" type="presOf" srcId="{8C0B8FCB-4AFA-4052-A1B5-FFB3FA56BEC7}" destId="{BA708C48-F348-40B3-AD51-87EDF778FC9D}" srcOrd="1" destOrd="0" presId="urn:microsoft.com/office/officeart/2005/8/layout/orgChart1"/>
    <dgm:cxn modelId="{59DAE8D6-A2A1-45EC-AFA5-D79EB9B24370}" type="presOf" srcId="{F8483A77-8164-40C9-A4D3-99947A0078F5}" destId="{9620E6A5-F63C-4F23-AC64-0A3A5CAE104E}" srcOrd="0" destOrd="0" presId="urn:microsoft.com/office/officeart/2005/8/layout/orgChart1"/>
    <dgm:cxn modelId="{A19B7A81-50E2-43AE-B161-683828B10A65}" type="presOf" srcId="{BF8400C5-BA80-41A7-A886-A108393DEECA}" destId="{BC39A188-3507-45B7-9571-DB7BC99D6513}" srcOrd="1" destOrd="0" presId="urn:microsoft.com/office/officeart/2005/8/layout/orgChart1"/>
    <dgm:cxn modelId="{1361F6EA-B7ED-46B7-9E1B-7B6B20A62491}" srcId="{9C365D58-88EB-4BD2-8961-80071FB005C9}" destId="{1A6130D1-C979-426C-9D2B-65340E5602F1}" srcOrd="1" destOrd="0" parTransId="{4C814E84-E703-4935-A019-913B20E55E23}" sibTransId="{BD225855-7C61-477F-ABB0-B4044FBB1498}"/>
    <dgm:cxn modelId="{A5A08BAA-E2DE-4E9F-9277-07114B886FCA}" type="presOf" srcId="{1A6130D1-C979-426C-9D2B-65340E5602F1}" destId="{3638F52A-93DC-4559-A042-4A7E69506CCA}" srcOrd="0" destOrd="0" presId="urn:microsoft.com/office/officeart/2005/8/layout/orgChart1"/>
    <dgm:cxn modelId="{C7C5A81F-1ED9-4E1E-B965-010C6E8921AA}" srcId="{9C365D58-88EB-4BD2-8961-80071FB005C9}" destId="{134DD2DE-D541-4912-BF3E-7D296316C280}" srcOrd="0" destOrd="0" parTransId="{8E249A50-035B-4B10-B7F5-003E1FE0FF4E}" sibTransId="{3E8E7203-ECBC-4BBF-8DB6-C6B63D0FECD4}"/>
    <dgm:cxn modelId="{D35D077D-D968-45A5-8B9A-B1D0EC8AF9C6}" type="presOf" srcId="{134DD2DE-D541-4912-BF3E-7D296316C280}" destId="{03D81D6C-FA5C-4DAA-8430-4ECD67F21C8E}" srcOrd="1" destOrd="0" presId="urn:microsoft.com/office/officeart/2005/8/layout/orgChart1"/>
    <dgm:cxn modelId="{23F3AC60-FE24-4519-9D7C-FA99FCBE4396}" type="presOf" srcId="{BF8400C5-BA80-41A7-A886-A108393DEECA}" destId="{FBF63206-657D-412E-A7A5-44B5AA36B3D9}" srcOrd="0" destOrd="0" presId="urn:microsoft.com/office/officeart/2005/8/layout/orgChart1"/>
    <dgm:cxn modelId="{8BC45A80-D241-4BFA-84FE-B051369142A5}" type="presOf" srcId="{9C365D58-88EB-4BD2-8961-80071FB005C9}" destId="{2F4F6902-3E3D-44CB-8D1D-394C80D4A689}" srcOrd="0" destOrd="0" presId="urn:microsoft.com/office/officeart/2005/8/layout/orgChart1"/>
    <dgm:cxn modelId="{E5C289B7-F6EF-46EE-9222-47DA226973C3}" type="presOf" srcId="{134DD2DE-D541-4912-BF3E-7D296316C280}" destId="{4278DD20-F2BF-4A5C-A04A-AE6EAEB78EFF}" srcOrd="0" destOrd="0" presId="urn:microsoft.com/office/officeart/2005/8/layout/orgChart1"/>
    <dgm:cxn modelId="{107253A1-B0BC-46F9-8324-F8B2B34F27BB}" type="presParOf" srcId="{9620E6A5-F63C-4F23-AC64-0A3A5CAE104E}" destId="{A5630743-A4FB-428D-AA67-0DD71E429303}" srcOrd="0" destOrd="0" presId="urn:microsoft.com/office/officeart/2005/8/layout/orgChart1"/>
    <dgm:cxn modelId="{71A2FE1C-0D30-4D03-A5E1-9526470DDCC3}" type="presParOf" srcId="{A5630743-A4FB-428D-AA67-0DD71E429303}" destId="{399552FF-03AC-4761-8C5A-7D3361E6B6B4}" srcOrd="0" destOrd="0" presId="urn:microsoft.com/office/officeart/2005/8/layout/orgChart1"/>
    <dgm:cxn modelId="{0B9403A2-CB9B-4C12-B43B-4216D0AA7AB2}" type="presParOf" srcId="{399552FF-03AC-4761-8C5A-7D3361E6B6B4}" destId="{2F4F6902-3E3D-44CB-8D1D-394C80D4A689}" srcOrd="0" destOrd="0" presId="urn:microsoft.com/office/officeart/2005/8/layout/orgChart1"/>
    <dgm:cxn modelId="{DF469242-61EB-47F4-AE58-646378A89A55}" type="presParOf" srcId="{399552FF-03AC-4761-8C5A-7D3361E6B6B4}" destId="{721A5592-5891-44C5-9E8E-6EB40EA2B4B9}" srcOrd="1" destOrd="0" presId="urn:microsoft.com/office/officeart/2005/8/layout/orgChart1"/>
    <dgm:cxn modelId="{F9BBC42A-5490-4D77-803E-33DCD7637AFE}" type="presParOf" srcId="{A5630743-A4FB-428D-AA67-0DD71E429303}" destId="{F5ACD960-5542-4EFC-8D5D-002B85EE953E}" srcOrd="1" destOrd="0" presId="urn:microsoft.com/office/officeart/2005/8/layout/orgChart1"/>
    <dgm:cxn modelId="{638AAB04-EE74-40A1-8633-B9A7FD6C8B1E}" type="presParOf" srcId="{F5ACD960-5542-4EFC-8D5D-002B85EE953E}" destId="{8A72990B-DA93-4698-A1A9-03EF0073C6D2}" srcOrd="0" destOrd="0" presId="urn:microsoft.com/office/officeart/2005/8/layout/orgChart1"/>
    <dgm:cxn modelId="{92FEB6C2-E0AB-4832-B29A-D40FA0AF94AD}" type="presParOf" srcId="{F5ACD960-5542-4EFC-8D5D-002B85EE953E}" destId="{F0D9BF52-3B38-4EB0-8ACD-75B74A0BC780}" srcOrd="1" destOrd="0" presId="urn:microsoft.com/office/officeart/2005/8/layout/orgChart1"/>
    <dgm:cxn modelId="{877ED37A-3A0D-4753-B5C6-B226F59F8C32}" type="presParOf" srcId="{F0D9BF52-3B38-4EB0-8ACD-75B74A0BC780}" destId="{24F22EBF-0AC3-407B-8B57-42DE44020542}" srcOrd="0" destOrd="0" presId="urn:microsoft.com/office/officeart/2005/8/layout/orgChart1"/>
    <dgm:cxn modelId="{2D40E036-B204-4F43-8939-739524D829A3}" type="presParOf" srcId="{24F22EBF-0AC3-407B-8B57-42DE44020542}" destId="{4278DD20-F2BF-4A5C-A04A-AE6EAEB78EFF}" srcOrd="0" destOrd="0" presId="urn:microsoft.com/office/officeart/2005/8/layout/orgChart1"/>
    <dgm:cxn modelId="{25F80F2C-679A-4369-8793-AECFD07605AA}" type="presParOf" srcId="{24F22EBF-0AC3-407B-8B57-42DE44020542}" destId="{03D81D6C-FA5C-4DAA-8430-4ECD67F21C8E}" srcOrd="1" destOrd="0" presId="urn:microsoft.com/office/officeart/2005/8/layout/orgChart1"/>
    <dgm:cxn modelId="{B377E89C-AFB6-4181-BF87-F67712131791}" type="presParOf" srcId="{F0D9BF52-3B38-4EB0-8ACD-75B74A0BC780}" destId="{6C41301A-8DB0-4AD9-9DE5-1CB96ACF8595}" srcOrd="1" destOrd="0" presId="urn:microsoft.com/office/officeart/2005/8/layout/orgChart1"/>
    <dgm:cxn modelId="{8D3A057B-0FE6-4B2D-A3D5-3BAFFF73705D}" type="presParOf" srcId="{F0D9BF52-3B38-4EB0-8ACD-75B74A0BC780}" destId="{C489829B-1D64-40F7-B6AE-98CC1FE871A7}" srcOrd="2" destOrd="0" presId="urn:microsoft.com/office/officeart/2005/8/layout/orgChart1"/>
    <dgm:cxn modelId="{941154E3-A9B1-47A1-BDCF-68BA0880EB3C}" type="presParOf" srcId="{F5ACD960-5542-4EFC-8D5D-002B85EE953E}" destId="{2B040E56-24D8-4F7D-B3A4-B590C9C13193}" srcOrd="2" destOrd="0" presId="urn:microsoft.com/office/officeart/2005/8/layout/orgChart1"/>
    <dgm:cxn modelId="{36117BA4-4D1C-4D9A-98FA-BF25F736540E}" type="presParOf" srcId="{F5ACD960-5542-4EFC-8D5D-002B85EE953E}" destId="{2A40C290-75E1-42FE-8013-73F5F118103C}" srcOrd="3" destOrd="0" presId="urn:microsoft.com/office/officeart/2005/8/layout/orgChart1"/>
    <dgm:cxn modelId="{0D940204-B7A0-46C3-8747-785F3B97D794}" type="presParOf" srcId="{2A40C290-75E1-42FE-8013-73F5F118103C}" destId="{5B90BBDC-7C68-4EF7-B460-7993D28599BC}" srcOrd="0" destOrd="0" presId="urn:microsoft.com/office/officeart/2005/8/layout/orgChart1"/>
    <dgm:cxn modelId="{F49C0575-608C-4A2B-B9E4-1248E4BB9630}" type="presParOf" srcId="{5B90BBDC-7C68-4EF7-B460-7993D28599BC}" destId="{3638F52A-93DC-4559-A042-4A7E69506CCA}" srcOrd="0" destOrd="0" presId="urn:microsoft.com/office/officeart/2005/8/layout/orgChart1"/>
    <dgm:cxn modelId="{7553A4DC-D778-4DC8-8BBF-5E195CB03B61}" type="presParOf" srcId="{5B90BBDC-7C68-4EF7-B460-7993D28599BC}" destId="{3EEDAE8A-588F-4D74-8C87-B36A9BF65EFF}" srcOrd="1" destOrd="0" presId="urn:microsoft.com/office/officeart/2005/8/layout/orgChart1"/>
    <dgm:cxn modelId="{19585ADA-6A41-4F61-97FD-7DD6847254C4}" type="presParOf" srcId="{2A40C290-75E1-42FE-8013-73F5F118103C}" destId="{AA851742-28D0-47EB-9D74-88960A350A87}" srcOrd="1" destOrd="0" presId="urn:microsoft.com/office/officeart/2005/8/layout/orgChart1"/>
    <dgm:cxn modelId="{78AED9DF-877A-41CD-AD83-F41093AD56E3}" type="presParOf" srcId="{2A40C290-75E1-42FE-8013-73F5F118103C}" destId="{BC9AE302-1DB7-479F-A01C-389E5D94FED1}" srcOrd="2" destOrd="0" presId="urn:microsoft.com/office/officeart/2005/8/layout/orgChart1"/>
    <dgm:cxn modelId="{B6EC7FE8-23D9-4A20-A0AB-F16141BCD3BF}" type="presParOf" srcId="{F5ACD960-5542-4EFC-8D5D-002B85EE953E}" destId="{1BB68B17-8D01-477E-8D0C-9D63FEB8B4AA}" srcOrd="4" destOrd="0" presId="urn:microsoft.com/office/officeart/2005/8/layout/orgChart1"/>
    <dgm:cxn modelId="{EAA6EDF5-7D8D-4B85-BF44-9BF999F41F4A}" type="presParOf" srcId="{F5ACD960-5542-4EFC-8D5D-002B85EE953E}" destId="{6218D53E-8633-4F6E-BAD6-808D59725146}" srcOrd="5" destOrd="0" presId="urn:microsoft.com/office/officeart/2005/8/layout/orgChart1"/>
    <dgm:cxn modelId="{413EC9D1-C2A8-455A-A873-EC03170095E7}" type="presParOf" srcId="{6218D53E-8633-4F6E-BAD6-808D59725146}" destId="{F8518204-07A3-4B3F-B513-85CBC16864E0}" srcOrd="0" destOrd="0" presId="urn:microsoft.com/office/officeart/2005/8/layout/orgChart1"/>
    <dgm:cxn modelId="{67E3F213-0F01-4279-89DE-FE9656731C62}" type="presParOf" srcId="{F8518204-07A3-4B3F-B513-85CBC16864E0}" destId="{FBF63206-657D-412E-A7A5-44B5AA36B3D9}" srcOrd="0" destOrd="0" presId="urn:microsoft.com/office/officeart/2005/8/layout/orgChart1"/>
    <dgm:cxn modelId="{4194C656-C393-4CBA-A808-5D0A1FD78CA7}" type="presParOf" srcId="{F8518204-07A3-4B3F-B513-85CBC16864E0}" destId="{BC39A188-3507-45B7-9571-DB7BC99D6513}" srcOrd="1" destOrd="0" presId="urn:microsoft.com/office/officeart/2005/8/layout/orgChart1"/>
    <dgm:cxn modelId="{F64FAF3E-186D-41FB-933D-F3BC87608428}" type="presParOf" srcId="{6218D53E-8633-4F6E-BAD6-808D59725146}" destId="{26172205-3C00-40D2-B198-C986EEEBCDB7}" srcOrd="1" destOrd="0" presId="urn:microsoft.com/office/officeart/2005/8/layout/orgChart1"/>
    <dgm:cxn modelId="{B43E1FF5-064A-475F-BA54-79E052D5828F}" type="presParOf" srcId="{6218D53E-8633-4F6E-BAD6-808D59725146}" destId="{E0C8958E-2E37-48CC-AC84-3FE90A5D3ECB}" srcOrd="2" destOrd="0" presId="urn:microsoft.com/office/officeart/2005/8/layout/orgChart1"/>
    <dgm:cxn modelId="{888FC878-77D4-4686-844A-360B52B7A81E}" type="presParOf" srcId="{A5630743-A4FB-428D-AA67-0DD71E429303}" destId="{63CA73A5-0549-4D95-ABB7-AAB7F48B392E}" srcOrd="2" destOrd="0" presId="urn:microsoft.com/office/officeart/2005/8/layout/orgChart1"/>
    <dgm:cxn modelId="{3B7A85CC-0D53-4681-BA3B-BF01D994A765}" type="presParOf" srcId="{9620E6A5-F63C-4F23-AC64-0A3A5CAE104E}" destId="{DC251E7B-4AD0-4F83-BC45-1B0D77E4E262}" srcOrd="1" destOrd="0" presId="urn:microsoft.com/office/officeart/2005/8/layout/orgChart1"/>
    <dgm:cxn modelId="{65EE05DF-2B95-4CC8-A045-736203466B92}" type="presParOf" srcId="{DC251E7B-4AD0-4F83-BC45-1B0D77E4E262}" destId="{8CA55E74-FA22-4260-9080-244791109A59}" srcOrd="0" destOrd="0" presId="urn:microsoft.com/office/officeart/2005/8/layout/orgChart1"/>
    <dgm:cxn modelId="{B3B4A634-1EBF-4112-83CB-64EB7D063892}" type="presParOf" srcId="{8CA55E74-FA22-4260-9080-244791109A59}" destId="{9111A07E-EE80-4989-BFF9-4C6EBEA45772}" srcOrd="0" destOrd="0" presId="urn:microsoft.com/office/officeart/2005/8/layout/orgChart1"/>
    <dgm:cxn modelId="{CFAF89CA-B903-40AF-A2CD-80837A30D3FD}" type="presParOf" srcId="{8CA55E74-FA22-4260-9080-244791109A59}" destId="{BA708C48-F348-40B3-AD51-87EDF778FC9D}" srcOrd="1" destOrd="0" presId="urn:microsoft.com/office/officeart/2005/8/layout/orgChart1"/>
    <dgm:cxn modelId="{A25E7B06-D7EF-4982-BF2C-F1D65E15D2F3}" type="presParOf" srcId="{DC251E7B-4AD0-4F83-BC45-1B0D77E4E262}" destId="{85B3DB6F-7542-4F21-92A2-6D0888969CB5}" srcOrd="1" destOrd="0" presId="urn:microsoft.com/office/officeart/2005/8/layout/orgChart1"/>
    <dgm:cxn modelId="{72D572D3-E2CD-4E1F-A845-A084F9E867FF}" type="presParOf" srcId="{DC251E7B-4AD0-4F83-BC45-1B0D77E4E262}" destId="{853731D2-F79F-41F9-BE26-0285F3FB186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B68B17-8D01-477E-8D0C-9D63FEB8B4AA}">
      <dsp:nvSpPr>
        <dsp:cNvPr id="0" name=""/>
        <dsp:cNvSpPr/>
      </dsp:nvSpPr>
      <dsp:spPr>
        <a:xfrm>
          <a:off x="3983978" y="1199972"/>
          <a:ext cx="2760608" cy="600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236"/>
              </a:lnTo>
              <a:lnTo>
                <a:pt x="2760608" y="348236"/>
              </a:lnTo>
              <a:lnTo>
                <a:pt x="2760608" y="600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40E56-24D8-4F7D-B3A4-B590C9C13193}">
      <dsp:nvSpPr>
        <dsp:cNvPr id="0" name=""/>
        <dsp:cNvSpPr/>
      </dsp:nvSpPr>
      <dsp:spPr>
        <a:xfrm>
          <a:off x="3938258" y="1199972"/>
          <a:ext cx="91440" cy="600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8236"/>
              </a:lnTo>
              <a:lnTo>
                <a:pt x="70031" y="348236"/>
              </a:lnTo>
              <a:lnTo>
                <a:pt x="70031" y="600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72990B-DA93-4698-A1A9-03EF0073C6D2}">
      <dsp:nvSpPr>
        <dsp:cNvPr id="0" name=""/>
        <dsp:cNvSpPr/>
      </dsp:nvSpPr>
      <dsp:spPr>
        <a:xfrm>
          <a:off x="1335616" y="1199972"/>
          <a:ext cx="2648362" cy="591842"/>
        </a:xfrm>
        <a:custGeom>
          <a:avLst/>
          <a:gdLst/>
          <a:ahLst/>
          <a:cxnLst/>
          <a:rect l="0" t="0" r="0" b="0"/>
          <a:pathLst>
            <a:path>
              <a:moveTo>
                <a:pt x="2648362" y="0"/>
              </a:moveTo>
              <a:lnTo>
                <a:pt x="2648362" y="339848"/>
              </a:lnTo>
              <a:lnTo>
                <a:pt x="0" y="339848"/>
              </a:lnTo>
              <a:lnTo>
                <a:pt x="0" y="5918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F6902-3E3D-44CB-8D1D-394C80D4A689}">
      <dsp:nvSpPr>
        <dsp:cNvPr id="0" name=""/>
        <dsp:cNvSpPr/>
      </dsp:nvSpPr>
      <dsp:spPr>
        <a:xfrm>
          <a:off x="2784006" y="0"/>
          <a:ext cx="2399944" cy="1199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Види туризму</a:t>
          </a:r>
          <a:endParaRPr lang="ru-RU" sz="3100" kern="1200" dirty="0"/>
        </a:p>
      </dsp:txBody>
      <dsp:txXfrm>
        <a:off x="2784006" y="0"/>
        <a:ext cx="2399944" cy="1199972"/>
      </dsp:txXfrm>
    </dsp:sp>
    <dsp:sp modelId="{4278DD20-F2BF-4A5C-A04A-AE6EAEB78EFF}">
      <dsp:nvSpPr>
        <dsp:cNvPr id="0" name=""/>
        <dsp:cNvSpPr/>
      </dsp:nvSpPr>
      <dsp:spPr>
        <a:xfrm>
          <a:off x="135644" y="1791815"/>
          <a:ext cx="2399944" cy="1199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Рекреаційний</a:t>
          </a:r>
          <a:endParaRPr lang="ru-RU" sz="3100" kern="1200" dirty="0"/>
        </a:p>
      </dsp:txBody>
      <dsp:txXfrm>
        <a:off x="135644" y="1791815"/>
        <a:ext cx="2399944" cy="1199972"/>
      </dsp:txXfrm>
    </dsp:sp>
    <dsp:sp modelId="{3638F52A-93DC-4559-A042-4A7E69506CCA}">
      <dsp:nvSpPr>
        <dsp:cNvPr id="0" name=""/>
        <dsp:cNvSpPr/>
      </dsp:nvSpPr>
      <dsp:spPr>
        <a:xfrm>
          <a:off x="2808318" y="1800202"/>
          <a:ext cx="2399944" cy="1199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Екскурсійний</a:t>
          </a:r>
          <a:endParaRPr lang="ru-RU" sz="3100" kern="1200" dirty="0"/>
        </a:p>
      </dsp:txBody>
      <dsp:txXfrm>
        <a:off x="2808318" y="1800202"/>
        <a:ext cx="2399944" cy="1199972"/>
      </dsp:txXfrm>
    </dsp:sp>
    <dsp:sp modelId="{FBF63206-657D-412E-A7A5-44B5AA36B3D9}">
      <dsp:nvSpPr>
        <dsp:cNvPr id="0" name=""/>
        <dsp:cNvSpPr/>
      </dsp:nvSpPr>
      <dsp:spPr>
        <a:xfrm>
          <a:off x="5544614" y="1800202"/>
          <a:ext cx="2399944" cy="1199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Науковий</a:t>
          </a:r>
          <a:endParaRPr lang="ru-RU" sz="3100" kern="1200" dirty="0"/>
        </a:p>
      </dsp:txBody>
      <dsp:txXfrm>
        <a:off x="5544614" y="1800202"/>
        <a:ext cx="2399944" cy="1199972"/>
      </dsp:txXfrm>
    </dsp:sp>
    <dsp:sp modelId="{9111A07E-EE80-4989-BFF9-4C6EBEA45772}">
      <dsp:nvSpPr>
        <dsp:cNvPr id="0" name=""/>
        <dsp:cNvSpPr/>
      </dsp:nvSpPr>
      <dsp:spPr>
        <a:xfrm>
          <a:off x="1152140" y="3456380"/>
          <a:ext cx="2399944" cy="1199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Діловий</a:t>
          </a:r>
          <a:endParaRPr lang="ru-RU" sz="3100" kern="1200" dirty="0"/>
        </a:p>
      </dsp:txBody>
      <dsp:txXfrm>
        <a:off x="1152140" y="3456380"/>
        <a:ext cx="2399944" cy="11999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jpeg"/><Relationship Id="rId5" Type="http://schemas.openxmlformats.org/officeDocument/2006/relationships/image" Target="../media/image45.jpeg"/><Relationship Id="rId4" Type="http://schemas.openxmlformats.org/officeDocument/2006/relationships/image" Target="../media/image4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2592288"/>
          </a:xfrm>
        </p:spPr>
        <p:txBody>
          <a:bodyPr>
            <a:normAutofit/>
          </a:bodyPr>
          <a:lstStyle/>
          <a:p>
            <a:r>
              <a:rPr lang="ru-RU" sz="6600" dirty="0" err="1" smtClean="0"/>
              <a:t>Зовн</a:t>
            </a:r>
            <a:r>
              <a:rPr lang="uk-UA" sz="6600" dirty="0" err="1" smtClean="0"/>
              <a:t>ішні</a:t>
            </a:r>
            <a:r>
              <a:rPr lang="uk-UA" sz="6600" dirty="0" smtClean="0"/>
              <a:t> економічні зв'язки</a:t>
            </a:r>
            <a:endParaRPr lang="ru-RU" sz="6600" dirty="0"/>
          </a:p>
        </p:txBody>
      </p:sp>
      <p:pic>
        <p:nvPicPr>
          <p:cNvPr id="15362" name="Picture 2" descr="http://im3-tub-ua.yandex.net/i?id=263448066-23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37112"/>
            <a:ext cx="2553072" cy="191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http://im7-tub-ua.yandex.net/i?id=144302752-42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341397"/>
            <a:ext cx="2808312" cy="2106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http://im5-tub-ua.yandex.net/i?id=4479114-32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680139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8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59832" y="404664"/>
            <a:ext cx="5626968" cy="597666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Міжнародне</a:t>
            </a:r>
            <a:r>
              <a:rPr lang="ru-RU" b="1" dirty="0"/>
              <a:t> </a:t>
            </a:r>
            <a:r>
              <a:rPr lang="ru-RU" b="1" dirty="0" err="1"/>
              <a:t>виробниче</a:t>
            </a:r>
            <a:r>
              <a:rPr lang="ru-RU" b="1" dirty="0"/>
              <a:t> </a:t>
            </a:r>
            <a:r>
              <a:rPr lang="ru-RU" b="1" dirty="0" err="1"/>
              <a:t>співробітництво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спеціалізація</a:t>
            </a:r>
            <a:r>
              <a:rPr lang="ru-RU" dirty="0"/>
              <a:t> та </a:t>
            </a:r>
            <a:r>
              <a:rPr lang="ru-RU" dirty="0" err="1"/>
              <a:t>кооперація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</a:t>
            </a:r>
            <a:r>
              <a:rPr lang="ru-RU" dirty="0" err="1"/>
              <a:t>дво</a:t>
            </a:r>
            <a:r>
              <a:rPr lang="ru-RU" dirty="0"/>
              <a:t>-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багатосторонній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, коли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крани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участь у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співпраця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капітального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,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. Широко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виробниче</a:t>
            </a:r>
            <a:r>
              <a:rPr lang="ru-RU" dirty="0"/>
              <a:t> </a:t>
            </a:r>
            <a:r>
              <a:rPr lang="ru-RU" dirty="0" err="1"/>
              <a:t>співробітництво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в </a:t>
            </a:r>
            <a:r>
              <a:rPr lang="ru-RU" dirty="0" err="1"/>
              <a:t>машинобудуванні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автомобільній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ракето</a:t>
            </a:r>
            <a:r>
              <a:rPr lang="ru-RU" dirty="0"/>
              <a:t>- та </a:t>
            </a:r>
            <a:r>
              <a:rPr lang="ru-RU" dirty="0" err="1"/>
              <a:t>авіабудуванні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10242" name="Picture 2" descr="http://im3-tub-ua.yandex.net/i?id=136236222-13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2808312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im3-tub-ua.yandex.net/i?id=14275906-22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39" y="2636912"/>
            <a:ext cx="2880320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68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5904656" cy="6120680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Міжнародний</a:t>
            </a:r>
            <a:r>
              <a:rPr lang="ru-RU" b="1" dirty="0" smtClean="0"/>
              <a:t> </a:t>
            </a:r>
            <a:r>
              <a:rPr lang="ru-RU" b="1" dirty="0"/>
              <a:t>туризм </a:t>
            </a:r>
            <a:r>
              <a:rPr lang="ru-RU" dirty="0" err="1"/>
              <a:t>переживає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підйом</a:t>
            </a:r>
            <a:r>
              <a:rPr lang="ru-RU" dirty="0"/>
              <a:t>. На </a:t>
            </a:r>
            <a:r>
              <a:rPr lang="ru-RU" dirty="0" err="1"/>
              <a:t>розвиток</a:t>
            </a:r>
            <a:r>
              <a:rPr lang="ru-RU" dirty="0"/>
              <a:t> туризму </a:t>
            </a:r>
            <a:r>
              <a:rPr lang="ru-RU" dirty="0" err="1"/>
              <a:t>вплинула</a:t>
            </a:r>
            <a:r>
              <a:rPr lang="ru-RU" dirty="0"/>
              <a:t> НТР, яка </a:t>
            </a:r>
            <a:r>
              <a:rPr lang="ru-RU" dirty="0" err="1"/>
              <a:t>збільшила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вільного</a:t>
            </a:r>
            <a:r>
              <a:rPr lang="ru-RU" dirty="0"/>
              <a:t> часу людей, </a:t>
            </a:r>
            <a:r>
              <a:rPr lang="ru-RU" dirty="0" err="1"/>
              <a:t>зайнятих</a:t>
            </a:r>
            <a:r>
              <a:rPr lang="ru-RU" dirty="0"/>
              <a:t> у </a:t>
            </a:r>
            <a:r>
              <a:rPr lang="ru-RU" dirty="0" err="1"/>
              <a:t>виробництві</a:t>
            </a:r>
            <a:r>
              <a:rPr lang="ru-RU" dirty="0"/>
              <a:t>, </a:t>
            </a:r>
            <a:r>
              <a:rPr lang="ru-RU" dirty="0" err="1"/>
              <a:t>допомогла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індустрію</a:t>
            </a:r>
            <a:r>
              <a:rPr lang="ru-RU" dirty="0"/>
              <a:t> </a:t>
            </a:r>
            <a:r>
              <a:rPr lang="ru-RU" dirty="0" err="1"/>
              <a:t>розваг</a:t>
            </a:r>
            <a:r>
              <a:rPr lang="ru-RU" dirty="0"/>
              <a:t> і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.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інтенсивна</a:t>
            </a:r>
            <a:r>
              <a:rPr lang="ru-RU" dirty="0"/>
              <a:t> </a:t>
            </a:r>
            <a:r>
              <a:rPr lang="ru-RU" dirty="0" err="1"/>
              <a:t>праця</a:t>
            </a:r>
            <a:r>
              <a:rPr lang="ru-RU" dirty="0"/>
              <a:t> </a:t>
            </a:r>
            <a:r>
              <a:rPr lang="ru-RU" dirty="0" err="1"/>
              <a:t>спонукає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до </a:t>
            </a:r>
            <a:r>
              <a:rPr lang="ru-RU" dirty="0" err="1"/>
              <a:t>пошуків</a:t>
            </a:r>
            <a:r>
              <a:rPr lang="ru-RU" dirty="0"/>
              <a:t> адекватного </a:t>
            </a:r>
            <a:r>
              <a:rPr lang="ru-RU" dirty="0" err="1"/>
              <a:t>відпочинку</a:t>
            </a:r>
            <a:r>
              <a:rPr lang="ru-RU" dirty="0"/>
              <a:t>, до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про </a:t>
            </a:r>
            <a:r>
              <a:rPr lang="ru-RU" dirty="0" err="1"/>
              <a:t>навколишній</a:t>
            </a:r>
            <a:r>
              <a:rPr lang="ru-RU" dirty="0"/>
              <a:t> </a:t>
            </a:r>
            <a:r>
              <a:rPr lang="ru-RU" dirty="0" err="1"/>
              <a:t>світ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/>
              <a:t>Міжнародний</a:t>
            </a:r>
            <a:r>
              <a:rPr lang="ru-RU" dirty="0"/>
              <a:t> туризм </a:t>
            </a:r>
            <a:r>
              <a:rPr lang="ru-RU" dirty="0" err="1"/>
              <a:t>базується</a:t>
            </a:r>
            <a:r>
              <a:rPr lang="ru-RU" dirty="0"/>
              <a:t> на «</a:t>
            </a:r>
            <a:r>
              <a:rPr lang="ru-RU" dirty="0" err="1"/>
              <a:t>готельній</a:t>
            </a:r>
            <a:r>
              <a:rPr lang="ru-RU" dirty="0"/>
              <a:t> </a:t>
            </a:r>
            <a:r>
              <a:rPr lang="ru-RU" dirty="0" err="1"/>
              <a:t>індустрії</a:t>
            </a:r>
            <a:r>
              <a:rPr lang="ru-RU" dirty="0"/>
              <a:t>» —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туристських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, </a:t>
            </a:r>
            <a:r>
              <a:rPr lang="ru-RU" dirty="0" err="1"/>
              <a:t>готелів</a:t>
            </a:r>
            <a:r>
              <a:rPr lang="ru-RU" dirty="0"/>
              <a:t>, </a:t>
            </a:r>
            <a:r>
              <a:rPr lang="ru-RU" dirty="0" err="1"/>
              <a:t>мотелів</a:t>
            </a:r>
            <a:r>
              <a:rPr lang="ru-RU" dirty="0"/>
              <a:t>, </a:t>
            </a:r>
            <a:r>
              <a:rPr lang="ru-RU" dirty="0" err="1"/>
              <a:t>кемпінгів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інформаційних</a:t>
            </a:r>
            <a:r>
              <a:rPr lang="ru-RU" dirty="0"/>
              <a:t> і </a:t>
            </a:r>
            <a:r>
              <a:rPr lang="ru-RU" dirty="0" err="1"/>
              <a:t>рекламних</a:t>
            </a:r>
            <a:r>
              <a:rPr lang="ru-RU" dirty="0"/>
              <a:t> служб, </a:t>
            </a:r>
            <a:r>
              <a:rPr lang="ru-RU" dirty="0" err="1"/>
              <a:t>підприємствах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сувеніри</a:t>
            </a:r>
            <a:r>
              <a:rPr lang="ru-RU" dirty="0"/>
              <a:t>. У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невеликих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туризм є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Іспанії</a:t>
            </a:r>
            <a:r>
              <a:rPr lang="ru-RU" dirty="0"/>
              <a:t>, </a:t>
            </a:r>
            <a:r>
              <a:rPr lang="ru-RU" dirty="0" err="1"/>
              <a:t>Португалії</a:t>
            </a:r>
            <a:r>
              <a:rPr lang="ru-RU" dirty="0"/>
              <a:t>, </a:t>
            </a:r>
            <a:r>
              <a:rPr lang="ru-RU" dirty="0" err="1"/>
              <a:t>Австрії</a:t>
            </a:r>
            <a:r>
              <a:rPr lang="ru-RU" dirty="0"/>
              <a:t>, </a:t>
            </a:r>
            <a:r>
              <a:rPr lang="ru-RU" dirty="0" err="1"/>
              <a:t>Греції</a:t>
            </a:r>
            <a:r>
              <a:rPr lang="ru-RU" dirty="0"/>
              <a:t> </a:t>
            </a:r>
            <a:r>
              <a:rPr lang="ru-RU" dirty="0" err="1"/>
              <a:t>прибутки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туризму </a:t>
            </a:r>
            <a:r>
              <a:rPr lang="ru-RU" dirty="0" err="1"/>
              <a:t>становлять</a:t>
            </a:r>
            <a:r>
              <a:rPr lang="ru-RU" dirty="0"/>
              <a:t> 30—40% </a:t>
            </a:r>
            <a:r>
              <a:rPr lang="ru-RU" dirty="0" err="1"/>
              <a:t>експорту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, на </a:t>
            </a:r>
            <a:r>
              <a:rPr lang="ru-RU" dirty="0" err="1"/>
              <a:t>Багамських</a:t>
            </a:r>
            <a:r>
              <a:rPr lang="ru-RU" dirty="0"/>
              <a:t> Островах - 80, на </a:t>
            </a:r>
            <a:r>
              <a:rPr lang="ru-RU" dirty="0" err="1"/>
              <a:t>Кіпрі</a:t>
            </a:r>
            <a:r>
              <a:rPr lang="ru-RU" dirty="0"/>
              <a:t>— </a:t>
            </a:r>
            <a:r>
              <a:rPr lang="ru-RU" dirty="0" err="1"/>
              <a:t>майже</a:t>
            </a:r>
            <a:r>
              <a:rPr lang="ru-RU" dirty="0"/>
              <a:t> 88, у </a:t>
            </a:r>
            <a:r>
              <a:rPr lang="ru-RU" dirty="0" err="1"/>
              <a:t>Непалі</a:t>
            </a:r>
            <a:r>
              <a:rPr lang="ru-RU" dirty="0"/>
              <a:t>— </a:t>
            </a:r>
            <a:r>
              <a:rPr lang="ru-RU" dirty="0" err="1"/>
              <a:t>понад</a:t>
            </a:r>
            <a:r>
              <a:rPr lang="ru-RU" dirty="0"/>
              <a:t> 95%. 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9218" name="Picture 2" descr="http://im3-tub-ua.yandex.net/i?id=233621223-13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437112"/>
            <a:ext cx="2038722" cy="209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im7-tub-ua.yandex.net/i?id=138808302-38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490" y="476672"/>
            <a:ext cx="2524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http://im1-tub-ua.yandex.net/i?id=132751756-11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348" y="2203407"/>
            <a:ext cx="2400267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14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http://ukrmap.su/program2010/g11/g10-11_20_files/image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549620" cy="6440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522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5468752"/>
              </p:ext>
            </p:extLst>
          </p:nvPr>
        </p:nvGraphicFramePr>
        <p:xfrm>
          <a:off x="323528" y="476672"/>
          <a:ext cx="8208912" cy="5102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4932040" y="3952415"/>
            <a:ext cx="2736304" cy="1231160"/>
            <a:chOff x="1152140" y="3456380"/>
            <a:chExt cx="2736304" cy="123116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1298000" y="3487568"/>
              <a:ext cx="2590444" cy="1199972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uk-UA" sz="3100" dirty="0" smtClean="0"/>
                <a:t>Паломництво</a:t>
              </a:r>
              <a:endParaRPr lang="ru-RU" sz="3100" dirty="0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152140" y="3456380"/>
              <a:ext cx="2399944" cy="1199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200" kern="1200" dirty="0"/>
            </a:p>
          </p:txBody>
        </p:sp>
      </p:grpSp>
      <p:cxnSp>
        <p:nvCxnSpPr>
          <p:cNvPr id="13" name="Прямая соединительная линия 12"/>
          <p:cNvCxnSpPr/>
          <p:nvPr/>
        </p:nvCxnSpPr>
        <p:spPr>
          <a:xfrm>
            <a:off x="2987824" y="2060848"/>
            <a:ext cx="0" cy="1891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726329" y="2060847"/>
            <a:ext cx="0" cy="1891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987824" y="2060846"/>
            <a:ext cx="0" cy="1891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726329" y="2213248"/>
            <a:ext cx="0" cy="1891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987824" y="2213247"/>
            <a:ext cx="0" cy="1891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19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uk-UA" dirty="0" smtClean="0"/>
              <a:t>Також до видів туризму відносять:</a:t>
            </a:r>
          </a:p>
          <a:p>
            <a:pPr marL="0" indent="0">
              <a:buNone/>
            </a:pPr>
            <a:r>
              <a:rPr lang="uk-UA" b="1" dirty="0" err="1" smtClean="0"/>
              <a:t>Пляжний-</a:t>
            </a:r>
            <a:r>
              <a:rPr lang="uk-UA" dirty="0" smtClean="0"/>
              <a:t> </a:t>
            </a:r>
            <a:r>
              <a:rPr lang="ru-RU" dirty="0" err="1"/>
              <a:t>різновид</a:t>
            </a:r>
            <a:r>
              <a:rPr lang="ru-RU" dirty="0"/>
              <a:t> туризму, метою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відвідання</a:t>
            </a:r>
            <a:r>
              <a:rPr lang="ru-RU" dirty="0"/>
              <a:t> </a:t>
            </a:r>
            <a:r>
              <a:rPr lang="ru-RU" dirty="0" err="1"/>
              <a:t>пляжів</a:t>
            </a:r>
            <a:r>
              <a:rPr lang="ru-RU" dirty="0"/>
              <a:t> та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в </a:t>
            </a:r>
            <a:r>
              <a:rPr lang="ru-RU" dirty="0" err="1"/>
              <a:t>пляжних</a:t>
            </a:r>
            <a:r>
              <a:rPr lang="ru-RU" dirty="0"/>
              <a:t> зонах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8194" name="Picture 2" descr="http://im2-tub-ua.yandex.net/i?id=90969820-43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80641"/>
            <a:ext cx="2088232" cy="156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im2-tub-ua.yandex.net/i?id=241273011-00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605" y="4498486"/>
            <a:ext cx="2784309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http://im6-tub-ua.yandex.net/i?id=31016016-25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755485"/>
            <a:ext cx="22479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ttp://im2-tub-ua.yandex.net/i?id=189347473-48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606" y="2749353"/>
            <a:ext cx="2236210" cy="149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http://im3-tub-ua.yandex.net/i?id=185224612-04-72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8702" y="4498486"/>
            <a:ext cx="3672408" cy="206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76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ru-RU" b="1" dirty="0"/>
              <a:t>Зимовий туризм (</a:t>
            </a:r>
            <a:r>
              <a:rPr lang="ru-RU" b="1" dirty="0" err="1"/>
              <a:t>білий</a:t>
            </a:r>
            <a:r>
              <a:rPr lang="ru-RU" b="1" dirty="0"/>
              <a:t> туризм)</a:t>
            </a:r>
            <a:r>
              <a:rPr lang="ru-RU" dirty="0"/>
              <a:t> 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відвідування</a:t>
            </a:r>
            <a:r>
              <a:rPr lang="ru-RU" dirty="0"/>
              <a:t> </a:t>
            </a:r>
            <a:r>
              <a:rPr lang="ru-RU" dirty="0" err="1"/>
              <a:t>туристичних</a:t>
            </a:r>
            <a:r>
              <a:rPr lang="ru-RU" dirty="0"/>
              <a:t> </a:t>
            </a:r>
            <a:r>
              <a:rPr lang="ru-RU" dirty="0" err="1"/>
              <a:t>місцевостей</a:t>
            </a:r>
            <a:r>
              <a:rPr lang="ru-RU" dirty="0"/>
              <a:t> у </a:t>
            </a:r>
            <a:r>
              <a:rPr lang="ru-RU" dirty="0" err="1"/>
              <a:t>зимову</a:t>
            </a:r>
            <a:r>
              <a:rPr lang="ru-RU" dirty="0"/>
              <a:t> пору року. </a:t>
            </a:r>
            <a:r>
              <a:rPr lang="ru-RU" dirty="0" err="1"/>
              <a:t>Найпопулярнішим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є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різдвяних</a:t>
            </a:r>
            <a:r>
              <a:rPr lang="ru-RU" dirty="0"/>
              <a:t> і </a:t>
            </a:r>
            <a:r>
              <a:rPr lang="ru-RU" dirty="0" err="1"/>
              <a:t>новорічних</a:t>
            </a:r>
            <a:r>
              <a:rPr lang="ru-RU" dirty="0"/>
              <a:t> </a:t>
            </a:r>
            <a:r>
              <a:rPr lang="ru-RU" dirty="0" err="1"/>
              <a:t>канікул</a:t>
            </a:r>
            <a:endParaRPr lang="ru-RU" dirty="0"/>
          </a:p>
        </p:txBody>
      </p:sp>
      <p:pic>
        <p:nvPicPr>
          <p:cNvPr id="7172" name="Picture 4" descr="http://im6-tub-ua.yandex.net/i?id=76202935-58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9" y="3260155"/>
            <a:ext cx="3868563" cy="2545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://im0-tub-ua.yandex.net/i?id=49179630-61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925" y="5168458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im3-tub-ua.yandex.net/i?id=208614344-07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765805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im0-tub-ua.yandex.net/i?id=204659974-43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952" y="3260155"/>
            <a:ext cx="249627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im6-tub-ua.yandex.net/i?id=97336359-52-72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319" y="5194762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5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5" y="450273"/>
            <a:ext cx="8229600" cy="4525963"/>
          </a:xfrm>
        </p:spPr>
        <p:txBody>
          <a:bodyPr/>
          <a:lstStyle/>
          <a:p>
            <a:r>
              <a:rPr lang="uk-UA" b="1" dirty="0" smtClean="0"/>
              <a:t>Гральний </a:t>
            </a:r>
            <a:r>
              <a:rPr lang="uk-UA" b="1" dirty="0" err="1" smtClean="0"/>
              <a:t>туризм</a:t>
            </a:r>
            <a:r>
              <a:rPr lang="uk-UA" dirty="0" err="1" smtClean="0"/>
              <a:t>-</a:t>
            </a:r>
            <a:r>
              <a:rPr lang="uk-UA" b="1" dirty="0" smtClean="0"/>
              <a:t> </a:t>
            </a:r>
            <a:r>
              <a:rPr lang="uk-UA" dirty="0" smtClean="0"/>
              <a:t>відвідування різних міст з розважальною метою. До найбільших центрів цього виду туризму відносять Монте-Карло (Мехіко), </a:t>
            </a:r>
            <a:r>
              <a:rPr lang="uk-UA" dirty="0" err="1" smtClean="0"/>
              <a:t>Лас-Вегас</a:t>
            </a:r>
            <a:r>
              <a:rPr lang="uk-UA" dirty="0" smtClean="0"/>
              <a:t> (США), Сан-Сіті (ПАР)</a:t>
            </a:r>
            <a:endParaRPr lang="ru-RU" dirty="0"/>
          </a:p>
        </p:txBody>
      </p:sp>
      <p:pic>
        <p:nvPicPr>
          <p:cNvPr id="6146" name="Picture 2" descr="http://im0-tub-ua.yandex.net/i?id=132247141-17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84984"/>
            <a:ext cx="18954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im4-tub-ua.yandex.net/i?id=302251449-50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183" y="3140968"/>
            <a:ext cx="3528392" cy="281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im4-tub-ua.yandex.net/i?id=111742097-05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780928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://im3-tub-ua.yandex.net/i?id=58737548-18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25775"/>
            <a:ext cx="19526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://im5-tub-ua.yandex.net/i?id=387241009-05-72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94" y="4845479"/>
            <a:ext cx="2385789" cy="1789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02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uk-UA" b="1" dirty="0" smtClean="0"/>
              <a:t>Екологічний </a:t>
            </a:r>
            <a:r>
              <a:rPr lang="uk-UA" b="1" dirty="0" err="1" smtClean="0"/>
              <a:t>туризм-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туристичні</a:t>
            </a:r>
            <a:r>
              <a:rPr lang="ru-RU" dirty="0"/>
              <a:t> </a:t>
            </a:r>
            <a:r>
              <a:rPr lang="ru-RU" dirty="0" err="1"/>
              <a:t>подорожі</a:t>
            </a:r>
            <a:r>
              <a:rPr lang="ru-RU" dirty="0"/>
              <a:t> </a:t>
            </a:r>
            <a:r>
              <a:rPr lang="ru-RU" dirty="0" err="1"/>
              <a:t>різної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, для </a:t>
            </a:r>
            <a:r>
              <a:rPr lang="ru-RU" dirty="0" err="1"/>
              <a:t>яких</a:t>
            </a:r>
            <a:r>
              <a:rPr lang="ru-RU" dirty="0"/>
              <a:t> головною метою є </a:t>
            </a:r>
            <a:r>
              <a:rPr lang="ru-RU" dirty="0" err="1"/>
              <a:t>знайомство</a:t>
            </a:r>
            <a:r>
              <a:rPr lang="ru-RU" dirty="0"/>
              <a:t> з природою </a:t>
            </a:r>
            <a:r>
              <a:rPr lang="ru-RU" dirty="0" err="1"/>
              <a:t>місцевості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пам'ятками</a:t>
            </a:r>
            <a:r>
              <a:rPr lang="ru-RU" dirty="0"/>
              <a:t> </a:t>
            </a:r>
            <a:r>
              <a:rPr lang="ru-RU" dirty="0" err="1"/>
              <a:t>архітектури</a:t>
            </a:r>
            <a:r>
              <a:rPr lang="ru-RU" dirty="0"/>
              <a:t> та </a:t>
            </a:r>
            <a:r>
              <a:rPr lang="ru-RU" dirty="0" err="1"/>
              <a:t>природи</a:t>
            </a:r>
            <a:r>
              <a:rPr lang="ru-RU" dirty="0"/>
              <a:t>, </a:t>
            </a:r>
            <a:r>
              <a:rPr lang="ru-RU" dirty="0" err="1"/>
              <a:t>рослинністю</a:t>
            </a:r>
            <a:r>
              <a:rPr lang="ru-RU" dirty="0"/>
              <a:t> та </a:t>
            </a:r>
            <a:r>
              <a:rPr lang="ru-RU" dirty="0" err="1"/>
              <a:t>тваринним</a:t>
            </a:r>
            <a:r>
              <a:rPr lang="ru-RU" dirty="0"/>
              <a:t> </a:t>
            </a:r>
            <a:r>
              <a:rPr lang="ru-RU" dirty="0" err="1"/>
              <a:t>світом</a:t>
            </a:r>
            <a:r>
              <a:rPr lang="ru-RU" dirty="0"/>
              <a:t>, </a:t>
            </a:r>
            <a:r>
              <a:rPr lang="ru-RU" dirty="0" err="1"/>
              <a:t>місцевими</a:t>
            </a:r>
            <a:r>
              <a:rPr lang="ru-RU" dirty="0"/>
              <a:t> </a:t>
            </a:r>
            <a:r>
              <a:rPr lang="ru-RU" dirty="0" err="1"/>
              <a:t>звичаяви</a:t>
            </a:r>
            <a:r>
              <a:rPr lang="ru-RU" dirty="0"/>
              <a:t> та культурою.</a:t>
            </a:r>
            <a:endParaRPr lang="ru-RU" b="1" dirty="0"/>
          </a:p>
        </p:txBody>
      </p:sp>
      <p:pic>
        <p:nvPicPr>
          <p:cNvPr id="5122" name="Picture 2" descr="екотуризм, зелений туризм, сільський туризм, екологічний туриз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69" y="3614898"/>
            <a:ext cx="2232248" cy="2942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upload.wikimedia.org/wikipedia/commons/thumb/8/88/Llano_del_Muerto_in_Perquin_El_Salvador.jpg/220px-Llano_del_Muerto_in_Perquin_El_Salvad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14898"/>
            <a:ext cx="2304256" cy="2995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im3-tub-ua.yandex.net/i?id=18190174-59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617" y="3599454"/>
            <a:ext cx="3600400" cy="295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563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00808"/>
            <a:ext cx="8147248" cy="24048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8800" dirty="0" smtClean="0"/>
              <a:t> </a:t>
            </a:r>
          </a:p>
          <a:p>
            <a:pPr marL="0" indent="0">
              <a:buNone/>
            </a:pPr>
            <a:r>
              <a:rPr lang="uk-UA" sz="8800" dirty="0" smtClean="0"/>
              <a:t>   Дякую за увагу!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23212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 smtClean="0"/>
              <a:t>В </a:t>
            </a:r>
            <a:r>
              <a:rPr lang="uk-UA" sz="2400" dirty="0"/>
              <a:t>умовах міжнародного географічного поділу праці  та міжнародної економічної інтеграції зростає роль міждержавних економічних </a:t>
            </a:r>
            <a:r>
              <a:rPr lang="uk-UA" sz="2400" dirty="0" smtClean="0"/>
              <a:t>відносин.</a:t>
            </a:r>
            <a:endParaRPr lang="ru-RU" sz="2400" dirty="0"/>
          </a:p>
          <a:p>
            <a:r>
              <a:rPr lang="uk-UA" b="1" dirty="0" smtClean="0"/>
              <a:t>Зовнішні економічні </a:t>
            </a:r>
            <a:r>
              <a:rPr lang="uk-UA" b="1" dirty="0" err="1" smtClean="0"/>
              <a:t>зв'язки-</a:t>
            </a:r>
            <a:r>
              <a:rPr lang="uk-UA" b="1" dirty="0" smtClean="0"/>
              <a:t> </a:t>
            </a:r>
            <a:r>
              <a:rPr lang="ru-RU" dirty="0" err="1"/>
              <a:t>взаємообмін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продуктами </a:t>
            </a:r>
            <a:r>
              <a:rPr lang="ru-RU" dirty="0" err="1"/>
              <a:t>матеріального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послугами</a:t>
            </a:r>
            <a:r>
              <a:rPr lang="ru-RU" dirty="0"/>
              <a:t>, </a:t>
            </a:r>
            <a:r>
              <a:rPr lang="ru-RU" dirty="0" err="1"/>
              <a:t>інформацією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14338" name="Picture 2" descr="http://im6-tub-ua.yandex.net/i?id=269643528-71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77072"/>
            <a:ext cx="2581275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://im0-tub-ua.yandex.net/i?id=93718519-03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082" y="4077072"/>
            <a:ext cx="2865918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http://im7-tub-ua.yandex.net/i?id=110674826-04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077072"/>
            <a:ext cx="2794733" cy="209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07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535796" y="395529"/>
            <a:ext cx="8286287" cy="2802312"/>
            <a:chOff x="457200" y="332656"/>
            <a:chExt cx="8286287" cy="2802312"/>
          </a:xfrm>
        </p:grpSpPr>
        <p:sp>
          <p:nvSpPr>
            <p:cNvPr id="7" name="Полилиния 6"/>
            <p:cNvSpPr/>
            <p:nvPr/>
          </p:nvSpPr>
          <p:spPr>
            <a:xfrm>
              <a:off x="4600343" y="1578856"/>
              <a:ext cx="2966532" cy="6260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42373"/>
                  </a:lnTo>
                  <a:lnTo>
                    <a:pt x="2966532" y="242373"/>
                  </a:lnTo>
                  <a:lnTo>
                    <a:pt x="2966532" y="626016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4508903" y="1589231"/>
              <a:ext cx="91440" cy="6260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42373"/>
                  </a:lnTo>
                  <a:lnTo>
                    <a:pt x="85019" y="242373"/>
                  </a:lnTo>
                  <a:lnTo>
                    <a:pt x="85019" y="626016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илиния 8"/>
            <p:cNvSpPr/>
            <p:nvPr/>
          </p:nvSpPr>
          <p:spPr>
            <a:xfrm>
              <a:off x="1583597" y="1578856"/>
              <a:ext cx="3016745" cy="6260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016745" y="0"/>
                  </a:moveTo>
                  <a:lnTo>
                    <a:pt x="3016745" y="242373"/>
                  </a:lnTo>
                  <a:lnTo>
                    <a:pt x="0" y="242373"/>
                  </a:lnTo>
                  <a:lnTo>
                    <a:pt x="0" y="626016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олилиния 9"/>
            <p:cNvSpPr/>
            <p:nvPr/>
          </p:nvSpPr>
          <p:spPr>
            <a:xfrm>
              <a:off x="457200" y="332656"/>
              <a:ext cx="8286287" cy="1246200"/>
            </a:xfrm>
            <a:custGeom>
              <a:avLst/>
              <a:gdLst>
                <a:gd name="connsiteX0" fmla="*/ 0 w 8286287"/>
                <a:gd name="connsiteY0" fmla="*/ 0 h 1246200"/>
                <a:gd name="connsiteX1" fmla="*/ 8286287 w 8286287"/>
                <a:gd name="connsiteY1" fmla="*/ 0 h 1246200"/>
                <a:gd name="connsiteX2" fmla="*/ 8286287 w 8286287"/>
                <a:gd name="connsiteY2" fmla="*/ 1246200 h 1246200"/>
                <a:gd name="connsiteX3" fmla="*/ 0 w 8286287"/>
                <a:gd name="connsiteY3" fmla="*/ 1246200 h 1246200"/>
                <a:gd name="connsiteX4" fmla="*/ 0 w 8286287"/>
                <a:gd name="connsiteY4" fmla="*/ 0 h 124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6287" h="1246200">
                  <a:moveTo>
                    <a:pt x="0" y="0"/>
                  </a:moveTo>
                  <a:lnTo>
                    <a:pt x="8286287" y="0"/>
                  </a:lnTo>
                  <a:lnTo>
                    <a:pt x="8286287" y="1246200"/>
                  </a:lnTo>
                  <a:lnTo>
                    <a:pt x="0" y="12462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200" kern="1200" dirty="0" smtClean="0"/>
                <a:t>Форми зовнішніх економічних зв'язків</a:t>
              </a:r>
              <a:endParaRPr lang="ru-RU" sz="2200" kern="1200" dirty="0"/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467562" y="2204872"/>
              <a:ext cx="2232071" cy="930096"/>
            </a:xfrm>
            <a:custGeom>
              <a:avLst/>
              <a:gdLst>
                <a:gd name="connsiteX0" fmla="*/ 0 w 2232071"/>
                <a:gd name="connsiteY0" fmla="*/ 0 h 930096"/>
                <a:gd name="connsiteX1" fmla="*/ 2232071 w 2232071"/>
                <a:gd name="connsiteY1" fmla="*/ 0 h 930096"/>
                <a:gd name="connsiteX2" fmla="*/ 2232071 w 2232071"/>
                <a:gd name="connsiteY2" fmla="*/ 930096 h 930096"/>
                <a:gd name="connsiteX3" fmla="*/ 0 w 2232071"/>
                <a:gd name="connsiteY3" fmla="*/ 930096 h 930096"/>
                <a:gd name="connsiteX4" fmla="*/ 0 w 2232071"/>
                <a:gd name="connsiteY4" fmla="*/ 0 h 930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32071" h="930096">
                  <a:moveTo>
                    <a:pt x="0" y="0"/>
                  </a:moveTo>
                  <a:lnTo>
                    <a:pt x="2232071" y="0"/>
                  </a:lnTo>
                  <a:lnTo>
                    <a:pt x="2232071" y="930096"/>
                  </a:lnTo>
                  <a:lnTo>
                    <a:pt x="0" y="93009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200" kern="1200" dirty="0" smtClean="0"/>
                <a:t>Зовнішня торгівля</a:t>
              </a:r>
              <a:endParaRPr lang="ru-RU" sz="2200" kern="1200" dirty="0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3419859" y="2204872"/>
              <a:ext cx="2439567" cy="924963"/>
            </a:xfrm>
            <a:custGeom>
              <a:avLst/>
              <a:gdLst>
                <a:gd name="connsiteX0" fmla="*/ 0 w 2439567"/>
                <a:gd name="connsiteY0" fmla="*/ 0 h 924963"/>
                <a:gd name="connsiteX1" fmla="*/ 2439567 w 2439567"/>
                <a:gd name="connsiteY1" fmla="*/ 0 h 924963"/>
                <a:gd name="connsiteX2" fmla="*/ 2439567 w 2439567"/>
                <a:gd name="connsiteY2" fmla="*/ 924963 h 924963"/>
                <a:gd name="connsiteX3" fmla="*/ 0 w 2439567"/>
                <a:gd name="connsiteY3" fmla="*/ 924963 h 924963"/>
                <a:gd name="connsiteX4" fmla="*/ 0 w 2439567"/>
                <a:gd name="connsiteY4" fmla="*/ 0 h 924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9567" h="924963">
                  <a:moveTo>
                    <a:pt x="0" y="0"/>
                  </a:moveTo>
                  <a:lnTo>
                    <a:pt x="2439567" y="0"/>
                  </a:lnTo>
                  <a:lnTo>
                    <a:pt x="2439567" y="924963"/>
                  </a:lnTo>
                  <a:lnTo>
                    <a:pt x="0" y="9249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200" kern="1200" dirty="0" smtClean="0"/>
                <a:t>Кредитно-фінансові відносини</a:t>
              </a:r>
              <a:endParaRPr lang="ru-RU" sz="2200" kern="1200" dirty="0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6588239" y="2204872"/>
              <a:ext cx="1957273" cy="803311"/>
            </a:xfrm>
            <a:custGeom>
              <a:avLst/>
              <a:gdLst>
                <a:gd name="connsiteX0" fmla="*/ 0 w 1957273"/>
                <a:gd name="connsiteY0" fmla="*/ 0 h 803311"/>
                <a:gd name="connsiteX1" fmla="*/ 1957273 w 1957273"/>
                <a:gd name="connsiteY1" fmla="*/ 0 h 803311"/>
                <a:gd name="connsiteX2" fmla="*/ 1957273 w 1957273"/>
                <a:gd name="connsiteY2" fmla="*/ 803311 h 803311"/>
                <a:gd name="connsiteX3" fmla="*/ 0 w 1957273"/>
                <a:gd name="connsiteY3" fmla="*/ 803311 h 803311"/>
                <a:gd name="connsiteX4" fmla="*/ 0 w 1957273"/>
                <a:gd name="connsiteY4" fmla="*/ 0 h 803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57273" h="803311">
                  <a:moveTo>
                    <a:pt x="0" y="0"/>
                  </a:moveTo>
                  <a:lnTo>
                    <a:pt x="1957273" y="0"/>
                  </a:lnTo>
                  <a:lnTo>
                    <a:pt x="1957273" y="803311"/>
                  </a:lnTo>
                  <a:lnTo>
                    <a:pt x="0" y="80331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200" kern="1200" dirty="0" smtClean="0"/>
                <a:t>Науково-технічні зв'язки</a:t>
              </a:r>
              <a:endParaRPr lang="ru-RU" sz="2200" kern="1200" dirty="0"/>
            </a:p>
          </p:txBody>
        </p:sp>
      </p:grpSp>
      <p:sp>
        <p:nvSpPr>
          <p:cNvPr id="14" name="Полилиния 13"/>
          <p:cNvSpPr/>
          <p:nvPr/>
        </p:nvSpPr>
        <p:spPr>
          <a:xfrm>
            <a:off x="1719929" y="3629356"/>
            <a:ext cx="2276007" cy="930096"/>
          </a:xfrm>
          <a:custGeom>
            <a:avLst/>
            <a:gdLst>
              <a:gd name="connsiteX0" fmla="*/ 0 w 2232071"/>
              <a:gd name="connsiteY0" fmla="*/ 0 h 930096"/>
              <a:gd name="connsiteX1" fmla="*/ 2232071 w 2232071"/>
              <a:gd name="connsiteY1" fmla="*/ 0 h 930096"/>
              <a:gd name="connsiteX2" fmla="*/ 2232071 w 2232071"/>
              <a:gd name="connsiteY2" fmla="*/ 930096 h 930096"/>
              <a:gd name="connsiteX3" fmla="*/ 0 w 2232071"/>
              <a:gd name="connsiteY3" fmla="*/ 930096 h 930096"/>
              <a:gd name="connsiteX4" fmla="*/ 0 w 2232071"/>
              <a:gd name="connsiteY4" fmla="*/ 0 h 930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2071" h="930096">
                <a:moveTo>
                  <a:pt x="0" y="0"/>
                </a:moveTo>
                <a:lnTo>
                  <a:pt x="2232071" y="0"/>
                </a:lnTo>
                <a:lnTo>
                  <a:pt x="2232071" y="930096"/>
                </a:lnTo>
                <a:lnTo>
                  <a:pt x="0" y="9300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" tIns="13970" rIns="13970" bIns="13970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2200" dirty="0" smtClean="0"/>
              <a:t>Надання послуг</a:t>
            </a:r>
            <a:endParaRPr lang="ru-RU" sz="2200" kern="1200" dirty="0"/>
          </a:p>
        </p:txBody>
      </p:sp>
      <p:sp>
        <p:nvSpPr>
          <p:cNvPr id="15" name="Полилиния 14"/>
          <p:cNvSpPr/>
          <p:nvPr/>
        </p:nvSpPr>
        <p:spPr>
          <a:xfrm>
            <a:off x="5334804" y="3633197"/>
            <a:ext cx="2232071" cy="930096"/>
          </a:xfrm>
          <a:custGeom>
            <a:avLst/>
            <a:gdLst>
              <a:gd name="connsiteX0" fmla="*/ 0 w 2232071"/>
              <a:gd name="connsiteY0" fmla="*/ 0 h 930096"/>
              <a:gd name="connsiteX1" fmla="*/ 2232071 w 2232071"/>
              <a:gd name="connsiteY1" fmla="*/ 0 h 930096"/>
              <a:gd name="connsiteX2" fmla="*/ 2232071 w 2232071"/>
              <a:gd name="connsiteY2" fmla="*/ 930096 h 930096"/>
              <a:gd name="connsiteX3" fmla="*/ 0 w 2232071"/>
              <a:gd name="connsiteY3" fmla="*/ 930096 h 930096"/>
              <a:gd name="connsiteX4" fmla="*/ 0 w 2232071"/>
              <a:gd name="connsiteY4" fmla="*/ 0 h 930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2071" h="930096">
                <a:moveTo>
                  <a:pt x="0" y="0"/>
                </a:moveTo>
                <a:lnTo>
                  <a:pt x="2232071" y="0"/>
                </a:lnTo>
                <a:lnTo>
                  <a:pt x="2232071" y="930096"/>
                </a:lnTo>
                <a:lnTo>
                  <a:pt x="0" y="9300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0" tIns="13970" rIns="13970" bIns="13970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2200" dirty="0" smtClean="0"/>
              <a:t>Міжнародний туризм</a:t>
            </a:r>
            <a:endParaRPr lang="ru-RU" sz="2200" kern="12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861828" y="1843726"/>
            <a:ext cx="0" cy="1789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300192" y="1843726"/>
            <a:ext cx="0" cy="1741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857932" y="1891864"/>
            <a:ext cx="0" cy="1741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300461" y="1796685"/>
            <a:ext cx="0" cy="1741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310958" y="1796684"/>
            <a:ext cx="0" cy="1741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32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4906888" cy="6336704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Міжнародна</a:t>
            </a:r>
            <a:r>
              <a:rPr lang="ru-RU" sz="2800" b="1" dirty="0"/>
              <a:t> (</a:t>
            </a:r>
            <a:r>
              <a:rPr lang="ru-RU" sz="2800" b="1" dirty="0" err="1"/>
              <a:t>зовнішня</a:t>
            </a:r>
            <a:r>
              <a:rPr lang="ru-RU" sz="2800" b="1" dirty="0"/>
              <a:t>) торгівля</a:t>
            </a:r>
            <a:r>
              <a:rPr lang="ru-RU" sz="2800" dirty="0"/>
              <a:t> </a:t>
            </a:r>
            <a:r>
              <a:rPr lang="ru-RU" sz="2800" dirty="0" smtClean="0"/>
              <a:t>—</a:t>
            </a:r>
            <a:r>
              <a:rPr lang="ru-RU" sz="2800" dirty="0" err="1"/>
              <a:t>це</a:t>
            </a:r>
            <a:r>
              <a:rPr lang="ru-RU" sz="2800" dirty="0"/>
              <a:t> торгівля,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передбачає</a:t>
            </a:r>
            <a:r>
              <a:rPr lang="ru-RU" sz="2800" dirty="0"/>
              <a:t> </a:t>
            </a:r>
            <a:r>
              <a:rPr lang="ru-RU" sz="2800" dirty="0" err="1"/>
              <a:t>переміщення</a:t>
            </a:r>
            <a:r>
              <a:rPr lang="ru-RU" sz="2800" dirty="0"/>
              <a:t> </a:t>
            </a:r>
            <a:r>
              <a:rPr lang="ru-RU" sz="2800" dirty="0" err="1"/>
              <a:t>сировини</a:t>
            </a:r>
            <a:r>
              <a:rPr lang="ru-RU" sz="2800" dirty="0"/>
              <a:t>, </a:t>
            </a:r>
            <a:r>
              <a:rPr lang="ru-RU" sz="2800" dirty="0" err="1"/>
              <a:t>товарів</a:t>
            </a:r>
            <a:r>
              <a:rPr lang="ru-RU" sz="2800" dirty="0"/>
              <a:t> та </a:t>
            </a:r>
            <a:r>
              <a:rPr lang="ru-RU" sz="2800" dirty="0" err="1"/>
              <a:t>послуг</a:t>
            </a:r>
            <a:r>
              <a:rPr lang="ru-RU" sz="2800" dirty="0"/>
              <a:t> за </a:t>
            </a:r>
            <a:r>
              <a:rPr lang="ru-RU" sz="2800" dirty="0" err="1"/>
              <a:t>межі</a:t>
            </a:r>
            <a:r>
              <a:rPr lang="ru-RU" sz="2800" dirty="0"/>
              <a:t> </a:t>
            </a:r>
            <a:r>
              <a:rPr lang="ru-RU" sz="2800" dirty="0" err="1"/>
              <a:t>державних</a:t>
            </a:r>
            <a:r>
              <a:rPr lang="ru-RU" sz="2800" dirty="0"/>
              <a:t> </a:t>
            </a:r>
            <a:r>
              <a:rPr lang="ru-RU" sz="2800" dirty="0" err="1"/>
              <a:t>кордонів</a:t>
            </a:r>
            <a:r>
              <a:rPr lang="ru-RU" sz="2800" dirty="0"/>
              <a:t>.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трактувати</a:t>
            </a:r>
            <a:r>
              <a:rPr lang="ru-RU" sz="2800" dirty="0"/>
              <a:t> як </a:t>
            </a:r>
            <a:r>
              <a:rPr lang="ru-RU" sz="2800" dirty="0" err="1"/>
              <a:t>відносини</a:t>
            </a:r>
            <a:r>
              <a:rPr lang="ru-RU" sz="2800" dirty="0"/>
              <a:t> </a:t>
            </a:r>
            <a:r>
              <a:rPr lang="ru-RU" sz="2800" dirty="0" err="1"/>
              <a:t>країн</a:t>
            </a:r>
            <a:r>
              <a:rPr lang="ru-RU" sz="2800" dirty="0"/>
              <a:t> з метою </a:t>
            </a:r>
            <a:r>
              <a:rPr lang="ru-RU" sz="2800" dirty="0" err="1"/>
              <a:t>вивезення</a:t>
            </a:r>
            <a:r>
              <a:rPr lang="ru-RU" sz="2800" dirty="0"/>
              <a:t> (</a:t>
            </a:r>
            <a:r>
              <a:rPr lang="ru-RU" sz="2800" dirty="0" err="1"/>
              <a:t>експорту</a:t>
            </a:r>
            <a:r>
              <a:rPr lang="ru-RU" sz="2800" dirty="0"/>
              <a:t>) та </a:t>
            </a:r>
            <a:r>
              <a:rPr lang="ru-RU" sz="2800" dirty="0" err="1"/>
              <a:t>ввезення</a:t>
            </a:r>
            <a:r>
              <a:rPr lang="ru-RU" sz="2800" dirty="0"/>
              <a:t> (</a:t>
            </a:r>
            <a:r>
              <a:rPr lang="ru-RU" sz="2800" dirty="0" err="1"/>
              <a:t>імпорту</a:t>
            </a:r>
            <a:r>
              <a:rPr lang="ru-RU" sz="2800" dirty="0"/>
              <a:t>) </a:t>
            </a:r>
            <a:r>
              <a:rPr lang="ru-RU" sz="2800" dirty="0" err="1"/>
              <a:t>сировини</a:t>
            </a:r>
            <a:r>
              <a:rPr lang="ru-RU" sz="2800" dirty="0"/>
              <a:t>, </a:t>
            </a:r>
            <a:r>
              <a:rPr lang="ru-RU" sz="2800" dirty="0" err="1"/>
              <a:t>товарів</a:t>
            </a:r>
            <a:r>
              <a:rPr lang="ru-RU" sz="2800" dirty="0"/>
              <a:t> і </a:t>
            </a:r>
            <a:r>
              <a:rPr lang="ru-RU" sz="2800" dirty="0" err="1"/>
              <a:t>послуг</a:t>
            </a:r>
            <a:r>
              <a:rPr lang="ru-RU" sz="2800" dirty="0" smtClean="0"/>
              <a:t>.</a:t>
            </a:r>
          </a:p>
          <a:p>
            <a:endParaRPr lang="ru-RU" sz="2800" dirty="0"/>
          </a:p>
        </p:txBody>
      </p:sp>
      <p:pic>
        <p:nvPicPr>
          <p:cNvPr id="1026" name="Picture 2" descr="Світова торгівл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170" y="3356992"/>
            <a:ext cx="3600400" cy="322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0-tub-ua.yandex.net/i?id=280832775-69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680" y="260648"/>
            <a:ext cx="3635896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3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6840760" cy="5832648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Панівні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у </a:t>
            </a:r>
            <a:r>
              <a:rPr lang="ru-RU" dirty="0" err="1"/>
              <a:t>світовій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розвинуті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припадає</a:t>
            </a:r>
            <a:r>
              <a:rPr lang="ru-RU" dirty="0"/>
              <a:t> 2/3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імпорту</a:t>
            </a:r>
            <a:r>
              <a:rPr lang="ru-RU" dirty="0"/>
              <a:t> та </a:t>
            </a:r>
            <a:r>
              <a:rPr lang="ru-RU" dirty="0" err="1"/>
              <a:t>експорту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Лідером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є </a:t>
            </a:r>
            <a:r>
              <a:rPr lang="ru-RU" dirty="0" err="1"/>
              <a:t>Європа</a:t>
            </a:r>
            <a:r>
              <a:rPr lang="ru-RU" dirty="0"/>
              <a:t>, на яку </a:t>
            </a:r>
            <a:r>
              <a:rPr lang="ru-RU" dirty="0" err="1"/>
              <a:t>припадає</a:t>
            </a:r>
            <a:r>
              <a:rPr lang="ru-RU" dirty="0"/>
              <a:t> половина </a:t>
            </a:r>
            <a:r>
              <a:rPr lang="ru-RU" dirty="0" err="1"/>
              <a:t>світового</a:t>
            </a:r>
            <a:r>
              <a:rPr lang="ru-RU" dirty="0"/>
              <a:t> товарообороту. Друге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посідає</a:t>
            </a:r>
            <a:r>
              <a:rPr lang="ru-RU" dirty="0"/>
              <a:t> </a:t>
            </a:r>
            <a:r>
              <a:rPr lang="ru-RU" dirty="0" err="1"/>
              <a:t>Азія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Азіатсько-Тихоокеанський</a:t>
            </a:r>
            <a:r>
              <a:rPr lang="ru-RU" dirty="0"/>
              <a:t> </a:t>
            </a:r>
            <a:r>
              <a:rPr lang="ru-RU" dirty="0" err="1"/>
              <a:t>регіон</a:t>
            </a:r>
            <a:r>
              <a:rPr lang="ru-RU" dirty="0"/>
              <a:t> на </a:t>
            </a:r>
            <a:r>
              <a:rPr lang="ru-RU" dirty="0" err="1"/>
              <a:t>чолі</a:t>
            </a:r>
            <a:r>
              <a:rPr lang="ru-RU" dirty="0"/>
              <a:t> з </a:t>
            </a:r>
            <a:r>
              <a:rPr lang="ru-RU" dirty="0" err="1"/>
              <a:t>Японією</a:t>
            </a:r>
            <a:r>
              <a:rPr lang="ru-RU" dirty="0"/>
              <a:t>. </a:t>
            </a:r>
            <a:r>
              <a:rPr lang="ru-RU" dirty="0" err="1"/>
              <a:t>Північна</a:t>
            </a:r>
            <a:r>
              <a:rPr lang="ru-RU" dirty="0"/>
              <a:t> Америка </a:t>
            </a:r>
            <a:r>
              <a:rPr lang="ru-RU" dirty="0" err="1"/>
              <a:t>посідає</a:t>
            </a:r>
            <a:r>
              <a:rPr lang="ru-RU" dirty="0"/>
              <a:t> </a:t>
            </a:r>
            <a:r>
              <a:rPr lang="ru-RU" dirty="0" err="1"/>
              <a:t>третє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Найбільшими</a:t>
            </a:r>
            <a:r>
              <a:rPr lang="ru-RU" dirty="0" smtClean="0"/>
              <a:t> </a:t>
            </a:r>
            <a:r>
              <a:rPr lang="ru-RU" dirty="0" err="1"/>
              <a:t>експортерами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є США, </a:t>
            </a:r>
            <a:r>
              <a:rPr lang="ru-RU" dirty="0" err="1"/>
              <a:t>Німеччина</a:t>
            </a:r>
            <a:r>
              <a:rPr lang="ru-RU" dirty="0"/>
              <a:t>, </a:t>
            </a:r>
            <a:r>
              <a:rPr lang="ru-RU" dirty="0" err="1"/>
              <a:t>Японія</a:t>
            </a:r>
            <a:r>
              <a:rPr lang="ru-RU" dirty="0"/>
              <a:t>, </a:t>
            </a:r>
            <a:r>
              <a:rPr lang="ru-RU" dirty="0" err="1"/>
              <a:t>Франція</a:t>
            </a:r>
            <a:r>
              <a:rPr lang="ru-RU" dirty="0"/>
              <a:t>, Велика </a:t>
            </a:r>
            <a:r>
              <a:rPr lang="ru-RU" dirty="0" err="1"/>
              <a:t>Британія</a:t>
            </a:r>
            <a:r>
              <a:rPr lang="ru-RU" dirty="0"/>
              <a:t>, </a:t>
            </a:r>
            <a:r>
              <a:rPr lang="ru-RU" dirty="0" err="1"/>
              <a:t>Італія</a:t>
            </a:r>
            <a:r>
              <a:rPr lang="ru-RU" dirty="0"/>
              <a:t>, Канада, </a:t>
            </a:r>
            <a:r>
              <a:rPr lang="ru-RU" dirty="0" err="1"/>
              <a:t>Нідерланди</a:t>
            </a:r>
            <a:r>
              <a:rPr lang="ru-RU" dirty="0"/>
              <a:t>, </a:t>
            </a:r>
            <a:r>
              <a:rPr lang="ru-RU" dirty="0" err="1"/>
              <a:t>Бельгія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Характерною </a:t>
            </a:r>
            <a:r>
              <a:rPr lang="ru-RU" dirty="0" err="1"/>
              <a:t>рисою</a:t>
            </a:r>
            <a:r>
              <a:rPr lang="ru-RU" dirty="0"/>
              <a:t> </a:t>
            </a:r>
            <a:r>
              <a:rPr lang="ru-RU" dirty="0" err="1"/>
              <a:t>сьогодення</a:t>
            </a:r>
            <a:r>
              <a:rPr lang="ru-RU" dirty="0"/>
              <a:t> є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розвинутих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собою. На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припадає</a:t>
            </a:r>
            <a:r>
              <a:rPr lang="ru-RU" dirty="0"/>
              <a:t> до 70 % </a:t>
            </a:r>
            <a:r>
              <a:rPr lang="ru-RU" dirty="0" err="1"/>
              <a:t>всесвітньої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13314" name="Picture 2" descr="http://im1-tub-ua.yandex.net/i?id=164867537-58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953761"/>
            <a:ext cx="1872208" cy="1560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http://im7-tub-ua.yandex.net/i?id=116885894-62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140968"/>
            <a:ext cx="2143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http://im7-tub-ua.yandex.net/i?id=389368214-26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756238"/>
            <a:ext cx="2016224" cy="1708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http://im6-tub-ua.yandex.net/i?id=432738998-20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5486966"/>
            <a:ext cx="1944216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3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Кредитно-</a:t>
            </a:r>
            <a:r>
              <a:rPr lang="ru-RU" b="1" dirty="0" err="1"/>
              <a:t>фінансові</a:t>
            </a:r>
            <a:r>
              <a:rPr lang="ru-RU" b="1" dirty="0"/>
              <a:t> </a:t>
            </a:r>
            <a:r>
              <a:rPr lang="ru-RU" b="1" dirty="0" err="1"/>
              <a:t>зв'язки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) </a:t>
            </a:r>
            <a:r>
              <a:rPr lang="ru-RU" dirty="0" err="1"/>
              <a:t>полягають</a:t>
            </a:r>
            <a:r>
              <a:rPr lang="ru-RU" dirty="0"/>
              <a:t> у </a:t>
            </a:r>
            <a:r>
              <a:rPr lang="ru-RU" dirty="0" err="1"/>
              <a:t>вивезенні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формах: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err="1" smtClean="0"/>
              <a:t>міжнародні</a:t>
            </a:r>
            <a:r>
              <a:rPr lang="ru-RU" b="1" dirty="0" smtClean="0"/>
              <a:t> </a:t>
            </a:r>
            <a:r>
              <a:rPr lang="ru-RU" b="1" dirty="0"/>
              <a:t>займи і </a:t>
            </a:r>
            <a:r>
              <a:rPr lang="ru-RU" b="1" dirty="0" err="1"/>
              <a:t>кредити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вивезення</a:t>
            </a:r>
            <a:r>
              <a:rPr lang="ru-RU" dirty="0"/>
              <a:t> так званого </a:t>
            </a:r>
            <a:r>
              <a:rPr lang="ru-RU" dirty="0" err="1"/>
              <a:t>позикового</a:t>
            </a:r>
            <a:r>
              <a:rPr lang="ru-RU" dirty="0"/>
              <a:t> </a:t>
            </a:r>
            <a:r>
              <a:rPr lang="ru-RU" dirty="0" err="1" smtClean="0"/>
              <a:t>капіталу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b="1" dirty="0" err="1"/>
              <a:t>прямі</a:t>
            </a:r>
            <a:r>
              <a:rPr lang="ru-RU" b="1" dirty="0"/>
              <a:t> </a:t>
            </a:r>
            <a:r>
              <a:rPr lang="ru-RU" b="1" dirty="0" err="1"/>
              <a:t>закордонні</a:t>
            </a:r>
            <a:r>
              <a:rPr lang="ru-RU" b="1" dirty="0"/>
              <a:t> </a:t>
            </a:r>
            <a:r>
              <a:rPr lang="ru-RU" b="1" dirty="0" err="1"/>
              <a:t>капіталовкладення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інвестиції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за кордоном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контрольного пакета </a:t>
            </a:r>
            <a:r>
              <a:rPr lang="ru-RU" dirty="0" err="1"/>
              <a:t>акцій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у </a:t>
            </a:r>
            <a:r>
              <a:rPr lang="ru-RU" dirty="0" err="1"/>
              <a:t>будівництві</a:t>
            </a:r>
            <a:r>
              <a:rPr lang="ru-RU" dirty="0"/>
              <a:t>. </a:t>
            </a:r>
            <a:endParaRPr lang="ru-RU" dirty="0"/>
          </a:p>
        </p:txBody>
      </p:sp>
      <p:pic>
        <p:nvPicPr>
          <p:cNvPr id="12290" name="Picture 2" descr="http://im6-tub-ua.yandex.net/i?id=289983179-64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090686"/>
            <a:ext cx="2016224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http://im4-tub-ua.yandex.net/i?id=76679018-20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5459841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569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704856" cy="5688631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b="1" dirty="0" smtClean="0"/>
              <a:t> </a:t>
            </a:r>
            <a:r>
              <a:rPr lang="ru-RU" b="1" dirty="0" err="1" smtClean="0"/>
              <a:t>Міжнародний</a:t>
            </a:r>
            <a:r>
              <a:rPr lang="ru-RU" b="1" dirty="0" smtClean="0"/>
              <a:t> </a:t>
            </a:r>
            <a:r>
              <a:rPr lang="ru-RU" b="1" dirty="0"/>
              <a:t>кредит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позичкового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за </a:t>
            </a:r>
            <a:r>
              <a:rPr lang="ru-RU" dirty="0" err="1"/>
              <a:t>національними</a:t>
            </a:r>
            <a:r>
              <a:rPr lang="ru-RU" dirty="0"/>
              <a:t> кордонами держав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пов'язаний</a:t>
            </a:r>
            <a:r>
              <a:rPr lang="ru-RU" dirty="0"/>
              <a:t> з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і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, </a:t>
            </a:r>
            <a:r>
              <a:rPr lang="ru-RU" dirty="0" err="1"/>
              <a:t>терміновості</a:t>
            </a:r>
            <a:r>
              <a:rPr lang="ru-RU" dirty="0"/>
              <a:t> та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відсотка</a:t>
            </a:r>
            <a:r>
              <a:rPr lang="ru-RU" dirty="0"/>
              <a:t>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країна</a:t>
            </a:r>
            <a:r>
              <a:rPr lang="ru-RU" dirty="0"/>
              <a:t> є </a:t>
            </a:r>
            <a:r>
              <a:rPr lang="ru-RU" dirty="0" err="1"/>
              <a:t>експортером</a:t>
            </a:r>
            <a:r>
              <a:rPr lang="ru-RU" dirty="0"/>
              <a:t> та </a:t>
            </a:r>
            <a:r>
              <a:rPr lang="ru-RU" dirty="0" err="1"/>
              <a:t>імпортером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2050" name="Picture 2" descr="http://ukrmap.su/program2010/g11/g10-11_20_files/bo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90" y="764704"/>
            <a:ext cx="8001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m3-tub-ua.yandex.net/i?id=12663619-20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301208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im4-tub-ua.yandex.net/i?id=17896541-53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03" y="5301208"/>
            <a:ext cx="2143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m2-tub-ua.yandex.net/i?id=422275774-16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301208"/>
            <a:ext cx="27908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115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32656"/>
            <a:ext cx="7776864" cy="619268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Рушійною</a:t>
            </a:r>
            <a:r>
              <a:rPr lang="ru-RU" dirty="0"/>
              <a:t> силою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є </a:t>
            </a:r>
            <a:r>
              <a:rPr lang="ru-RU" dirty="0" err="1"/>
              <a:t>транснаціональні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сформували</a:t>
            </a:r>
            <a:r>
              <a:rPr lang="ru-RU" dirty="0"/>
              <a:t> три </a:t>
            </a:r>
            <a:r>
              <a:rPr lang="ru-RU" dirty="0" err="1"/>
              <a:t>центри</a:t>
            </a:r>
            <a:r>
              <a:rPr lang="ru-RU" dirty="0"/>
              <a:t> </a:t>
            </a:r>
            <a:r>
              <a:rPr lang="ru-RU" dirty="0" err="1"/>
              <a:t>фінансово-кредитної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: США, </a:t>
            </a:r>
            <a:r>
              <a:rPr lang="ru-RU" dirty="0" err="1"/>
              <a:t>Західна</a:t>
            </a:r>
            <a:r>
              <a:rPr lang="ru-RU" dirty="0"/>
              <a:t> </a:t>
            </a:r>
            <a:r>
              <a:rPr lang="ru-RU" dirty="0" err="1"/>
              <a:t>Європа</a:t>
            </a:r>
            <a:r>
              <a:rPr lang="ru-RU" dirty="0"/>
              <a:t>, </a:t>
            </a:r>
            <a:r>
              <a:rPr lang="ru-RU" dirty="0" err="1"/>
              <a:t>Японія</a:t>
            </a:r>
            <a:r>
              <a:rPr lang="ru-RU" dirty="0"/>
              <a:t>. </a:t>
            </a:r>
            <a:r>
              <a:rPr lang="ru-RU" dirty="0" err="1"/>
              <a:t>Світові</a:t>
            </a:r>
            <a:r>
              <a:rPr lang="ru-RU" dirty="0"/>
              <a:t> </a:t>
            </a:r>
            <a:r>
              <a:rPr lang="ru-RU" dirty="0" err="1"/>
              <a:t>інвестори</a:t>
            </a:r>
            <a:r>
              <a:rPr lang="ru-RU" dirty="0"/>
              <a:t> </a:t>
            </a:r>
            <a:r>
              <a:rPr lang="ru-RU" dirty="0" err="1"/>
              <a:t>зацікавлені</a:t>
            </a:r>
            <a:r>
              <a:rPr lang="ru-RU" dirty="0"/>
              <a:t> в </a:t>
            </a:r>
            <a:r>
              <a:rPr lang="ru-RU" dirty="0" err="1"/>
              <a:t>співробітництві</a:t>
            </a:r>
            <a:r>
              <a:rPr lang="ru-RU" dirty="0"/>
              <a:t> з </a:t>
            </a:r>
            <a:r>
              <a:rPr lang="ru-RU" dirty="0" err="1"/>
              <a:t>країнами</a:t>
            </a:r>
            <a:r>
              <a:rPr lang="ru-RU" dirty="0"/>
              <a:t> </a:t>
            </a:r>
            <a:r>
              <a:rPr lang="ru-RU" dirty="0" err="1"/>
              <a:t>Азії</a:t>
            </a:r>
            <a:r>
              <a:rPr lang="ru-RU" dirty="0"/>
              <a:t> (Китай, </a:t>
            </a:r>
            <a:r>
              <a:rPr lang="ru-RU" dirty="0" err="1"/>
              <a:t>Індія</a:t>
            </a:r>
            <a:r>
              <a:rPr lang="ru-RU" dirty="0"/>
              <a:t>), </a:t>
            </a:r>
            <a:r>
              <a:rPr lang="ru-RU" dirty="0" err="1"/>
              <a:t>країнами</a:t>
            </a:r>
            <a:r>
              <a:rPr lang="ru-RU" dirty="0"/>
              <a:t> </a:t>
            </a:r>
            <a:r>
              <a:rPr lang="ru-RU" dirty="0" err="1"/>
              <a:t>Центральної</a:t>
            </a:r>
            <a:r>
              <a:rPr lang="ru-RU" dirty="0"/>
              <a:t> та </a:t>
            </a:r>
            <a:r>
              <a:rPr lang="ru-RU" dirty="0" err="1"/>
              <a:t>Південної</a:t>
            </a:r>
            <a:r>
              <a:rPr lang="ru-RU" dirty="0"/>
              <a:t> Америки. </a:t>
            </a:r>
            <a:endParaRPr lang="ru-RU" dirty="0" smtClean="0"/>
          </a:p>
          <a:p>
            <a:r>
              <a:rPr lang="ru-RU" dirty="0" smtClean="0"/>
              <a:t>Китай </a:t>
            </a:r>
            <a:r>
              <a:rPr lang="ru-RU" dirty="0" err="1"/>
              <a:t>розглядається</a:t>
            </a:r>
            <a:r>
              <a:rPr lang="ru-RU" dirty="0"/>
              <a:t> як </a:t>
            </a:r>
            <a:r>
              <a:rPr lang="ru-RU" dirty="0" err="1"/>
              <a:t>країна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масштабам, </a:t>
            </a:r>
            <a:r>
              <a:rPr lang="ru-RU" dirty="0" err="1"/>
              <a:t>політичній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(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симпатій</a:t>
            </a:r>
            <a:r>
              <a:rPr lang="ru-RU" dirty="0"/>
              <a:t> до </a:t>
            </a:r>
            <a:r>
              <a:rPr lang="ru-RU" dirty="0" err="1"/>
              <a:t>самої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Китаю), </a:t>
            </a:r>
            <a:r>
              <a:rPr lang="ru-RU" dirty="0" err="1"/>
              <a:t>кваліфікованій</a:t>
            </a:r>
            <a:r>
              <a:rPr lang="ru-RU" dirty="0"/>
              <a:t> </a:t>
            </a:r>
            <a:r>
              <a:rPr lang="ru-RU" dirty="0" err="1"/>
              <a:t>робочій</a:t>
            </a:r>
            <a:r>
              <a:rPr lang="ru-RU" dirty="0"/>
              <a:t> </a:t>
            </a:r>
            <a:r>
              <a:rPr lang="ru-RU" dirty="0" err="1"/>
              <a:t>силі</a:t>
            </a:r>
            <a:r>
              <a:rPr lang="ru-RU" dirty="0"/>
              <a:t>, </a:t>
            </a:r>
            <a:r>
              <a:rPr lang="ru-RU" dirty="0" err="1"/>
              <a:t>зацікавленості</a:t>
            </a:r>
            <a:r>
              <a:rPr lang="ru-RU" dirty="0"/>
              <a:t> </a:t>
            </a:r>
            <a:r>
              <a:rPr lang="ru-RU" dirty="0" err="1"/>
              <a:t>китайської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в </a:t>
            </a:r>
            <a:r>
              <a:rPr lang="ru-RU" dirty="0" err="1"/>
              <a:t>інвестиціях</a:t>
            </a:r>
            <a:r>
              <a:rPr lang="ru-RU" dirty="0"/>
              <a:t>. </a:t>
            </a:r>
            <a:r>
              <a:rPr lang="ru-RU" dirty="0" err="1"/>
              <a:t>Індія</a:t>
            </a:r>
            <a:r>
              <a:rPr lang="ru-RU" dirty="0"/>
              <a:t> </a:t>
            </a:r>
            <a:r>
              <a:rPr lang="ru-RU" dirty="0" err="1"/>
              <a:t>приваблює</a:t>
            </a:r>
            <a:r>
              <a:rPr lang="ru-RU" dirty="0"/>
              <a:t> масштабом, </a:t>
            </a:r>
            <a:r>
              <a:rPr lang="ru-RU" dirty="0" err="1"/>
              <a:t>відносною</a:t>
            </a:r>
            <a:r>
              <a:rPr lang="ru-RU" dirty="0"/>
              <a:t> </a:t>
            </a:r>
            <a:r>
              <a:rPr lang="ru-RU" dirty="0" err="1"/>
              <a:t>стабільністю</a:t>
            </a:r>
            <a:r>
              <a:rPr lang="ru-RU" dirty="0"/>
              <a:t>, </a:t>
            </a:r>
            <a:r>
              <a:rPr lang="ru-RU" dirty="0" err="1"/>
              <a:t>англомовному</a:t>
            </a:r>
            <a:r>
              <a:rPr lang="ru-RU" dirty="0"/>
              <a:t>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відлякує</a:t>
            </a:r>
            <a:r>
              <a:rPr lang="ru-RU" dirty="0"/>
              <a:t> бюрократизмом </a:t>
            </a:r>
            <a:r>
              <a:rPr lang="ru-RU" dirty="0" err="1"/>
              <a:t>влади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Центральної</a:t>
            </a:r>
            <a:r>
              <a:rPr lang="ru-RU" dirty="0"/>
              <a:t> та </a:t>
            </a:r>
            <a:r>
              <a:rPr lang="ru-RU" dirty="0" err="1"/>
              <a:t>Південної</a:t>
            </a:r>
            <a:r>
              <a:rPr lang="ru-RU" dirty="0"/>
              <a:t> Америки </a:t>
            </a:r>
            <a:r>
              <a:rPr lang="ru-RU" dirty="0" err="1"/>
              <a:t>цікавлять</a:t>
            </a:r>
            <a:r>
              <a:rPr lang="ru-RU" dirty="0"/>
              <a:t> </a:t>
            </a:r>
            <a:r>
              <a:rPr lang="ru-RU" dirty="0" err="1"/>
              <a:t>респондентів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США </a:t>
            </a:r>
            <a:r>
              <a:rPr lang="ru-RU" dirty="0" err="1"/>
              <a:t>позитивним</a:t>
            </a:r>
            <a:r>
              <a:rPr lang="ru-RU" dirty="0"/>
              <a:t> прикладом </a:t>
            </a:r>
            <a:r>
              <a:rPr lang="ru-RU" dirty="0" err="1"/>
              <a:t>відродження</a:t>
            </a:r>
            <a:r>
              <a:rPr lang="ru-RU" dirty="0"/>
              <a:t> </a:t>
            </a:r>
            <a:r>
              <a:rPr lang="ru-RU" dirty="0" err="1"/>
              <a:t>економік</a:t>
            </a:r>
            <a:r>
              <a:rPr lang="ru-RU" dirty="0"/>
              <a:t> в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західним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урбанізації</a:t>
            </a:r>
            <a:r>
              <a:rPr lang="ru-RU" dirty="0"/>
              <a:t> (</a:t>
            </a:r>
            <a:r>
              <a:rPr lang="ru-RU" dirty="0" err="1"/>
              <a:t>Бразилія</a:t>
            </a:r>
            <a:r>
              <a:rPr lang="ru-RU" dirty="0"/>
              <a:t>, Мексика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Східної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– </a:t>
            </a:r>
            <a:r>
              <a:rPr lang="ru-RU" dirty="0" err="1"/>
              <a:t>Польща</a:t>
            </a:r>
            <a:r>
              <a:rPr lang="ru-RU" dirty="0"/>
              <a:t>, </a:t>
            </a:r>
            <a:r>
              <a:rPr lang="ru-RU" dirty="0" err="1"/>
              <a:t>Угорщина</a:t>
            </a:r>
            <a:r>
              <a:rPr lang="ru-RU" dirty="0"/>
              <a:t>, </a:t>
            </a:r>
            <a:r>
              <a:rPr lang="ru-RU" dirty="0" err="1"/>
              <a:t>Чехія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вигідне</a:t>
            </a:r>
            <a:r>
              <a:rPr lang="ru-RU" dirty="0"/>
              <a:t> </a:t>
            </a:r>
            <a:r>
              <a:rPr lang="ru-RU" dirty="0" err="1"/>
              <a:t>стратегічне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, </a:t>
            </a:r>
            <a:r>
              <a:rPr lang="ru-RU" dirty="0" err="1"/>
              <a:t>кваліфіковану</a:t>
            </a:r>
            <a:r>
              <a:rPr lang="ru-RU" dirty="0"/>
              <a:t> </a:t>
            </a:r>
            <a:r>
              <a:rPr lang="ru-RU" dirty="0" err="1"/>
              <a:t>робочу</a:t>
            </a:r>
            <a:r>
              <a:rPr lang="ru-RU" dirty="0"/>
              <a:t> силу для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високих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 Африка та </a:t>
            </a:r>
            <a:r>
              <a:rPr lang="ru-RU" dirty="0" err="1"/>
              <a:t>Близький</a:t>
            </a:r>
            <a:r>
              <a:rPr lang="ru-RU" dirty="0"/>
              <a:t> </a:t>
            </a:r>
            <a:r>
              <a:rPr lang="ru-RU" dirty="0" err="1"/>
              <a:t>Схід</a:t>
            </a:r>
            <a:r>
              <a:rPr lang="ru-RU" dirty="0"/>
              <a:t> </a:t>
            </a:r>
            <a:r>
              <a:rPr lang="ru-RU" dirty="0" err="1"/>
              <a:t>приваблюють</a:t>
            </a:r>
            <a:r>
              <a:rPr lang="ru-RU" dirty="0"/>
              <a:t> </a:t>
            </a:r>
            <a:r>
              <a:rPr lang="ru-RU" dirty="0" err="1"/>
              <a:t>наявністю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11266" name="Picture 2" descr="http://im7-tub-ua.yandex.net/i?id=56373923-41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935" y="18864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://im1-tub-ua.yandex.net/i?id=409187268-34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829690"/>
            <a:ext cx="1326782" cy="2175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ttp://im4-tub-ua.yandex.net/i?id=96025535-53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6631" y="4221088"/>
            <a:ext cx="1368153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390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32656"/>
            <a:ext cx="6120680" cy="41044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 smtClean="0"/>
              <a:t>Науково-технічне</a:t>
            </a:r>
            <a:r>
              <a:rPr lang="ru-RU" b="1" dirty="0" smtClean="0"/>
              <a:t> </a:t>
            </a:r>
            <a:r>
              <a:rPr lang="ru-RU" b="1" dirty="0" err="1"/>
              <a:t>співробітництво</a:t>
            </a:r>
            <a:r>
              <a:rPr lang="ru-RU" dirty="0"/>
              <a:t> – нова форма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зв’язків</a:t>
            </a:r>
            <a:r>
              <a:rPr lang="ru-RU" dirty="0"/>
              <a:t>, яка </a:t>
            </a:r>
            <a:r>
              <a:rPr lang="ru-RU" dirty="0" err="1"/>
              <a:t>здійснюються</a:t>
            </a:r>
            <a:r>
              <a:rPr lang="ru-RU" dirty="0"/>
              <a:t> на </a:t>
            </a:r>
            <a:r>
              <a:rPr lang="ru-RU" dirty="0" err="1"/>
              <a:t>комерційній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некомерційній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та </a:t>
            </a:r>
            <a:r>
              <a:rPr lang="ru-RU" dirty="0" err="1"/>
              <a:t>проявляються</a:t>
            </a:r>
            <a:r>
              <a:rPr lang="ru-RU" dirty="0"/>
              <a:t> в </a:t>
            </a:r>
            <a:r>
              <a:rPr lang="ru-RU" dirty="0" err="1"/>
              <a:t>обміні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науково-технічних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,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науково-дослідницьких</a:t>
            </a:r>
            <a:r>
              <a:rPr lang="ru-RU" dirty="0"/>
              <a:t> та </a:t>
            </a:r>
            <a:r>
              <a:rPr lang="ru-RU" dirty="0" err="1"/>
              <a:t>дослідно-конструкторських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 й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науково-технічних</a:t>
            </a:r>
            <a:r>
              <a:rPr lang="ru-RU" dirty="0"/>
              <a:t> </a:t>
            </a:r>
            <a:r>
              <a:rPr lang="ru-RU" dirty="0" err="1"/>
              <a:t>нормативів</a:t>
            </a:r>
            <a:r>
              <a:rPr lang="ru-RU" dirty="0"/>
              <a:t>, </a:t>
            </a:r>
            <a:r>
              <a:rPr lang="ru-RU" dirty="0" err="1"/>
              <a:t>вимог</a:t>
            </a:r>
            <a:r>
              <a:rPr lang="ru-RU" dirty="0"/>
              <a:t> і </a:t>
            </a:r>
            <a:r>
              <a:rPr lang="ru-RU" dirty="0" err="1"/>
              <a:t>стандартів</a:t>
            </a:r>
            <a:r>
              <a:rPr lang="ru-RU" dirty="0"/>
              <a:t>, </a:t>
            </a:r>
            <a:r>
              <a:rPr lang="ru-RU" dirty="0" err="1"/>
              <a:t>обміні</a:t>
            </a:r>
            <a:r>
              <a:rPr lang="ru-RU" dirty="0"/>
              <a:t> </a:t>
            </a:r>
            <a:r>
              <a:rPr lang="ru-RU" dirty="0" err="1"/>
              <a:t>загально-технічною</a:t>
            </a:r>
            <a:r>
              <a:rPr lang="ru-RU" dirty="0"/>
              <a:t>, маркетинговою </a:t>
            </a:r>
            <a:r>
              <a:rPr lang="ru-RU" dirty="0" err="1"/>
              <a:t>інформацією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розробленні</a:t>
            </a:r>
            <a:r>
              <a:rPr lang="ru-RU" dirty="0"/>
              <a:t>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 smtClean="0"/>
              <a:t>.</a:t>
            </a:r>
          </a:p>
        </p:txBody>
      </p:sp>
      <p:pic>
        <p:nvPicPr>
          <p:cNvPr id="4098" name="Picture 2" descr="http://im0-tub-ua.yandex.net/i?id=390601652-50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04664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im4-tub-ua.yandex.net/i?id=189637561-43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293096"/>
            <a:ext cx="3384376" cy="217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im6-tub-ua.yandex.net/i?id=91437933-00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9" y="4437112"/>
            <a:ext cx="3384376" cy="2256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im7-tub-ua.yandex.net/i?id=2889394-02-16f-1453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185" y="2204864"/>
            <a:ext cx="2143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21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600</Words>
  <Application>Microsoft Office PowerPoint</Application>
  <PresentationFormat>Экран (4:3)</PresentationFormat>
  <Paragraphs>42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Зовнішні економічні зв'язки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Зовнішні економічні зв'язки</dc:title>
  <dc:creator>Анна</dc:creator>
  <cp:lastModifiedBy>Анна</cp:lastModifiedBy>
  <cp:revision>13</cp:revision>
  <dcterms:created xsi:type="dcterms:W3CDTF">2013-11-19T18:46:55Z</dcterms:created>
  <dcterms:modified xsi:type="dcterms:W3CDTF">2013-11-20T05:46:30Z</dcterms:modified>
</cp:coreProperties>
</file>