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07" autoAdjust="0"/>
  </p:normalViewPr>
  <p:slideViewPr>
    <p:cSldViewPr>
      <p:cViewPr>
        <p:scale>
          <a:sx n="50" d="100"/>
          <a:sy n="50" d="100"/>
        </p:scale>
        <p:origin x="-1314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D35A900-CF21-479C-870B-59A0DA06B714}" type="datetimeFigureOut">
              <a:rPr lang="ru-RU" smtClean="0"/>
              <a:t>13.04.2015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1ACFE25-AADF-43B4-8C40-AAAF64114D2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5A900-CF21-479C-870B-59A0DA06B714}" type="datetimeFigureOut">
              <a:rPr lang="ru-RU" smtClean="0"/>
              <a:t>13.04.2015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CFE25-AADF-43B4-8C40-AAAF64114D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5A900-CF21-479C-870B-59A0DA06B714}" type="datetimeFigureOut">
              <a:rPr lang="ru-RU" smtClean="0"/>
              <a:t>13.04.2015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CFE25-AADF-43B4-8C40-AAAF64114D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D35A900-CF21-479C-870B-59A0DA06B714}" type="datetimeFigureOut">
              <a:rPr lang="ru-RU" smtClean="0"/>
              <a:t>13.04.2015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1ACFE25-AADF-43B4-8C40-AAAF64114D23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D35A900-CF21-479C-870B-59A0DA06B714}" type="datetimeFigureOut">
              <a:rPr lang="ru-RU" smtClean="0"/>
              <a:t>13.04.2015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1ACFE25-AADF-43B4-8C40-AAAF64114D2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5A900-CF21-479C-870B-59A0DA06B714}" type="datetimeFigureOut">
              <a:rPr lang="ru-RU" smtClean="0"/>
              <a:t>13.04.2015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CFE25-AADF-43B4-8C40-AAAF64114D23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5A900-CF21-479C-870B-59A0DA06B714}" type="datetimeFigureOut">
              <a:rPr lang="ru-RU" smtClean="0"/>
              <a:t>13.04.2015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CFE25-AADF-43B4-8C40-AAAF64114D23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slow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D35A900-CF21-479C-870B-59A0DA06B714}" type="datetimeFigureOut">
              <a:rPr lang="ru-RU" smtClean="0"/>
              <a:t>13.04.2015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1ACFE25-AADF-43B4-8C40-AAAF64114D2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5A900-CF21-479C-870B-59A0DA06B714}" type="datetimeFigureOut">
              <a:rPr lang="ru-RU" smtClean="0"/>
              <a:t>13.04.2015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CFE25-AADF-43B4-8C40-AAAF64114D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D35A900-CF21-479C-870B-59A0DA06B714}" type="datetimeFigureOut">
              <a:rPr lang="ru-RU" smtClean="0"/>
              <a:t>13.04.2015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1ACFE25-AADF-43B4-8C40-AAAF64114D23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D35A900-CF21-479C-870B-59A0DA06B714}" type="datetimeFigureOut">
              <a:rPr lang="ru-RU" smtClean="0"/>
              <a:t>13.04.2015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1ACFE25-AADF-43B4-8C40-AAAF64114D23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slow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D35A900-CF21-479C-870B-59A0DA06B714}" type="datetimeFigureOut">
              <a:rPr lang="ru-RU" smtClean="0"/>
              <a:t>13.04.2015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1ACFE25-AADF-43B4-8C40-AAAF64114D2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split orient="vert"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medbib.in.ua/otravleniya-sredstvami-byitovoy.html" TargetMode="External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narcotics.su/ua/lnv.html" TargetMode="External"/><Relationship Id="rId5" Type="http://schemas.openxmlformats.org/officeDocument/2006/relationships/hyperlink" Target="http://www.ukrreferat.com/index.php?referat=26432" TargetMode="External"/><Relationship Id="rId4" Type="http://schemas.openxmlformats.org/officeDocument/2006/relationships/hyperlink" Target="http://bibliograph.com.ua/420/51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37520" y="3068960"/>
            <a:ext cx="6606480" cy="1894362"/>
          </a:xfrm>
        </p:spPr>
        <p:txBody>
          <a:bodyPr>
            <a:noAutofit/>
          </a:bodyPr>
          <a:lstStyle/>
          <a:p>
            <a:pPr algn="ctr"/>
            <a:r>
              <a:rPr lang="uk-UA" sz="4400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300" endPos="45500" dir="5400000" sy="-100000" algn="bl" rotWithShape="0"/>
                </a:effectLst>
              </a:rPr>
              <a:t>Використання розчинників у побуті</a:t>
            </a:r>
            <a:endParaRPr lang="ru-RU" sz="4400" cap="none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23728" y="5085184"/>
            <a:ext cx="6172200" cy="1371600"/>
          </a:xfrm>
        </p:spPr>
        <p:txBody>
          <a:bodyPr/>
          <a:lstStyle/>
          <a:p>
            <a:r>
              <a:rPr lang="uk-UA" dirty="0" smtClean="0">
                <a:solidFill>
                  <a:schemeClr val="accent2">
                    <a:lumMod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Підготували учениці 11-Б класу</a:t>
            </a:r>
            <a:br>
              <a:rPr lang="uk-UA" dirty="0" smtClean="0">
                <a:solidFill>
                  <a:schemeClr val="accent2">
                    <a:lumMod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</a:br>
            <a:r>
              <a:rPr lang="uk-UA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Гайдичук Ангеліна</a:t>
            </a:r>
            <a:br>
              <a:rPr lang="uk-UA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</a:br>
            <a:r>
              <a:rPr lang="uk-UA" i="1" dirty="0" err="1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Белова</a:t>
            </a:r>
            <a:r>
              <a:rPr lang="uk-UA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 Катерина</a:t>
            </a:r>
            <a:endParaRPr lang="ru-RU" i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pic>
        <p:nvPicPr>
          <p:cNvPr id="13318" name="Picture 6" descr="http://fourschool.at.ua/img/newES/laborator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0"/>
            <a:ext cx="3563888" cy="356388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1052736"/>
            <a:ext cx="8352928" cy="5616624"/>
          </a:xfrm>
        </p:spPr>
        <p:txBody>
          <a:bodyPr>
            <a:normAutofit/>
          </a:bodyPr>
          <a:lstStyle/>
          <a:p>
            <a:r>
              <a:rPr lang="ru-RU" sz="3200" b="1" i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i="1" dirty="0" err="1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Розчинники</a:t>
            </a: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– </a:t>
            </a:r>
            <a:r>
              <a:rPr lang="ru-RU" sz="2800" b="1" i="1" dirty="0" err="1" smtClean="0">
                <a:solidFill>
                  <a:schemeClr val="accent3">
                    <a:lumMod val="75000"/>
                  </a:schemeClr>
                </a:solidFill>
              </a:rPr>
              <a:t>рідини</a:t>
            </a:r>
            <a:r>
              <a:rPr lang="ru-RU" sz="2800" b="1" i="1" dirty="0" smtClean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ru-RU" sz="2800" b="1" i="1" dirty="0" err="1" smtClean="0">
                <a:solidFill>
                  <a:schemeClr val="accent3">
                    <a:lumMod val="75000"/>
                  </a:schemeClr>
                </a:solidFill>
              </a:rPr>
              <a:t>які</a:t>
            </a:r>
            <a:r>
              <a:rPr lang="ru-RU" sz="2800" b="1" i="1" dirty="0" smtClean="0">
                <a:solidFill>
                  <a:schemeClr val="accent3">
                    <a:lumMod val="75000"/>
                  </a:schemeClr>
                </a:solidFill>
              </a:rPr>
              <a:t>  </a:t>
            </a:r>
            <a:r>
              <a:rPr lang="ru-RU" sz="2800" b="1" i="1" dirty="0" err="1" smtClean="0">
                <a:solidFill>
                  <a:schemeClr val="accent3">
                    <a:lumMod val="75000"/>
                  </a:schemeClr>
                </a:solidFill>
              </a:rPr>
              <a:t>застосовують</a:t>
            </a:r>
            <a:r>
              <a:rPr lang="ru-RU" sz="2800" b="1" i="1" dirty="0" smtClean="0">
                <a:solidFill>
                  <a:schemeClr val="accent3">
                    <a:lumMod val="75000"/>
                  </a:schemeClr>
                </a:solidFill>
              </a:rPr>
              <a:t> для </a:t>
            </a:r>
            <a:r>
              <a:rPr lang="ru-RU" sz="2800" b="1" i="1" dirty="0" err="1" smtClean="0">
                <a:solidFill>
                  <a:schemeClr val="accent3">
                    <a:lumMod val="75000"/>
                  </a:schemeClr>
                </a:solidFill>
              </a:rPr>
              <a:t>розчинення</a:t>
            </a:r>
            <a:r>
              <a:rPr lang="ru-RU" sz="2800" b="1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800" b="1" i="1" dirty="0" err="1" smtClean="0">
                <a:solidFill>
                  <a:schemeClr val="accent3">
                    <a:lumMod val="75000"/>
                  </a:schemeClr>
                </a:solidFill>
              </a:rPr>
              <a:t>різних</a:t>
            </a:r>
            <a:r>
              <a:rPr lang="ru-RU" sz="2800" b="1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800" b="1" i="1" dirty="0" err="1" smtClean="0">
                <a:solidFill>
                  <a:schemeClr val="accent3">
                    <a:lumMod val="75000"/>
                  </a:schemeClr>
                </a:solidFill>
              </a:rPr>
              <a:t>речовин</a:t>
            </a:r>
            <a:r>
              <a:rPr lang="ru-RU" sz="2800" b="1" i="1" dirty="0" smtClean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ru-RU" sz="2800" b="1" i="1" dirty="0" err="1" smtClean="0">
                <a:solidFill>
                  <a:schemeClr val="accent3">
                    <a:lumMod val="75000"/>
                  </a:schemeClr>
                </a:solidFill>
              </a:rPr>
              <a:t>здебільшого</a:t>
            </a:r>
            <a:r>
              <a:rPr lang="ru-RU" sz="2800" b="1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800" b="1" i="1" dirty="0" err="1" smtClean="0">
                <a:solidFill>
                  <a:schemeClr val="accent3">
                    <a:lumMod val="75000"/>
                  </a:schemeClr>
                </a:solidFill>
              </a:rPr>
              <a:t>твердих</a:t>
            </a:r>
            <a:r>
              <a:rPr lang="ru-RU" sz="2800" b="1" i="1" dirty="0" smtClean="0">
                <a:solidFill>
                  <a:schemeClr val="accent3">
                    <a:lumMod val="75000"/>
                  </a:schemeClr>
                </a:solidFill>
              </a:rPr>
              <a:t>.</a:t>
            </a:r>
            <a:endParaRPr lang="ru-RU" sz="2800" b="1" i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4572000" y="3789040"/>
            <a:ext cx="3672408" cy="18002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i="1" dirty="0" err="1" smtClean="0">
                <a:solidFill>
                  <a:schemeClr val="accent3">
                    <a:lumMod val="50000"/>
                  </a:schemeClr>
                </a:solidFill>
              </a:rPr>
              <a:t>органічні</a:t>
            </a:r>
            <a:endParaRPr lang="ru-RU" sz="3200" dirty="0"/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5580112" y="3068960"/>
            <a:ext cx="432048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H="1">
            <a:off x="2627784" y="3140968"/>
            <a:ext cx="432048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7467600" cy="1143000"/>
          </a:xfrm>
        </p:spPr>
        <p:txBody>
          <a:bodyPr anchor="ctr">
            <a:normAutofit/>
          </a:bodyPr>
          <a:lstStyle/>
          <a:p>
            <a:r>
              <a:rPr lang="uk-UA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Що таке розчинники?</a:t>
            </a:r>
            <a:endParaRPr lang="ru-RU" sz="36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pic>
        <p:nvPicPr>
          <p:cNvPr id="14338" name="Picture 2" descr="http://marketplace.com.ua/i/1265744732470-x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188640"/>
            <a:ext cx="2337048" cy="1589194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627784" y="2564904"/>
            <a:ext cx="3570208" cy="70788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4000" b="1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Розчинники</a:t>
            </a:r>
            <a:endParaRPr lang="ru-RU" sz="40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395536" y="3789040"/>
            <a:ext cx="3960440" cy="187220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i="1" dirty="0" err="1">
                <a:solidFill>
                  <a:schemeClr val="accent3">
                    <a:lumMod val="50000"/>
                  </a:schemeClr>
                </a:solidFill>
              </a:rPr>
              <a:t>неорганічні</a:t>
            </a:r>
            <a:endParaRPr lang="ru-RU" sz="3200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179512" y="5805264"/>
            <a:ext cx="4104456" cy="1052736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  <a:t>Наприклад, вода.</a:t>
            </a:r>
            <a:endParaRPr lang="ru-RU" sz="24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haroni" pitchFamily="2" charset="-79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4644008" y="5805264"/>
            <a:ext cx="4176464" cy="1052736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/>
              <a:t> </a:t>
            </a: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Бензин,</a:t>
            </a:r>
            <a:r>
              <a:rPr lang="ru-RU" sz="20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гас, толуол, ксилол, </a:t>
            </a: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ацетон, </a:t>
            </a:r>
            <a:r>
              <a:rPr lang="ru-RU" sz="2000" b="1" dirty="0" err="1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етиламін</a:t>
            </a:r>
            <a:r>
              <a:rPr lang="ru-RU" sz="20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000" b="1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т.д.</a:t>
            </a:r>
            <a:endParaRPr lang="ru-RU" sz="20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haroni" pitchFamily="2" charset="-79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5" grpId="0" animBg="1"/>
      <p:bldP spid="16" grpId="0" animBg="1"/>
      <p:bldP spid="29" grpId="0" animBg="1"/>
      <p:bldP spid="3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www.firmaden.com.ua/ukr/files/2012/11/pribiotik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4266856"/>
            <a:ext cx="3287689" cy="25911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1124744"/>
            <a:ext cx="8064896" cy="5733256"/>
          </a:xfrm>
        </p:spPr>
        <p:txBody>
          <a:bodyPr>
            <a:normAutofit lnSpcReduction="10000"/>
          </a:bodyPr>
          <a:lstStyle/>
          <a:p>
            <a:pPr fontAlgn="base"/>
            <a:r>
              <a:rPr lang="ru-RU" sz="2600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Вуглеводні</a:t>
            </a:r>
            <a:r>
              <a:rPr lang="ru-RU" sz="2600" dirty="0" smtClean="0"/>
              <a:t> </a:t>
            </a:r>
            <a:r>
              <a:rPr lang="ru-RU" sz="2600" i="1" dirty="0" smtClean="0">
                <a:solidFill>
                  <a:schemeClr val="accent5">
                    <a:lumMod val="75000"/>
                  </a:schemeClr>
                </a:solidFill>
              </a:rPr>
              <a:t>– </a:t>
            </a:r>
            <a:r>
              <a:rPr lang="ru-RU" sz="2600" i="1" dirty="0" err="1" smtClean="0">
                <a:solidFill>
                  <a:schemeClr val="accent5">
                    <a:lumMod val="75000"/>
                  </a:schemeClr>
                </a:solidFill>
              </a:rPr>
              <a:t>петролейний</a:t>
            </a:r>
            <a:r>
              <a:rPr lang="ru-RU" sz="26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2600" i="1" dirty="0" err="1" smtClean="0">
                <a:solidFill>
                  <a:schemeClr val="accent5">
                    <a:lumMod val="75000"/>
                  </a:schemeClr>
                </a:solidFill>
              </a:rPr>
              <a:t>ефір</a:t>
            </a:r>
            <a:r>
              <a:rPr lang="ru-RU" sz="2600" i="1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ru-RU" sz="2600" i="1" dirty="0" err="1" smtClean="0">
                <a:solidFill>
                  <a:schemeClr val="accent5">
                    <a:lumMod val="75000"/>
                  </a:schemeClr>
                </a:solidFill>
              </a:rPr>
              <a:t>уайт-спірит</a:t>
            </a:r>
            <a:r>
              <a:rPr lang="ru-RU" sz="2600" i="1" dirty="0" smtClean="0">
                <a:solidFill>
                  <a:schemeClr val="accent5">
                    <a:lumMod val="75000"/>
                  </a:schemeClr>
                </a:solidFill>
              </a:rPr>
              <a:t>, бензин, гас, толуол, ксилол, пропан, </a:t>
            </a:r>
            <a:r>
              <a:rPr lang="ru-RU" sz="2600" i="1" dirty="0" err="1" smtClean="0">
                <a:solidFill>
                  <a:schemeClr val="accent5">
                    <a:lumMod val="75000"/>
                  </a:schemeClr>
                </a:solidFill>
              </a:rPr>
              <a:t>гексан</a:t>
            </a:r>
            <a:r>
              <a:rPr lang="ru-RU" sz="26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2600" i="1" dirty="0" err="1" smtClean="0">
                <a:solidFill>
                  <a:schemeClr val="accent5">
                    <a:lumMod val="75000"/>
                  </a:schemeClr>
                </a:solidFill>
              </a:rPr>
              <a:t>й</a:t>
            </a:r>
            <a:r>
              <a:rPr lang="ru-RU" sz="26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2600" i="1" dirty="0" err="1" smtClean="0">
                <a:solidFill>
                  <a:schemeClr val="accent5">
                    <a:lumMod val="75000"/>
                  </a:schemeClr>
                </a:solidFill>
              </a:rPr>
              <a:t>інші</a:t>
            </a:r>
            <a:r>
              <a:rPr lang="ru-RU" sz="2600" i="1" dirty="0" smtClean="0">
                <a:solidFill>
                  <a:schemeClr val="accent5">
                    <a:lumMod val="75000"/>
                  </a:schemeClr>
                </a:solidFill>
              </a:rPr>
              <a:t>;</a:t>
            </a:r>
            <a:endParaRPr lang="ru-RU" sz="2600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fontAlgn="base"/>
            <a:r>
              <a:rPr lang="ru-RU" sz="2600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Спирти</a:t>
            </a:r>
            <a:r>
              <a:rPr lang="ru-RU" sz="26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2600" dirty="0" smtClean="0"/>
              <a:t>– </a:t>
            </a:r>
            <a:r>
              <a:rPr lang="ru-RU" sz="2600" i="1" dirty="0" err="1" smtClean="0">
                <a:solidFill>
                  <a:schemeClr val="accent5">
                    <a:lumMod val="75000"/>
                  </a:schemeClr>
                </a:solidFill>
              </a:rPr>
              <a:t>ізопропіловий</a:t>
            </a:r>
            <a:r>
              <a:rPr lang="ru-RU" sz="2600" i="1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ru-RU" sz="2600" i="1" dirty="0" err="1" smtClean="0">
                <a:solidFill>
                  <a:schemeClr val="accent5">
                    <a:lumMod val="75000"/>
                  </a:schemeClr>
                </a:solidFill>
              </a:rPr>
              <a:t>аліловий</a:t>
            </a:r>
            <a:r>
              <a:rPr lang="ru-RU" sz="2600" i="1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ru-RU" sz="2600" i="1" dirty="0" err="1" smtClean="0">
                <a:solidFill>
                  <a:schemeClr val="accent5">
                    <a:lumMod val="75000"/>
                  </a:schemeClr>
                </a:solidFill>
              </a:rPr>
              <a:t>метиловий</a:t>
            </a:r>
            <a:r>
              <a:rPr lang="ru-RU" sz="2600" i="1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ru-RU" sz="2600" i="1" dirty="0" err="1" smtClean="0">
                <a:solidFill>
                  <a:schemeClr val="accent5">
                    <a:lumMod val="75000"/>
                  </a:schemeClr>
                </a:solidFill>
              </a:rPr>
              <a:t>етиловий</a:t>
            </a:r>
            <a:r>
              <a:rPr lang="ru-RU" sz="26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2600" i="1" dirty="0" err="1" smtClean="0">
                <a:solidFill>
                  <a:schemeClr val="accent5">
                    <a:lumMod val="75000"/>
                  </a:schemeClr>
                </a:solidFill>
              </a:rPr>
              <a:t>тощо</a:t>
            </a:r>
            <a:r>
              <a:rPr lang="ru-RU" sz="2600" i="1" dirty="0" smtClean="0">
                <a:solidFill>
                  <a:schemeClr val="accent5">
                    <a:lumMod val="75000"/>
                  </a:schemeClr>
                </a:solidFill>
              </a:rPr>
              <a:t>;</a:t>
            </a:r>
            <a:endParaRPr lang="ru-RU" sz="2600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fontAlgn="base"/>
            <a:r>
              <a:rPr lang="ru-RU" sz="2600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Аміни</a:t>
            </a:r>
            <a:r>
              <a:rPr lang="ru-RU" sz="26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600" i="1" dirty="0" smtClean="0">
                <a:solidFill>
                  <a:schemeClr val="accent5">
                    <a:lumMod val="75000"/>
                  </a:schemeClr>
                </a:solidFill>
              </a:rPr>
              <a:t>– </a:t>
            </a:r>
            <a:r>
              <a:rPr lang="ru-RU" sz="2600" i="1" dirty="0" err="1" smtClean="0">
                <a:solidFill>
                  <a:schemeClr val="accent5">
                    <a:lumMod val="75000"/>
                  </a:schemeClr>
                </a:solidFill>
              </a:rPr>
              <a:t>диметиламін</a:t>
            </a:r>
            <a:r>
              <a:rPr lang="ru-RU" sz="2600" i="1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ru-RU" sz="2600" i="1" dirty="0" err="1" smtClean="0">
                <a:solidFill>
                  <a:schemeClr val="accent5">
                    <a:lumMod val="75000"/>
                  </a:schemeClr>
                </a:solidFill>
              </a:rPr>
              <a:t>етиламін</a:t>
            </a:r>
            <a:r>
              <a:rPr lang="ru-RU" sz="2600" i="1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ru-RU" sz="2600" i="1" dirty="0" err="1" smtClean="0">
                <a:solidFill>
                  <a:schemeClr val="accent5">
                    <a:lumMod val="75000"/>
                  </a:schemeClr>
                </a:solidFill>
              </a:rPr>
              <a:t>анілін</a:t>
            </a:r>
            <a:r>
              <a:rPr lang="ru-RU" sz="2600" i="1" dirty="0" smtClean="0">
                <a:solidFill>
                  <a:schemeClr val="accent5">
                    <a:lumMod val="75000"/>
                  </a:schemeClr>
                </a:solidFill>
              </a:rPr>
              <a:t>;</a:t>
            </a:r>
            <a:endParaRPr lang="ru-RU" sz="2600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fontAlgn="base"/>
            <a:r>
              <a:rPr lang="ru-RU" sz="2600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Кетони</a:t>
            </a:r>
            <a:r>
              <a:rPr lang="ru-RU" sz="2600" dirty="0" smtClean="0"/>
              <a:t> </a:t>
            </a:r>
            <a:r>
              <a:rPr lang="ru-RU" sz="2600" dirty="0" smtClean="0"/>
              <a:t>– </a:t>
            </a:r>
            <a:r>
              <a:rPr lang="ru-RU" sz="2600" i="1" dirty="0" smtClean="0">
                <a:solidFill>
                  <a:schemeClr val="accent5">
                    <a:lumMod val="75000"/>
                  </a:schemeClr>
                </a:solidFill>
              </a:rPr>
              <a:t>ацетон, </a:t>
            </a:r>
            <a:r>
              <a:rPr lang="ru-RU" sz="2600" i="1" dirty="0" err="1" smtClean="0">
                <a:solidFill>
                  <a:schemeClr val="accent5">
                    <a:lumMod val="75000"/>
                  </a:schemeClr>
                </a:solidFill>
              </a:rPr>
              <a:t>метилетилкетон</a:t>
            </a:r>
            <a:r>
              <a:rPr lang="ru-RU" sz="26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2600" i="1" dirty="0" err="1" smtClean="0">
                <a:solidFill>
                  <a:schemeClr val="accent5">
                    <a:lumMod val="75000"/>
                  </a:schemeClr>
                </a:solidFill>
              </a:rPr>
              <a:t>тощо</a:t>
            </a:r>
            <a:r>
              <a:rPr lang="ru-RU" sz="2600" i="1" dirty="0" smtClean="0">
                <a:solidFill>
                  <a:schemeClr val="accent5">
                    <a:lumMod val="75000"/>
                  </a:schemeClr>
                </a:solidFill>
              </a:rPr>
              <a:t>;</a:t>
            </a:r>
            <a:endParaRPr lang="ru-RU" sz="2600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fontAlgn="base"/>
            <a:r>
              <a:rPr lang="ru-RU" sz="2600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Хлорорганічні</a:t>
            </a:r>
            <a:r>
              <a:rPr lang="ru-RU" sz="26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600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сполуки</a:t>
            </a:r>
            <a:r>
              <a:rPr lang="ru-RU" sz="26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600" dirty="0" smtClean="0"/>
              <a:t>– </a:t>
            </a:r>
            <a:r>
              <a:rPr lang="ru-RU" sz="2600" i="1" dirty="0" err="1" smtClean="0">
                <a:solidFill>
                  <a:schemeClr val="accent5">
                    <a:lumMod val="75000"/>
                  </a:schemeClr>
                </a:solidFill>
              </a:rPr>
              <a:t>дихлоретан</a:t>
            </a:r>
            <a:r>
              <a:rPr lang="ru-RU" sz="2600" i="1" dirty="0" smtClean="0">
                <a:solidFill>
                  <a:schemeClr val="accent5">
                    <a:lumMod val="75000"/>
                  </a:schemeClr>
                </a:solidFill>
              </a:rPr>
              <a:t>, хлороформ, </a:t>
            </a:r>
            <a:r>
              <a:rPr lang="ru-RU" sz="2600" i="1" dirty="0" err="1" smtClean="0">
                <a:solidFill>
                  <a:schemeClr val="accent5">
                    <a:lumMod val="75000"/>
                  </a:schemeClr>
                </a:solidFill>
              </a:rPr>
              <a:t>тетрахлоретан</a:t>
            </a:r>
            <a:r>
              <a:rPr lang="ru-RU" sz="2600" i="1" dirty="0" smtClean="0">
                <a:solidFill>
                  <a:schemeClr val="accent5">
                    <a:lumMod val="75000"/>
                  </a:schemeClr>
                </a:solidFill>
              </a:rPr>
              <a:t>;</a:t>
            </a:r>
          </a:p>
          <a:p>
            <a:pPr fontAlgn="base"/>
            <a:r>
              <a:rPr lang="ru-RU" sz="2600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Сполуки</a:t>
            </a:r>
            <a:r>
              <a:rPr lang="ru-RU" sz="26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600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sz="26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600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містять</a:t>
            </a:r>
            <a:r>
              <a:rPr lang="ru-RU" sz="26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600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Нітроген</a:t>
            </a:r>
            <a:r>
              <a:rPr lang="ru-RU" sz="26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600" dirty="0" smtClean="0"/>
              <a:t>– </a:t>
            </a:r>
            <a:endParaRPr lang="ru-RU" sz="2600" dirty="0" smtClean="0"/>
          </a:p>
          <a:p>
            <a:pPr fontAlgn="base">
              <a:buNone/>
            </a:pPr>
            <a:r>
              <a:rPr lang="ru-RU" sz="26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2600" i="1" dirty="0" smtClean="0">
                <a:solidFill>
                  <a:schemeClr val="accent5">
                    <a:lumMod val="75000"/>
                  </a:schemeClr>
                </a:solidFill>
              </a:rPr>
              <a:t>  </a:t>
            </a:r>
            <a:r>
              <a:rPr lang="ru-RU" sz="2600" i="1" dirty="0" err="1" smtClean="0">
                <a:solidFill>
                  <a:schemeClr val="accent5">
                    <a:lumMod val="75000"/>
                  </a:schemeClr>
                </a:solidFill>
              </a:rPr>
              <a:t>нітрометан</a:t>
            </a:r>
            <a:r>
              <a:rPr lang="ru-RU" sz="2600" i="1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ru-RU" sz="2600" i="1" dirty="0" err="1" smtClean="0">
                <a:solidFill>
                  <a:schemeClr val="accent5">
                    <a:lumMod val="75000"/>
                  </a:schemeClr>
                </a:solidFill>
              </a:rPr>
              <a:t>нітробензен</a:t>
            </a:r>
            <a:r>
              <a:rPr lang="ru-RU" sz="26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2600" i="1" dirty="0" err="1" smtClean="0">
                <a:solidFill>
                  <a:schemeClr val="accent5">
                    <a:lumMod val="75000"/>
                  </a:schemeClr>
                </a:solidFill>
              </a:rPr>
              <a:t>тощо</a:t>
            </a:r>
            <a:r>
              <a:rPr lang="ru-RU" sz="2600" i="1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pPr fontAlgn="base"/>
            <a:r>
              <a:rPr lang="ru-RU" sz="2600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Естери</a:t>
            </a:r>
            <a:r>
              <a:rPr lang="ru-RU" sz="2600" dirty="0" smtClean="0"/>
              <a:t> </a:t>
            </a:r>
            <a:r>
              <a:rPr lang="ru-RU" sz="2600" dirty="0" smtClean="0"/>
              <a:t>– </a:t>
            </a:r>
            <a:r>
              <a:rPr lang="ru-RU" sz="2600" i="1" dirty="0" err="1" smtClean="0">
                <a:solidFill>
                  <a:schemeClr val="accent5">
                    <a:lumMod val="75000"/>
                  </a:schemeClr>
                </a:solidFill>
              </a:rPr>
              <a:t>метилацетат</a:t>
            </a:r>
            <a:r>
              <a:rPr lang="ru-RU" sz="2600" i="1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ru-RU" sz="2600" i="1" dirty="0" err="1" smtClean="0">
                <a:solidFill>
                  <a:schemeClr val="accent5">
                    <a:lumMod val="75000"/>
                  </a:schemeClr>
                </a:solidFill>
              </a:rPr>
              <a:t>етилацетат</a:t>
            </a:r>
            <a:r>
              <a:rPr lang="ru-RU" sz="2600" i="1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ru-RU" sz="2600" i="1" dirty="0" err="1" smtClean="0">
                <a:solidFill>
                  <a:schemeClr val="accent5">
                    <a:lumMod val="75000"/>
                  </a:schemeClr>
                </a:solidFill>
              </a:rPr>
              <a:t>амілацетат</a:t>
            </a:r>
            <a:r>
              <a:rPr lang="ru-RU" sz="2600" i="1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ru-RU" sz="2600" i="1" dirty="0" err="1" smtClean="0">
                <a:solidFill>
                  <a:schemeClr val="accent5">
                    <a:lumMod val="75000"/>
                  </a:schemeClr>
                </a:solidFill>
              </a:rPr>
              <a:t>бутилацетат</a:t>
            </a:r>
            <a:r>
              <a:rPr lang="ru-RU" sz="2600" i="1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88640"/>
            <a:ext cx="684076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40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Органічні</a:t>
            </a:r>
            <a:r>
              <a:rPr lang="ru-RU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40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розчинники</a:t>
            </a:r>
            <a:endParaRPr lang="ru-RU" sz="4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8" name="Picture 4" descr="http://apteka-traw.com/wp-content/uploads/2013/08/2312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3645024"/>
            <a:ext cx="4762500" cy="3212976"/>
          </a:xfrm>
          <a:prstGeom prst="rect">
            <a:avLst/>
          </a:prstGeom>
          <a:noFill/>
        </p:spPr>
      </p:pic>
      <p:pic>
        <p:nvPicPr>
          <p:cNvPr id="16386" name="Picture 2" descr="http://www.yos.com.ua/images/menu/rs11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4095488"/>
            <a:ext cx="3096344" cy="256437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0"/>
            <a:ext cx="7467600" cy="994122"/>
          </a:xfrm>
        </p:spPr>
        <p:txBody>
          <a:bodyPr anchor="ctr"/>
          <a:lstStyle/>
          <a:p>
            <a:r>
              <a:rPr lang="uk-UA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Вплив на середовище, організми</a:t>
            </a:r>
            <a:endParaRPr lang="ru-RU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1052736"/>
            <a:ext cx="8568952" cy="549322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2800" dirty="0" smtClean="0">
                <a:solidFill>
                  <a:schemeClr val="accent3">
                    <a:lumMod val="75000"/>
                  </a:schemeClr>
                </a:solidFill>
              </a:rPr>
              <a:t>Більшість розчинників належать до </a:t>
            </a:r>
            <a:r>
              <a:rPr lang="uk-UA" sz="28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летких наркотичних речовин</a:t>
            </a:r>
            <a:r>
              <a:rPr lang="uk-UA" sz="2800" dirty="0" smtClean="0">
                <a:solidFill>
                  <a:schemeClr val="accent3">
                    <a:lumMod val="75000"/>
                  </a:schemeClr>
                </a:solidFill>
              </a:rPr>
              <a:t>, які є токсичними для довкілля і живих організмів.</a:t>
            </a:r>
          </a:p>
          <a:p>
            <a:pPr algn="ctr">
              <a:buNone/>
            </a:pPr>
            <a:endParaRPr lang="uk-UA" sz="28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uk-UA" sz="2800" dirty="0" smtClean="0">
                <a:solidFill>
                  <a:schemeClr val="accent3">
                    <a:lumMod val="75000"/>
                  </a:schemeClr>
                </a:solidFill>
              </a:rPr>
              <a:t>Хімічні розчинники належать до основних забруднювачів оточуючого середовища за даними міжнародних експертів.</a:t>
            </a:r>
          </a:p>
          <a:p>
            <a:pPr>
              <a:buNone/>
            </a:pPr>
            <a:endParaRPr lang="ru-RU" sz="28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8820472" cy="1268760"/>
          </a:xfrm>
        </p:spPr>
        <p:txBody>
          <a:bodyPr anchor="t"/>
          <a:lstStyle/>
          <a:p>
            <a:r>
              <a:rPr lang="uk-UA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Компоненти розчинників спричиняють:</a:t>
            </a:r>
            <a:endParaRPr lang="ru-RU" b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980728"/>
            <a:ext cx="8496944" cy="5493224"/>
          </a:xfrm>
        </p:spPr>
        <p:txBody>
          <a:bodyPr/>
          <a:lstStyle/>
          <a:p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Смог</a:t>
            </a: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b="1" i="1" dirty="0" err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озонові</a:t>
            </a: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i="1" dirty="0" err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діри</a:t>
            </a: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b="1" i="1" dirty="0" err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парниковий</a:t>
            </a: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i="1" dirty="0" err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ефект</a:t>
            </a: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b="1" i="1" dirty="0" err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кислотні</a:t>
            </a: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осади, </a:t>
            </a:r>
            <a:r>
              <a:rPr lang="ru-RU" b="1" i="1" dirty="0" err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потепління</a:t>
            </a: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i="1" dirty="0" err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клімату</a:t>
            </a: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b="1" i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7410" name="Picture 2" descr="http://beijingtravel.ru/wp-content/uploads/2013/12/smog-v-pekine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717760"/>
            <a:ext cx="8496944" cy="51402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7412" name="Picture 4" descr="http://vidomosti-ua.com/photo/original-135117267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" y="2492896"/>
            <a:ext cx="5808253" cy="43651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6" name="Picture 4" descr="http://pti.kiev.ua/uploads/posts/2010-10/1288303665_miloevaern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0"/>
            <a:ext cx="2016224" cy="191683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 потраплянні у водойми:</a:t>
            </a:r>
            <a:endParaRPr lang="ru-RU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908720"/>
            <a:ext cx="8568952" cy="5565232"/>
          </a:xfrm>
        </p:spPr>
        <p:txBody>
          <a:bodyPr/>
          <a:lstStyle/>
          <a:p>
            <a:r>
              <a:rPr lang="ru-RU" b="1" i="1" dirty="0" err="1" smtClean="0">
                <a:solidFill>
                  <a:schemeClr val="accent3">
                    <a:lumMod val="50000"/>
                  </a:schemeClr>
                </a:solidFill>
              </a:rPr>
              <a:t>Закислення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b="1" i="1" dirty="0" err="1" smtClean="0">
                <a:solidFill>
                  <a:schemeClr val="accent3">
                    <a:lumMod val="50000"/>
                  </a:schemeClr>
                </a:solidFill>
              </a:rPr>
              <a:t>водойм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ru-RU" b="1" i="1" dirty="0" err="1" smtClean="0">
                <a:solidFill>
                  <a:schemeClr val="accent3">
                    <a:lumMod val="50000"/>
                  </a:schemeClr>
                </a:solidFill>
              </a:rPr>
              <a:t>забруднення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b="1" i="1" dirty="0" err="1" smtClean="0">
                <a:solidFill>
                  <a:schemeClr val="accent3">
                    <a:lumMod val="50000"/>
                  </a:schemeClr>
                </a:solidFill>
              </a:rPr>
              <a:t>важкими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b="1" i="1" dirty="0" err="1" smtClean="0">
                <a:solidFill>
                  <a:schemeClr val="accent3">
                    <a:lumMod val="50000"/>
                  </a:schemeClr>
                </a:solidFill>
              </a:rPr>
              <a:t>металами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  <a:endParaRPr lang="ru-RU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18434" name="Picture 2" descr="http://press-centr.com/img2/20150125181821.jpg"/>
          <p:cNvPicPr>
            <a:picLocks noChangeAspect="1" noChangeArrowheads="1"/>
          </p:cNvPicPr>
          <p:nvPr/>
        </p:nvPicPr>
        <p:blipFill>
          <a:blip r:embed="rId3" cstate="print"/>
          <a:srcRect b="11325"/>
          <a:stretch>
            <a:fillRect/>
          </a:stretch>
        </p:blipFill>
        <p:spPr bwMode="auto">
          <a:xfrm>
            <a:off x="251520" y="1772816"/>
            <a:ext cx="8496944" cy="47386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cs608723.vk.me/v608723023/6b/8ekb-GwG8G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0"/>
            <a:ext cx="2255912" cy="2255913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7467600" cy="1143000"/>
          </a:xfrm>
        </p:spPr>
        <p:txBody>
          <a:bodyPr anchor="t"/>
          <a:lstStyle/>
          <a:p>
            <a:r>
              <a:rPr lang="uk-UA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Вплив на організм:</a:t>
            </a:r>
            <a:endParaRPr lang="ru-RU" b="1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836712"/>
            <a:ext cx="8424936" cy="5832648"/>
          </a:xfrm>
        </p:spPr>
        <p:txBody>
          <a:bodyPr>
            <a:normAutofit lnSpcReduction="10000"/>
          </a:bodyPr>
          <a:lstStyle/>
          <a:p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Розчинники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добре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розчиняють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жири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і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тому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порушують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роботу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всіх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клітин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b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центральної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нервової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50000"/>
                  </a:schemeClr>
                </a:solidFill>
              </a:rPr>
              <a:t>системи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</a:p>
          <a:p>
            <a:endParaRPr lang="ru-RU" dirty="0" smtClean="0"/>
          </a:p>
          <a:p>
            <a:r>
              <a:rPr lang="ru-RU" i="1" dirty="0" smtClean="0">
                <a:solidFill>
                  <a:schemeClr val="accent5">
                    <a:lumMod val="75000"/>
                  </a:schemeClr>
                </a:solidFill>
              </a:rPr>
              <a:t>При </a:t>
            </a:r>
            <a:r>
              <a:rPr lang="ru-RU" i="1" dirty="0" err="1" smtClean="0">
                <a:solidFill>
                  <a:schemeClr val="accent5">
                    <a:lumMod val="75000"/>
                  </a:schemeClr>
                </a:solidFill>
              </a:rPr>
              <a:t>вдиханні</a:t>
            </a:r>
            <a:r>
              <a:rPr lang="ru-RU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5">
                    <a:lumMod val="75000"/>
                  </a:schemeClr>
                </a:solidFill>
              </a:rPr>
              <a:t>парів</a:t>
            </a:r>
            <a:r>
              <a:rPr lang="ru-RU" i="1" dirty="0" smtClean="0">
                <a:solidFill>
                  <a:schemeClr val="accent5">
                    <a:lumMod val="75000"/>
                  </a:schemeClr>
                </a:solidFill>
              </a:rPr>
              <a:t> ЛНР </a:t>
            </a:r>
            <a:r>
              <a:rPr lang="ru-RU" i="1" dirty="0" err="1" smtClean="0">
                <a:solidFill>
                  <a:schemeClr val="accent5">
                    <a:lumMod val="75000"/>
                  </a:schemeClr>
                </a:solidFill>
              </a:rPr>
              <a:t>людина</a:t>
            </a:r>
            <a:r>
              <a:rPr lang="ru-RU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5">
                    <a:lumMod val="75000"/>
                  </a:schemeClr>
                </a:solidFill>
              </a:rPr>
              <a:t>відчуває</a:t>
            </a:r>
            <a:r>
              <a:rPr lang="ru-RU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5">
                    <a:lumMod val="75000"/>
                  </a:schemeClr>
                </a:solidFill>
              </a:rPr>
              <a:t>сп'яніння</a:t>
            </a:r>
            <a:r>
              <a:rPr lang="ru-RU" i="1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endParaRPr lang="ru-RU" dirty="0" smtClean="0"/>
          </a:p>
          <a:p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При </a:t>
            </a:r>
            <a:r>
              <a:rPr lang="ru-RU" i="1" dirty="0" err="1" smtClean="0">
                <a:solidFill>
                  <a:schemeClr val="accent2">
                    <a:lumMod val="75000"/>
                  </a:schemeClr>
                </a:solidFill>
              </a:rPr>
              <a:t>вдиханні</a:t>
            </a: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75000"/>
                  </a:schemeClr>
                </a:solidFill>
              </a:rPr>
              <a:t>розчинники</a:t>
            </a: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75000"/>
                  </a:schemeClr>
                </a:solidFill>
              </a:rPr>
              <a:t>потрапляють</a:t>
            </a: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 в </a:t>
            </a:r>
            <a:r>
              <a:rPr lang="ru-RU" i="1" dirty="0" err="1" smtClean="0">
                <a:solidFill>
                  <a:schemeClr val="accent2">
                    <a:lumMod val="75000"/>
                  </a:schemeClr>
                </a:solidFill>
              </a:rPr>
              <a:t>легені</a:t>
            </a: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, а </a:t>
            </a:r>
            <a:r>
              <a:rPr lang="ru-RU" i="1" dirty="0" err="1" smtClean="0">
                <a:solidFill>
                  <a:schemeClr val="accent2">
                    <a:lumMod val="75000"/>
                  </a:schemeClr>
                </a:solidFill>
              </a:rPr>
              <a:t>звідти</a:t>
            </a: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75000"/>
                  </a:schemeClr>
                </a:solidFill>
              </a:rPr>
              <a:t>крізь</a:t>
            </a: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75000"/>
                  </a:schemeClr>
                </a:solidFill>
              </a:rPr>
              <a:t>тонкі</a:t>
            </a: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75000"/>
                  </a:schemeClr>
                </a:solidFill>
              </a:rPr>
              <a:t>стінки</a:t>
            </a: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 альвеол - в кров. </a:t>
            </a:r>
            <a:r>
              <a:rPr lang="ru-RU" i="1" dirty="0" err="1" smtClean="0">
                <a:solidFill>
                  <a:schemeClr val="accent2">
                    <a:lumMod val="75000"/>
                  </a:schemeClr>
                </a:solidFill>
              </a:rPr>
              <a:t>Речовини</a:t>
            </a: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75000"/>
                  </a:schemeClr>
                </a:solidFill>
              </a:rPr>
              <a:t>поглинаються</a:t>
            </a: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75000"/>
                  </a:schemeClr>
                </a:solidFill>
              </a:rPr>
              <a:t>кров'ю</a:t>
            </a: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75000"/>
                  </a:schemeClr>
                </a:solidFill>
              </a:rPr>
              <a:t>і</a:t>
            </a: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75000"/>
                  </a:schemeClr>
                </a:solidFill>
              </a:rPr>
              <a:t>з</a:t>
            </a: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75000"/>
                  </a:schemeClr>
                </a:solidFill>
              </a:rPr>
              <a:t>її</a:t>
            </a: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 потоком </a:t>
            </a:r>
            <a:r>
              <a:rPr lang="ru-RU" i="1" dirty="0" err="1" smtClean="0">
                <a:solidFill>
                  <a:schemeClr val="accent2">
                    <a:lumMod val="75000"/>
                  </a:schemeClr>
                </a:solidFill>
              </a:rPr>
              <a:t>швидко</a:t>
            </a: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75000"/>
                  </a:schemeClr>
                </a:solidFill>
              </a:rPr>
              <a:t>потрапляють</a:t>
            </a: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 в </a:t>
            </a:r>
            <a:r>
              <a:rPr lang="ru-RU" i="1" dirty="0" err="1" smtClean="0">
                <a:solidFill>
                  <a:schemeClr val="accent2">
                    <a:lumMod val="75000"/>
                  </a:schemeClr>
                </a:solidFill>
              </a:rPr>
              <a:t>мозок</a:t>
            </a: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endParaRPr lang="ru-RU" dirty="0" smtClean="0"/>
          </a:p>
          <a:p>
            <a:r>
              <a:rPr lang="ru-RU" i="1" dirty="0" err="1" smtClean="0">
                <a:solidFill>
                  <a:schemeClr val="accent6">
                    <a:lumMod val="50000"/>
                  </a:schemeClr>
                </a:solidFill>
              </a:rPr>
              <a:t>Багато</a:t>
            </a:r>
            <a:r>
              <a:rPr lang="ru-RU" i="1" dirty="0" smtClean="0">
                <a:solidFill>
                  <a:schemeClr val="accent6">
                    <a:lumMod val="50000"/>
                  </a:schemeClr>
                </a:solidFill>
              </a:rPr>
              <a:t> ЛНР </a:t>
            </a:r>
            <a:r>
              <a:rPr lang="ru-RU" i="1" dirty="0" err="1" smtClean="0">
                <a:solidFill>
                  <a:schemeClr val="accent6">
                    <a:lumMod val="50000"/>
                  </a:schemeClr>
                </a:solidFill>
              </a:rPr>
              <a:t>лише</a:t>
            </a:r>
            <a:r>
              <a:rPr lang="ru-RU" i="1" dirty="0" smtClean="0">
                <a:solidFill>
                  <a:schemeClr val="accent6">
                    <a:lumMod val="50000"/>
                  </a:schemeClr>
                </a:solidFill>
              </a:rPr>
              <a:t> через </a:t>
            </a:r>
            <a:r>
              <a:rPr lang="ru-RU" i="1" dirty="0" err="1" smtClean="0">
                <a:solidFill>
                  <a:schemeClr val="accent6">
                    <a:lumMod val="50000"/>
                  </a:schemeClr>
                </a:solidFill>
              </a:rPr>
              <a:t>кілька</a:t>
            </a:r>
            <a:r>
              <a:rPr lang="ru-RU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6">
                    <a:lumMod val="50000"/>
                  </a:schemeClr>
                </a:solidFill>
              </a:rPr>
              <a:t>днів</a:t>
            </a:r>
            <a:r>
              <a:rPr lang="ru-RU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6">
                    <a:lumMod val="50000"/>
                  </a:schemeClr>
                </a:solidFill>
              </a:rPr>
              <a:t>повністю</a:t>
            </a:r>
            <a:r>
              <a:rPr lang="ru-RU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6">
                    <a:lumMod val="50000"/>
                  </a:schemeClr>
                </a:solidFill>
              </a:rPr>
              <a:t>виводяться</a:t>
            </a:r>
            <a:r>
              <a:rPr lang="ru-RU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6">
                    <a:lumMod val="50000"/>
                  </a:schemeClr>
                </a:solidFill>
              </a:rPr>
              <a:t>з</a:t>
            </a:r>
            <a:r>
              <a:rPr lang="ru-RU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6">
                    <a:lumMod val="50000"/>
                  </a:schemeClr>
                </a:solidFill>
              </a:rPr>
              <a:t>організму</a:t>
            </a:r>
            <a:r>
              <a:rPr lang="ru-RU" i="1" dirty="0" smtClean="0">
                <a:solidFill>
                  <a:schemeClr val="accent6">
                    <a:lumMod val="50000"/>
                  </a:schemeClr>
                </a:solidFill>
              </a:rPr>
              <a:t>. В </a:t>
            </a:r>
            <a:r>
              <a:rPr lang="ru-RU" i="1" dirty="0" err="1" smtClean="0">
                <a:solidFill>
                  <a:schemeClr val="accent6">
                    <a:lumMod val="50000"/>
                  </a:schemeClr>
                </a:solidFill>
              </a:rPr>
              <a:t>деяких</a:t>
            </a:r>
            <a:r>
              <a:rPr lang="ru-RU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6">
                    <a:lumMod val="50000"/>
                  </a:schemeClr>
                </a:solidFill>
              </a:rPr>
              <a:t>випадках</a:t>
            </a:r>
            <a:r>
              <a:rPr lang="ru-RU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6">
                    <a:lumMod val="50000"/>
                  </a:schemeClr>
                </a:solidFill>
              </a:rPr>
              <a:t>продукти</a:t>
            </a:r>
            <a:r>
              <a:rPr lang="ru-RU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6">
                    <a:lumMod val="50000"/>
                  </a:schemeClr>
                </a:solidFill>
              </a:rPr>
              <a:t>розщеплення</a:t>
            </a:r>
            <a:r>
              <a:rPr lang="ru-RU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i="1" dirty="0" smtClean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ru-RU" i="1" dirty="0" err="1" smtClean="0">
                <a:solidFill>
                  <a:schemeClr val="accent6">
                    <a:lumMod val="50000"/>
                  </a:schemeClr>
                </a:solidFill>
              </a:rPr>
              <a:t>метаболіти</a:t>
            </a:r>
            <a:r>
              <a:rPr lang="ru-RU" i="1" dirty="0" smtClean="0">
                <a:solidFill>
                  <a:schemeClr val="accent6">
                    <a:lumMod val="50000"/>
                  </a:schemeClr>
                </a:solidFill>
              </a:rPr>
              <a:t>) </a:t>
            </a:r>
            <a:r>
              <a:rPr lang="ru-RU" i="1" dirty="0" err="1" smtClean="0">
                <a:solidFill>
                  <a:schemeClr val="accent6">
                    <a:lumMod val="50000"/>
                  </a:schemeClr>
                </a:solidFill>
              </a:rPr>
              <a:t>ще</a:t>
            </a:r>
            <a:r>
              <a:rPr lang="ru-RU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6">
                    <a:lumMod val="50000"/>
                  </a:schemeClr>
                </a:solidFill>
              </a:rPr>
              <a:t>більш</a:t>
            </a:r>
            <a:r>
              <a:rPr lang="ru-RU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6">
                    <a:lumMod val="50000"/>
                  </a:schemeClr>
                </a:solidFill>
              </a:rPr>
              <a:t>небезпечні</a:t>
            </a:r>
            <a:r>
              <a:rPr lang="ru-RU" i="1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ru-RU" i="1" dirty="0" err="1" smtClean="0">
                <a:solidFill>
                  <a:schemeClr val="accent6">
                    <a:lumMod val="50000"/>
                  </a:schemeClr>
                </a:solidFill>
              </a:rPr>
              <a:t>ніж</a:t>
            </a:r>
            <a:r>
              <a:rPr lang="ru-RU" i="1" dirty="0" smtClean="0">
                <a:solidFill>
                  <a:schemeClr val="accent6">
                    <a:lumMod val="50000"/>
                  </a:schemeClr>
                </a:solidFill>
              </a:rPr>
              <a:t> сама </a:t>
            </a:r>
            <a:r>
              <a:rPr lang="ru-RU" i="1" dirty="0" err="1" smtClean="0">
                <a:solidFill>
                  <a:schemeClr val="accent6">
                    <a:lumMod val="50000"/>
                  </a:schemeClr>
                </a:solidFill>
              </a:rPr>
              <a:t>речовина</a:t>
            </a:r>
            <a:r>
              <a:rPr lang="ru-RU" i="1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  <a:endParaRPr lang="ru-RU" i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://lviv187.lvivedu.com/uploads/editor/6488/441636/sitepage_61/images/likar_3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1835696" cy="298300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6400" y="260648"/>
            <a:ext cx="7467600" cy="1143000"/>
          </a:xfrm>
        </p:spPr>
        <p:txBody>
          <a:bodyPr anchor="t"/>
          <a:lstStyle/>
          <a:p>
            <a:r>
              <a:rPr lang="uk-UA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Перша допомога при отруєнні:</a:t>
            </a:r>
            <a:endParaRPr lang="ru-RU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1560" y="1097360"/>
            <a:ext cx="8280920" cy="5760640"/>
          </a:xfrm>
        </p:spPr>
        <p:txBody>
          <a:bodyPr/>
          <a:lstStyle/>
          <a:p>
            <a:pPr algn="ctr">
              <a:buNone/>
            </a:pPr>
            <a:r>
              <a:rPr lang="ru-RU" i="1" dirty="0" smtClean="0">
                <a:solidFill>
                  <a:schemeClr val="accent6">
                    <a:lumMod val="50000"/>
                  </a:schemeClr>
                </a:solidFill>
              </a:rPr>
              <a:t>       </a:t>
            </a:r>
            <a:r>
              <a:rPr lang="ru-RU" i="1" dirty="0" err="1" smtClean="0">
                <a:solidFill>
                  <a:schemeClr val="accent6">
                    <a:lumMod val="50000"/>
                  </a:schemeClr>
                </a:solidFill>
              </a:rPr>
              <a:t>Отруєння</a:t>
            </a:r>
            <a:r>
              <a:rPr lang="ru-RU" i="1" dirty="0" smtClean="0">
                <a:solidFill>
                  <a:schemeClr val="accent6">
                    <a:lumMod val="50000"/>
                  </a:schemeClr>
                </a:solidFill>
              </a:rPr>
              <a:t> компонентами </a:t>
            </a:r>
            <a:r>
              <a:rPr lang="ru-RU" i="1" dirty="0" err="1" smtClean="0">
                <a:solidFill>
                  <a:schemeClr val="accent6">
                    <a:lumMod val="50000"/>
                  </a:schemeClr>
                </a:solidFill>
              </a:rPr>
              <a:t>розчинників</a:t>
            </a:r>
            <a:r>
              <a:rPr lang="ru-RU" i="1" dirty="0" smtClean="0">
                <a:solidFill>
                  <a:schemeClr val="accent6">
                    <a:lumMod val="50000"/>
                  </a:schemeClr>
                </a:solidFill>
              </a:rPr>
              <a:t>( </a:t>
            </a:r>
            <a:r>
              <a:rPr lang="ru-RU" i="1" dirty="0" err="1" smtClean="0">
                <a:solidFill>
                  <a:schemeClr val="accent6">
                    <a:lumMod val="50000"/>
                  </a:schemeClr>
                </a:solidFill>
              </a:rPr>
              <a:t>або</a:t>
            </a:r>
            <a:r>
              <a:rPr lang="ru-RU" i="1" dirty="0" smtClean="0">
                <a:solidFill>
                  <a:schemeClr val="accent6">
                    <a:lumMod val="50000"/>
                  </a:schemeClr>
                </a:solidFill>
              </a:rPr>
              <a:t> парами) схоже на </a:t>
            </a:r>
            <a:r>
              <a:rPr lang="ru-RU" i="1" dirty="0" err="1" smtClean="0">
                <a:solidFill>
                  <a:schemeClr val="accent6">
                    <a:lumMod val="50000"/>
                  </a:schemeClr>
                </a:solidFill>
              </a:rPr>
              <a:t>алкогольне</a:t>
            </a:r>
            <a:r>
              <a:rPr lang="ru-RU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6">
                    <a:lumMod val="50000"/>
                  </a:schemeClr>
                </a:solidFill>
              </a:rPr>
              <a:t>отруєння</a:t>
            </a:r>
            <a:r>
              <a:rPr lang="ru-RU" i="1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  <a:p>
            <a:pPr algn="ctr">
              <a:buNone/>
            </a:pPr>
            <a:endParaRPr lang="ru-RU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ru-RU" sz="2800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Допомога</a:t>
            </a:r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Вивести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потерпілого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на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свіже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повітря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. При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непритомності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давати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вдихати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нашатирний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спирт.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Спокій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Гарячий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чай,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кава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Викликати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швидку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допомогу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. </a:t>
            </a:r>
          </a:p>
          <a:p>
            <a:r>
              <a:rPr lang="uk-UA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Важкі випадки отруєння:</a:t>
            </a:r>
            <a:r>
              <a:rPr lang="uk-UA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uk-UA" dirty="0" smtClean="0">
                <a:solidFill>
                  <a:schemeClr val="accent2">
                    <a:lumMod val="75000"/>
                  </a:schemeClr>
                </a:solidFill>
              </a:rPr>
              <a:t>промивання шлунка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рясне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пиття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Слизові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відвари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Всередину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дають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активоване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вугілля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шматочки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льоду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Виклик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швидкої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допомоги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  <a:endParaRPr lang="ru-RU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pan-poznavajka.ru/_ph/13/95541755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-1"/>
            <a:ext cx="5352529" cy="692883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uk-UA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Джерела інформації:</a:t>
            </a:r>
            <a:endParaRPr lang="ru-RU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D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http://</a:t>
            </a:r>
            <a:r>
              <a:rPr lang="de-D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medbib.in.ua/otravleniya-sredstvami-byitovoy.html</a:t>
            </a:r>
            <a:endParaRPr lang="uk-UA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uk-UA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de-D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/>
              </a:rPr>
              <a:t>http://</a:t>
            </a:r>
            <a:r>
              <a:rPr lang="de-D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/>
              </a:rPr>
              <a:t>bibliograph.com.ua/420/51.htm</a:t>
            </a:r>
            <a:endParaRPr lang="uk-UA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uk-UA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de-D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5"/>
              </a:rPr>
              <a:t>http://</a:t>
            </a:r>
            <a:r>
              <a:rPr lang="de-D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5"/>
              </a:rPr>
              <a:t>www.ukrreferat.com/index.php?referat=26432</a:t>
            </a:r>
            <a:endParaRPr lang="uk-UA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uk-UA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de-D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6"/>
              </a:rPr>
              <a:t>http://</a:t>
            </a:r>
            <a:r>
              <a:rPr lang="de-D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6"/>
              </a:rPr>
              <a:t>narcotics.su/ua/lnv.html</a:t>
            </a:r>
            <a:endParaRPr lang="uk-UA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231</TotalTime>
  <Words>264</Words>
  <Application>Microsoft Office PowerPoint</Application>
  <PresentationFormat>Экран (4:3)</PresentationFormat>
  <Paragraphs>47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Эркер</vt:lpstr>
      <vt:lpstr>Використання розчинників у побуті</vt:lpstr>
      <vt:lpstr>Що таке розчинники?</vt:lpstr>
      <vt:lpstr>Слайд 3</vt:lpstr>
      <vt:lpstr>Вплив на середовище, організми</vt:lpstr>
      <vt:lpstr>Компоненти розчинників спричиняють:</vt:lpstr>
      <vt:lpstr>При потраплянні у водойми:</vt:lpstr>
      <vt:lpstr>Вплив на організм:</vt:lpstr>
      <vt:lpstr>Перша допомога при отруєнні:</vt:lpstr>
      <vt:lpstr>Джерела інформації:</vt:lpstr>
    </vt:vector>
  </TitlesOfParts>
  <Company>UralSOFT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Використання розчинників у побуті</dc:title>
  <dc:creator>Angelina</dc:creator>
  <cp:lastModifiedBy>Angelina</cp:lastModifiedBy>
  <cp:revision>20</cp:revision>
  <dcterms:created xsi:type="dcterms:W3CDTF">2015-04-13T15:09:15Z</dcterms:created>
  <dcterms:modified xsi:type="dcterms:W3CDTF">2015-04-13T19:00:23Z</dcterms:modified>
</cp:coreProperties>
</file>