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custShowLst>
    <p:custShow name="Произвольный показ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</p:sldLst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0A01"/>
    <a:srgbClr val="F13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71" autoAdjust="0"/>
  </p:normalViewPr>
  <p:slideViewPr>
    <p:cSldViewPr>
      <p:cViewPr>
        <p:scale>
          <a:sx n="67" d="100"/>
          <a:sy n="67" d="100"/>
        </p:scale>
        <p:origin x="-14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992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539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002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8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011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208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662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936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2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542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758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C84947"/>
            </a:gs>
            <a:gs pos="36000">
              <a:schemeClr val="accent2">
                <a:lumMod val="75000"/>
              </a:schemeClr>
            </a:gs>
            <a:gs pos="21000">
              <a:srgbClr val="390A01"/>
            </a:gs>
            <a:gs pos="5000">
              <a:schemeClr val="tx1"/>
            </a:gs>
            <a:gs pos="49000">
              <a:srgbClr val="C00000"/>
            </a:gs>
            <a:gs pos="59175">
              <a:srgbClr val="C00000"/>
            </a:gs>
            <a:gs pos="92000">
              <a:schemeClr val="tx1"/>
            </a:gs>
            <a:gs pos="77000">
              <a:schemeClr val="accent2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EC9A-2238-4D6A-A2A7-7141792BACCE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F9C6A-7528-4A21-A5F4-4C669DA83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70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390A01"/>
            </a:gs>
            <a:gs pos="43000">
              <a:srgbClr val="FF0000"/>
            </a:gs>
            <a:gs pos="72000">
              <a:srgbClr val="FF0000"/>
            </a:gs>
            <a:gs pos="86000">
              <a:schemeClr val="accent2">
                <a:lumMod val="75000"/>
              </a:schemeClr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395536" y="1196752"/>
            <a:ext cx="8424936" cy="4896544"/>
          </a:xfrm>
        </p:spPr>
        <p:txBody>
          <a:bodyPr>
            <a:normAutofit/>
          </a:bodyPr>
          <a:lstStyle/>
          <a:p>
            <a:r>
              <a:rPr lang="ru-RU" sz="4800" dirty="0" err="1" smtClean="0">
                <a:solidFill>
                  <a:schemeClr val="bg1"/>
                </a:solidFill>
              </a:rPr>
              <a:t>Завдання</a:t>
            </a:r>
            <a:r>
              <a:rPr lang="ru-RU" sz="4800" dirty="0" smtClean="0">
                <a:solidFill>
                  <a:schemeClr val="bg1"/>
                </a:solidFill>
              </a:rPr>
              <a:t> </a:t>
            </a:r>
            <a:r>
              <a:rPr lang="ru-RU" sz="4800" dirty="0" err="1" smtClean="0">
                <a:solidFill>
                  <a:schemeClr val="bg1"/>
                </a:solidFill>
              </a:rPr>
              <a:t>спостереження</a:t>
            </a:r>
            <a:r>
              <a:rPr lang="ru-RU" sz="4800" dirty="0" smtClean="0">
                <a:solidFill>
                  <a:schemeClr val="bg1"/>
                </a:solidFill>
              </a:rPr>
              <a:t> </a:t>
            </a:r>
            <a:r>
              <a:rPr lang="uk-UA" sz="4800" dirty="0" smtClean="0">
                <a:solidFill>
                  <a:schemeClr val="bg1"/>
                </a:solidFill>
              </a:rPr>
              <a:t> і контролю в різних режимах функціонування єдиної системи захисту.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61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Режим </a:t>
            </a:r>
            <a:r>
              <a:rPr lang="ru-RU" dirty="0" err="1">
                <a:solidFill>
                  <a:schemeClr val="bg1"/>
                </a:solidFill>
              </a:rPr>
              <a:t>воєнного</a:t>
            </a:r>
            <a:r>
              <a:rPr lang="ru-RU" dirty="0">
                <a:solidFill>
                  <a:schemeClr val="bg1"/>
                </a:solidFill>
              </a:rPr>
              <a:t> стану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Режим </a:t>
            </a:r>
            <a:r>
              <a:rPr lang="ru-RU" dirty="0" err="1">
                <a:solidFill>
                  <a:schemeClr val="bg1"/>
                </a:solidFill>
              </a:rPr>
              <a:t>функціонування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єдиної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системи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цивільного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захисту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умовах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воєнного</a:t>
            </a:r>
            <a:r>
              <a:rPr lang="ru-RU" dirty="0">
                <a:solidFill>
                  <a:schemeClr val="bg1"/>
                </a:solidFill>
              </a:rPr>
              <a:t> стану, порядок </a:t>
            </a:r>
            <a:r>
              <a:rPr lang="ru-RU" dirty="0" err="1">
                <a:solidFill>
                  <a:schemeClr val="bg1"/>
                </a:solidFill>
              </a:rPr>
              <a:t>підпорядкування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військовому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командуванню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визначається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відповідно</a:t>
            </a:r>
            <a:r>
              <a:rPr lang="ru-RU" dirty="0">
                <a:solidFill>
                  <a:schemeClr val="bg1"/>
                </a:solidFill>
              </a:rPr>
              <a:t> до Закону </a:t>
            </a:r>
            <a:r>
              <a:rPr lang="ru-RU" dirty="0" err="1">
                <a:solidFill>
                  <a:schemeClr val="bg1"/>
                </a:solidFill>
              </a:rPr>
              <a:t>України</a:t>
            </a:r>
            <a:r>
              <a:rPr lang="ru-RU" dirty="0">
                <a:solidFill>
                  <a:schemeClr val="bg1"/>
                </a:solidFill>
              </a:rPr>
              <a:t> "Про </a:t>
            </a:r>
            <a:r>
              <a:rPr lang="ru-RU" dirty="0" err="1">
                <a:solidFill>
                  <a:schemeClr val="bg1"/>
                </a:solidFill>
              </a:rPr>
              <a:t>правовий</a:t>
            </a:r>
            <a:r>
              <a:rPr lang="ru-RU" dirty="0">
                <a:solidFill>
                  <a:schemeClr val="bg1"/>
                </a:solidFill>
              </a:rPr>
              <a:t> режим </a:t>
            </a:r>
            <a:r>
              <a:rPr lang="ru-RU" dirty="0" err="1">
                <a:solidFill>
                  <a:schemeClr val="bg1"/>
                </a:solidFill>
              </a:rPr>
              <a:t>надзвичайного</a:t>
            </a:r>
            <a:r>
              <a:rPr lang="ru-RU" dirty="0">
                <a:solidFill>
                  <a:schemeClr val="bg1"/>
                </a:solidFill>
              </a:rPr>
              <a:t> стану".</a:t>
            </a:r>
          </a:p>
        </p:txBody>
      </p:sp>
      <p:sp>
        <p:nvSpPr>
          <p:cNvPr id="4" name="Нашивка 3"/>
          <p:cNvSpPr/>
          <p:nvPr/>
        </p:nvSpPr>
        <p:spPr>
          <a:xfrm>
            <a:off x="107504" y="1700808"/>
            <a:ext cx="360040" cy="3600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90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Режими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функціонування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єдиної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системи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захисту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— </a:t>
            </a:r>
            <a:r>
              <a:rPr lang="ru-RU" sz="4400" dirty="0" err="1" smtClean="0">
                <a:solidFill>
                  <a:schemeClr val="bg1"/>
                </a:solidFill>
              </a:rPr>
              <a:t>повсякденного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err="1" smtClean="0">
                <a:solidFill>
                  <a:schemeClr val="bg1"/>
                </a:solidFill>
              </a:rPr>
              <a:t>функціонування</a:t>
            </a:r>
            <a:r>
              <a:rPr lang="ru-RU" sz="4400" dirty="0" smtClean="0">
                <a:solidFill>
                  <a:schemeClr val="bg1"/>
                </a:solidFill>
              </a:rPr>
              <a:t>;</a:t>
            </a:r>
            <a:endParaRPr lang="ru-RU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— </a:t>
            </a:r>
            <a:r>
              <a:rPr lang="ru-RU" sz="4400" dirty="0" err="1" smtClean="0">
                <a:solidFill>
                  <a:schemeClr val="bg1"/>
                </a:solidFill>
              </a:rPr>
              <a:t>підвищеної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err="1" smtClean="0">
                <a:solidFill>
                  <a:schemeClr val="bg1"/>
                </a:solidFill>
              </a:rPr>
              <a:t>готовності</a:t>
            </a:r>
            <a:r>
              <a:rPr lang="ru-RU" sz="4400" dirty="0" smtClean="0">
                <a:solidFill>
                  <a:schemeClr val="bg1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— </a:t>
            </a:r>
            <a:r>
              <a:rPr lang="ru-RU" sz="4400" dirty="0" err="1" smtClean="0">
                <a:solidFill>
                  <a:schemeClr val="bg1"/>
                </a:solidFill>
              </a:rPr>
              <a:t>надзвичайної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err="1" smtClean="0">
                <a:solidFill>
                  <a:schemeClr val="bg1"/>
                </a:solidFill>
              </a:rPr>
              <a:t>ситуації</a:t>
            </a:r>
            <a:r>
              <a:rPr lang="ru-RU" sz="4400" dirty="0" smtClean="0">
                <a:solidFill>
                  <a:schemeClr val="bg1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— </a:t>
            </a:r>
            <a:r>
              <a:rPr lang="ru-RU" sz="4400" dirty="0" err="1" smtClean="0">
                <a:solidFill>
                  <a:schemeClr val="bg1"/>
                </a:solidFill>
              </a:rPr>
              <a:t>надзвичайного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та </a:t>
            </a:r>
            <a:r>
              <a:rPr lang="ru-RU" sz="4400" dirty="0" err="1" smtClean="0">
                <a:solidFill>
                  <a:schemeClr val="bg1"/>
                </a:solidFill>
              </a:rPr>
              <a:t>воєнного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стану.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303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222" y="0"/>
            <a:ext cx="8962778" cy="2376264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bg1"/>
                </a:solidFill>
              </a:rPr>
              <a:t>Залежно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наявної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або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прогнозованої</a:t>
            </a:r>
            <a:r>
              <a:rPr lang="ru-RU" sz="2400" dirty="0">
                <a:solidFill>
                  <a:schemeClr val="bg1"/>
                </a:solidFill>
              </a:rPr>
              <a:t> обстановки і масштабу НС </a:t>
            </a:r>
            <a:r>
              <a:rPr lang="ru-RU" sz="2400" dirty="0" err="1">
                <a:solidFill>
                  <a:schemeClr val="bg1"/>
                </a:solidFill>
              </a:rPr>
              <a:t>встановлюється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відповідний</a:t>
            </a:r>
            <a:r>
              <a:rPr lang="ru-RU" sz="2400" dirty="0">
                <a:solidFill>
                  <a:schemeClr val="bg1"/>
                </a:solidFill>
              </a:rPr>
              <a:t> режим </a:t>
            </a:r>
            <a:r>
              <a:rPr lang="ru-RU" sz="2400" dirty="0" err="1">
                <a:solidFill>
                  <a:schemeClr val="bg1"/>
                </a:solidFill>
              </a:rPr>
              <a:t>функціонування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єдиної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системи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захисту</a:t>
            </a:r>
            <a:r>
              <a:rPr lang="ru-RU" sz="2400" dirty="0">
                <a:solidFill>
                  <a:schemeClr val="bg1"/>
                </a:solidFill>
              </a:rPr>
              <a:t> в межах </a:t>
            </a:r>
            <a:r>
              <a:rPr lang="ru-RU" sz="2400" dirty="0" err="1">
                <a:solidFill>
                  <a:schemeClr val="bg1"/>
                </a:solidFill>
              </a:rPr>
              <a:t>конкретної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території</a:t>
            </a:r>
            <a:r>
              <a:rPr lang="ru-RU" sz="2400" dirty="0">
                <a:solidFill>
                  <a:schemeClr val="bg1"/>
                </a:solidFill>
              </a:rPr>
              <a:t> за </a:t>
            </a:r>
            <a:r>
              <a:rPr lang="ru-RU" sz="2400" dirty="0" err="1">
                <a:solidFill>
                  <a:schemeClr val="bg1"/>
                </a:solidFill>
              </a:rPr>
              <a:t>рішенням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відповідно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Кабінету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Міністрів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України</a:t>
            </a:r>
            <a:r>
              <a:rPr lang="ru-RU" sz="2400" dirty="0">
                <a:solidFill>
                  <a:schemeClr val="bg1"/>
                </a:solidFill>
              </a:rPr>
              <a:t>, Ради </a:t>
            </a:r>
            <a:r>
              <a:rPr lang="ru-RU" sz="2400" dirty="0" err="1">
                <a:solidFill>
                  <a:schemeClr val="bg1"/>
                </a:solidFill>
              </a:rPr>
              <a:t>міністрів</a:t>
            </a:r>
            <a:r>
              <a:rPr lang="ru-RU" sz="2400" dirty="0">
                <a:solidFill>
                  <a:schemeClr val="bg1"/>
                </a:solidFill>
              </a:rPr>
              <a:t> АР </a:t>
            </a:r>
            <a:r>
              <a:rPr lang="ru-RU" sz="2400" dirty="0" err="1">
                <a:solidFill>
                  <a:schemeClr val="bg1"/>
                </a:solidFill>
              </a:rPr>
              <a:t>Крим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обласної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Київської</a:t>
            </a:r>
            <a:r>
              <a:rPr lang="ru-RU" sz="2400" dirty="0">
                <a:solidFill>
                  <a:schemeClr val="bg1"/>
                </a:solidFill>
              </a:rPr>
              <a:t> та </a:t>
            </a:r>
            <a:r>
              <a:rPr lang="ru-RU" sz="2400" dirty="0" err="1">
                <a:solidFill>
                  <a:schemeClr val="bg1"/>
                </a:solidFill>
              </a:rPr>
              <a:t>Севастопольської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міської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районної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державної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адміністрації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міської</a:t>
            </a:r>
            <a:r>
              <a:rPr lang="ru-RU" sz="2400" dirty="0">
                <a:solidFill>
                  <a:schemeClr val="bg1"/>
                </a:solidFill>
              </a:rPr>
              <a:t> ради.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78617"/>
            <a:ext cx="7992888" cy="157358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461950"/>
            <a:ext cx="3930013" cy="24023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24" y="2461951"/>
            <a:ext cx="4248472" cy="232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12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Завдання  спостереження і контролю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18" y="1600200"/>
            <a:ext cx="7218538" cy="4997450"/>
          </a:xfrm>
        </p:spPr>
      </p:pic>
    </p:spTree>
    <p:extLst>
      <p:ext uri="{BB962C8B-B14F-4D97-AF65-F5344CB8AC3E}">
        <p14:creationId xmlns:p14="http://schemas.microsoft.com/office/powerpoint/2010/main" val="1392903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05" y="0"/>
            <a:ext cx="9144000" cy="6093296"/>
          </a:xfrm>
        </p:spPr>
        <p:txBody>
          <a:bodyPr>
            <a:noAutofit/>
          </a:bodyPr>
          <a:lstStyle/>
          <a:p>
            <a:pPr algn="l"/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3600" b="1" i="1" dirty="0">
                <a:solidFill>
                  <a:schemeClr val="bg1"/>
                </a:solidFill>
              </a:rPr>
              <a:t>Система </a:t>
            </a:r>
            <a:r>
              <a:rPr lang="ru-RU" sz="3600" b="1" i="1" dirty="0" err="1">
                <a:solidFill>
                  <a:schemeClr val="bg1"/>
                </a:solidFill>
              </a:rPr>
              <a:t>спостереження</a:t>
            </a:r>
            <a:r>
              <a:rPr lang="ru-RU" sz="3600" b="1" i="1" dirty="0">
                <a:solidFill>
                  <a:schemeClr val="bg1"/>
                </a:solidFill>
              </a:rPr>
              <a:t> і контролю </a:t>
            </a:r>
            <a:r>
              <a:rPr lang="ru-RU" sz="3600" b="1" i="1" dirty="0" err="1" smtClean="0">
                <a:solidFill>
                  <a:schemeClr val="bg1"/>
                </a:solidFill>
              </a:rPr>
              <a:t>створюється</a:t>
            </a:r>
            <a:r>
              <a:rPr lang="ru-RU" sz="3600" b="1" i="1" dirty="0" smtClean="0">
                <a:solidFill>
                  <a:schemeClr val="bg1"/>
                </a:solidFill>
              </a:rPr>
              <a:t> </a:t>
            </a:r>
            <a:r>
              <a:rPr lang="ru-RU" sz="3600" b="1" i="1" dirty="0">
                <a:solidFill>
                  <a:schemeClr val="bg1"/>
                </a:solidFill>
              </a:rPr>
              <a:t>з метою:</a:t>
            </a:r>
            <a:r>
              <a:rPr lang="ru-RU" sz="2800" dirty="0">
                <a:solidFill>
                  <a:schemeClr val="bg1"/>
                </a:solidFill>
              </a:rPr>
              <a:t/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  </a:t>
            </a:r>
            <a:r>
              <a:rPr lang="ru-RU" sz="3200" dirty="0" err="1" smtClean="0">
                <a:solidFill>
                  <a:schemeClr val="bg1"/>
                </a:solidFill>
              </a:rPr>
              <a:t>Своєчасного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виявлення</a:t>
            </a:r>
            <a:r>
              <a:rPr lang="ru-RU" sz="3200" dirty="0">
                <a:solidFill>
                  <a:schemeClr val="bg1"/>
                </a:solidFill>
              </a:rPr>
              <a:t> причин, </a:t>
            </a:r>
            <a:r>
              <a:rPr lang="ru-RU" sz="3200" dirty="0" err="1">
                <a:solidFill>
                  <a:schemeClr val="bg1"/>
                </a:solidFill>
              </a:rPr>
              <a:t>що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сприяють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err="1" smtClean="0">
                <a:solidFill>
                  <a:schemeClr val="bg1"/>
                </a:solidFill>
              </a:rPr>
              <a:t>виникненню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надзвичайних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ситуацій</a:t>
            </a:r>
            <a:r>
              <a:rPr lang="ru-RU" sz="3200" dirty="0" smtClean="0">
                <a:solidFill>
                  <a:schemeClr val="bg1"/>
                </a:solidFill>
              </a:rPr>
              <a:t>.</a:t>
            </a:r>
            <a:r>
              <a:rPr lang="ru-RU" sz="3200" dirty="0">
                <a:solidFill>
                  <a:schemeClr val="bg1"/>
                </a:solidFill>
              </a:rPr>
              <a:t/>
            </a:r>
            <a:br>
              <a:rPr lang="ru-RU" sz="3200" dirty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  </a:t>
            </a:r>
            <a:r>
              <a:rPr lang="ru-RU" sz="3200" dirty="0" err="1" smtClean="0">
                <a:solidFill>
                  <a:schemeClr val="bg1"/>
                </a:solidFill>
              </a:rPr>
              <a:t>Завчасного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визначення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масштабів</a:t>
            </a:r>
            <a:r>
              <a:rPr lang="ru-RU" sz="3200" dirty="0">
                <a:solidFill>
                  <a:schemeClr val="bg1"/>
                </a:solidFill>
              </a:rPr>
              <a:t> і характеру </a:t>
            </a:r>
            <a:r>
              <a:rPr lang="ru-RU" sz="3200" dirty="0" smtClean="0">
                <a:solidFill>
                  <a:schemeClr val="bg1"/>
                </a:solidFill>
              </a:rPr>
              <a:t>        </a:t>
            </a:r>
            <a:r>
              <a:rPr lang="ru-RU" sz="3200" dirty="0" err="1" smtClean="0">
                <a:solidFill>
                  <a:schemeClr val="bg1"/>
                </a:solidFill>
              </a:rPr>
              <a:t>можливого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розвитку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надзвичайних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ситуацій</a:t>
            </a:r>
            <a:r>
              <a:rPr lang="ru-RU" sz="3200" dirty="0" smtClean="0">
                <a:solidFill>
                  <a:schemeClr val="bg1"/>
                </a:solidFill>
              </a:rPr>
              <a:t>.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  Контролю </a:t>
            </a:r>
            <a:r>
              <a:rPr lang="ru-RU" sz="3200" dirty="0">
                <a:solidFill>
                  <a:schemeClr val="bg1"/>
                </a:solidFill>
              </a:rPr>
              <a:t>за станом </a:t>
            </a:r>
            <a:r>
              <a:rPr lang="ru-RU" sz="3200" dirty="0" err="1" smtClean="0">
                <a:solidFill>
                  <a:schemeClr val="bg1"/>
                </a:solidFill>
              </a:rPr>
              <a:t>надзвичайних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ситуацій</a:t>
            </a:r>
            <a:r>
              <a:rPr lang="ru-RU" sz="3200" dirty="0" smtClean="0">
                <a:solidFill>
                  <a:schemeClr val="bg1"/>
                </a:solidFill>
              </a:rPr>
              <a:t>.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  </a:t>
            </a:r>
            <a:r>
              <a:rPr lang="ru-RU" sz="3200" dirty="0" err="1" smtClean="0">
                <a:solidFill>
                  <a:schemeClr val="bg1"/>
                </a:solidFill>
              </a:rPr>
              <a:t>Вироблення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рекомендацій</a:t>
            </a:r>
            <a:r>
              <a:rPr lang="ru-RU" sz="3200" dirty="0">
                <a:solidFill>
                  <a:schemeClr val="bg1"/>
                </a:solidFill>
              </a:rPr>
              <a:t> для </a:t>
            </a:r>
            <a:r>
              <a:rPr lang="ru-RU" sz="3200" dirty="0" err="1">
                <a:solidFill>
                  <a:schemeClr val="bg1"/>
                </a:solidFill>
              </a:rPr>
              <a:t>прийняття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      </a:t>
            </a:r>
            <a:r>
              <a:rPr lang="ru-RU" sz="3200" dirty="0" err="1" smtClean="0">
                <a:solidFill>
                  <a:schemeClr val="bg1"/>
                </a:solidFill>
              </a:rPr>
              <a:t>необхідних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заходів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щодо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попередження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локалізації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>
                <a:solidFill>
                  <a:schemeClr val="bg1"/>
                </a:solidFill>
              </a:rPr>
              <a:t>та </a:t>
            </a:r>
            <a:r>
              <a:rPr lang="ru-RU" sz="3200" dirty="0" err="1">
                <a:solidFill>
                  <a:schemeClr val="bg1"/>
                </a:solidFill>
              </a:rPr>
              <a:t>ліквідації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надзвичайних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ситуацій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  </a:t>
            </a:r>
            <a:r>
              <a:rPr lang="ru-RU" sz="3200" dirty="0" err="1" smtClean="0">
                <a:solidFill>
                  <a:schemeClr val="bg1"/>
                </a:solidFill>
              </a:rPr>
              <a:t>Пом'якшення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їх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соціально-економічних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наслідків</a:t>
            </a:r>
            <a:r>
              <a:rPr lang="ru-RU" sz="3200" dirty="0" smtClean="0">
                <a:solidFill>
                  <a:schemeClr val="bg1"/>
                </a:solidFill>
              </a:rPr>
              <a:t>.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107504" y="1556792"/>
            <a:ext cx="216024" cy="21602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7" y="2500906"/>
            <a:ext cx="261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36950"/>
            <a:ext cx="261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6" y="4005064"/>
            <a:ext cx="261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88" y="5429644"/>
            <a:ext cx="261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676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62068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 Режим повсякденного функціонування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28" y="620688"/>
            <a:ext cx="9128572" cy="62373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chemeClr val="bg1"/>
                </a:solidFill>
              </a:rPr>
              <a:t> -У </a:t>
            </a:r>
            <a:r>
              <a:rPr lang="ru-RU" sz="1800" dirty="0" err="1">
                <a:solidFill>
                  <a:schemeClr val="bg1"/>
                </a:solidFill>
              </a:rPr>
              <a:t>цьому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режимі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органи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управління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сили</a:t>
            </a:r>
            <a:r>
              <a:rPr lang="ru-RU" sz="1800" dirty="0">
                <a:solidFill>
                  <a:schemeClr val="bg1"/>
                </a:solidFill>
              </a:rPr>
              <a:t> і </a:t>
            </a:r>
            <a:r>
              <a:rPr lang="ru-RU" sz="1800" dirty="0" err="1">
                <a:solidFill>
                  <a:schemeClr val="bg1"/>
                </a:solidFill>
              </a:rPr>
              <a:t>засоби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єдиної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системи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захисту</a:t>
            </a:r>
            <a:r>
              <a:rPr lang="ru-RU" sz="1800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ru-RU" sz="1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— </a:t>
            </a:r>
            <a:r>
              <a:rPr lang="ru-RU" sz="2800" i="1" dirty="0" err="1">
                <a:solidFill>
                  <a:schemeClr val="bg1"/>
                </a:solidFill>
              </a:rPr>
              <a:t>забезпечують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спостереження</a:t>
            </a:r>
            <a:r>
              <a:rPr lang="ru-RU" sz="2800" i="1" dirty="0">
                <a:solidFill>
                  <a:schemeClr val="bg1"/>
                </a:solidFill>
              </a:rPr>
              <a:t> і контроль за </a:t>
            </a:r>
            <a:r>
              <a:rPr lang="ru-RU" sz="2800" i="1" dirty="0" err="1">
                <a:solidFill>
                  <a:schemeClr val="bg1"/>
                </a:solidFill>
              </a:rPr>
              <a:t>обстановкою</a:t>
            </a:r>
            <a:r>
              <a:rPr lang="ru-RU" sz="2800" i="1" dirty="0">
                <a:solidFill>
                  <a:schemeClr val="bg1"/>
                </a:solidFill>
              </a:rPr>
              <a:t> на </a:t>
            </a:r>
            <a:r>
              <a:rPr lang="ru-RU" sz="2800" i="1" dirty="0" err="1">
                <a:solidFill>
                  <a:schemeClr val="bg1"/>
                </a:solidFill>
              </a:rPr>
              <a:t>потенційно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небезпечних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об'єктах</a:t>
            </a:r>
            <a:r>
              <a:rPr lang="ru-RU" sz="2800" i="1" dirty="0">
                <a:solidFill>
                  <a:schemeClr val="bg1"/>
                </a:solidFill>
              </a:rPr>
              <a:t> і </a:t>
            </a:r>
            <a:r>
              <a:rPr lang="ru-RU" sz="2800" i="1" dirty="0" err="1">
                <a:solidFill>
                  <a:schemeClr val="bg1"/>
                </a:solidFill>
              </a:rPr>
              <a:t>прилеглих</a:t>
            </a:r>
            <a:r>
              <a:rPr lang="ru-RU" sz="2800" i="1" dirty="0">
                <a:solidFill>
                  <a:schemeClr val="bg1"/>
                </a:solidFill>
              </a:rPr>
              <a:t> до них </a:t>
            </a:r>
            <a:r>
              <a:rPr lang="ru-RU" sz="2800" i="1" dirty="0" err="1">
                <a:solidFill>
                  <a:schemeClr val="bg1"/>
                </a:solidFill>
              </a:rPr>
              <a:t>територіях</a:t>
            </a:r>
            <a:r>
              <a:rPr lang="ru-RU" sz="2800" i="1" dirty="0">
                <a:solidFill>
                  <a:schemeClr val="bg1"/>
                </a:solidFill>
              </a:rPr>
              <a:t>, а </a:t>
            </a:r>
            <a:r>
              <a:rPr lang="ru-RU" sz="2800" i="1" dirty="0" err="1">
                <a:solidFill>
                  <a:schemeClr val="bg1"/>
                </a:solidFill>
              </a:rPr>
              <a:t>також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чергування</a:t>
            </a:r>
            <a:r>
              <a:rPr lang="ru-RU" sz="2800" i="1" dirty="0">
                <a:solidFill>
                  <a:schemeClr val="bg1"/>
                </a:solidFill>
              </a:rPr>
              <a:t> оперативного персоналу;</a:t>
            </a:r>
          </a:p>
          <a:p>
            <a:pPr marL="0" indent="0">
              <a:buNone/>
            </a:pPr>
            <a:endParaRPr lang="ru-RU" sz="28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800" i="1" dirty="0">
                <a:solidFill>
                  <a:schemeClr val="bg1"/>
                </a:solidFill>
              </a:rPr>
              <a:t>— </a:t>
            </a:r>
            <a:r>
              <a:rPr lang="ru-RU" sz="2800" i="1" dirty="0" err="1">
                <a:solidFill>
                  <a:schemeClr val="bg1"/>
                </a:solidFill>
              </a:rPr>
              <a:t>розробляють</a:t>
            </a:r>
            <a:r>
              <a:rPr lang="ru-RU" sz="2800" i="1" dirty="0">
                <a:solidFill>
                  <a:schemeClr val="bg1"/>
                </a:solidFill>
              </a:rPr>
              <a:t> і </a:t>
            </a:r>
            <a:r>
              <a:rPr lang="ru-RU" sz="2800" i="1" dirty="0" err="1">
                <a:solidFill>
                  <a:schemeClr val="bg1"/>
                </a:solidFill>
              </a:rPr>
              <a:t>виконують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цільові</a:t>
            </a:r>
            <a:r>
              <a:rPr lang="ru-RU" sz="2800" i="1" dirty="0">
                <a:solidFill>
                  <a:schemeClr val="bg1"/>
                </a:solidFill>
              </a:rPr>
              <a:t> та </a:t>
            </a:r>
            <a:r>
              <a:rPr lang="ru-RU" sz="2800" i="1" dirty="0" err="1">
                <a:solidFill>
                  <a:schemeClr val="bg1"/>
                </a:solidFill>
              </a:rPr>
              <a:t>науково-технічні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програми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запобігання</a:t>
            </a:r>
            <a:r>
              <a:rPr lang="ru-RU" sz="2800" i="1" dirty="0">
                <a:solidFill>
                  <a:schemeClr val="bg1"/>
                </a:solidFill>
              </a:rPr>
              <a:t> НС і </a:t>
            </a:r>
            <a:r>
              <a:rPr lang="ru-RU" sz="2800" i="1" dirty="0" err="1">
                <a:solidFill>
                  <a:schemeClr val="bg1"/>
                </a:solidFill>
              </a:rPr>
              <a:t>зменшення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можливих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втрат</a:t>
            </a:r>
            <a:r>
              <a:rPr lang="ru-RU" sz="2800" i="1" dirty="0">
                <a:solidFill>
                  <a:schemeClr val="bg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bg1"/>
                </a:solidFill>
              </a:rPr>
              <a:t>— </a:t>
            </a:r>
            <a:r>
              <a:rPr lang="ru-RU" sz="2800" i="1" dirty="0" err="1">
                <a:solidFill>
                  <a:schemeClr val="bg1"/>
                </a:solidFill>
              </a:rPr>
              <a:t>здійснюють</a:t>
            </a:r>
            <a:r>
              <a:rPr lang="ru-RU" sz="2800" i="1" dirty="0">
                <a:solidFill>
                  <a:schemeClr val="bg1"/>
                </a:solidFill>
              </a:rPr>
              <a:t> заходи, </a:t>
            </a:r>
            <a:r>
              <a:rPr lang="ru-RU" sz="2800" i="1" dirty="0" err="1">
                <a:solidFill>
                  <a:schemeClr val="bg1"/>
                </a:solidFill>
              </a:rPr>
              <a:t>спрямовані</a:t>
            </a:r>
            <a:r>
              <a:rPr lang="ru-RU" sz="2800" i="1" dirty="0">
                <a:solidFill>
                  <a:schemeClr val="bg1"/>
                </a:solidFill>
              </a:rPr>
              <a:t> на </a:t>
            </a:r>
            <a:r>
              <a:rPr lang="ru-RU" sz="2800" i="1" dirty="0" err="1">
                <a:solidFill>
                  <a:schemeClr val="bg1"/>
                </a:solidFill>
              </a:rPr>
              <a:t>забезпечення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безпеки</a:t>
            </a:r>
            <a:r>
              <a:rPr lang="ru-RU" sz="2800" i="1" dirty="0">
                <a:solidFill>
                  <a:schemeClr val="bg1"/>
                </a:solidFill>
              </a:rPr>
              <a:t> і </a:t>
            </a:r>
            <a:r>
              <a:rPr lang="ru-RU" sz="2800" i="1" dirty="0" err="1">
                <a:solidFill>
                  <a:schemeClr val="bg1"/>
                </a:solidFill>
              </a:rPr>
              <a:t>захисту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населення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під</a:t>
            </a:r>
            <a:r>
              <a:rPr lang="ru-RU" sz="2800" i="1" dirty="0">
                <a:solidFill>
                  <a:schemeClr val="bg1"/>
                </a:solidFill>
              </a:rPr>
              <a:t> час НС;</a:t>
            </a:r>
          </a:p>
          <a:p>
            <a:pPr marL="0" indent="0">
              <a:spcBef>
                <a:spcPts val="300"/>
              </a:spcBef>
              <a:buNone/>
            </a:pPr>
            <a:endParaRPr lang="ru-RU" sz="28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800" i="1" dirty="0">
                <a:solidFill>
                  <a:schemeClr val="bg1"/>
                </a:solidFill>
              </a:rPr>
              <a:t>— </a:t>
            </a:r>
            <a:r>
              <a:rPr lang="ru-RU" sz="2800" i="1" dirty="0" err="1">
                <a:solidFill>
                  <a:schemeClr val="bg1"/>
                </a:solidFill>
              </a:rPr>
              <a:t>забезпечують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підготовку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органів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управління</a:t>
            </a:r>
            <a:r>
              <a:rPr lang="ru-RU" sz="2800" i="1" dirty="0">
                <a:solidFill>
                  <a:schemeClr val="bg1"/>
                </a:solidFill>
              </a:rPr>
              <a:t> до </a:t>
            </a:r>
            <a:r>
              <a:rPr lang="ru-RU" sz="2800" i="1" dirty="0" err="1">
                <a:solidFill>
                  <a:schemeClr val="bg1"/>
                </a:solidFill>
              </a:rPr>
              <a:t>дій</a:t>
            </a:r>
            <a:r>
              <a:rPr lang="ru-RU" sz="2800" i="1" dirty="0">
                <a:solidFill>
                  <a:schemeClr val="bg1"/>
                </a:solidFill>
              </a:rPr>
              <a:t> у НС, </a:t>
            </a:r>
            <a:r>
              <a:rPr lang="ru-RU" sz="2800" i="1" dirty="0" err="1">
                <a:solidFill>
                  <a:schemeClr val="bg1"/>
                </a:solidFill>
              </a:rPr>
              <a:t>організовують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навчання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населення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використання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засобів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захисту</a:t>
            </a:r>
            <a:r>
              <a:rPr lang="ru-RU" sz="2800" i="1" dirty="0">
                <a:solidFill>
                  <a:schemeClr val="bg1"/>
                </a:solidFill>
              </a:rPr>
              <a:t> в таких </a:t>
            </a:r>
            <a:r>
              <a:rPr lang="ru-RU" sz="2800" i="1" dirty="0" err="1">
                <a:solidFill>
                  <a:schemeClr val="bg1"/>
                </a:solidFill>
              </a:rPr>
              <a:t>ситуаціях</a:t>
            </a:r>
            <a:r>
              <a:rPr lang="ru-RU" sz="2800" i="1" dirty="0">
                <a:solidFill>
                  <a:schemeClr val="bg1"/>
                </a:solidFill>
              </a:rPr>
              <a:t>;</a:t>
            </a:r>
          </a:p>
          <a:p>
            <a:pPr marL="0" indent="0">
              <a:buNone/>
            </a:pPr>
            <a:endParaRPr lang="ru-RU" sz="28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800" i="1" dirty="0">
                <a:solidFill>
                  <a:schemeClr val="bg1"/>
                </a:solidFill>
              </a:rPr>
              <a:t>— </a:t>
            </a:r>
            <a:r>
              <a:rPr lang="ru-RU" sz="2800" i="1" dirty="0" err="1">
                <a:solidFill>
                  <a:schemeClr val="bg1"/>
                </a:solidFill>
              </a:rPr>
              <a:t>створюють</a:t>
            </a:r>
            <a:r>
              <a:rPr lang="ru-RU" sz="2800" i="1" dirty="0">
                <a:solidFill>
                  <a:schemeClr val="bg1"/>
                </a:solidFill>
              </a:rPr>
              <a:t> і </a:t>
            </a:r>
            <a:r>
              <a:rPr lang="ru-RU" sz="2800" i="1" dirty="0" err="1">
                <a:solidFill>
                  <a:schemeClr val="bg1"/>
                </a:solidFill>
              </a:rPr>
              <a:t>поновлюють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резерви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фінансових</a:t>
            </a:r>
            <a:r>
              <a:rPr lang="ru-RU" sz="2800" i="1" dirty="0">
                <a:solidFill>
                  <a:schemeClr val="bg1"/>
                </a:solidFill>
              </a:rPr>
              <a:t> і </a:t>
            </a:r>
            <a:r>
              <a:rPr lang="ru-RU" sz="2800" i="1" dirty="0" err="1">
                <a:solidFill>
                  <a:schemeClr val="bg1"/>
                </a:solidFill>
              </a:rPr>
              <a:t>матеріальних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ресурсів</a:t>
            </a:r>
            <a:r>
              <a:rPr lang="ru-RU" sz="2800" i="1" dirty="0">
                <a:solidFill>
                  <a:schemeClr val="bg1"/>
                </a:solidFill>
              </a:rPr>
              <a:t> для </a:t>
            </a:r>
            <a:r>
              <a:rPr lang="ru-RU" sz="2800" i="1" dirty="0" err="1">
                <a:solidFill>
                  <a:schemeClr val="bg1"/>
                </a:solidFill>
              </a:rPr>
              <a:t>ліквідації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наслідків</a:t>
            </a:r>
            <a:r>
              <a:rPr lang="ru-RU" sz="2800" i="1" dirty="0">
                <a:solidFill>
                  <a:schemeClr val="bg1"/>
                </a:solidFill>
              </a:rPr>
              <a:t> НС;</a:t>
            </a:r>
          </a:p>
          <a:p>
            <a:pPr marL="0" indent="0">
              <a:buNone/>
            </a:pPr>
            <a:endParaRPr lang="ru-RU" sz="28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800" i="1" dirty="0">
                <a:solidFill>
                  <a:schemeClr val="bg1"/>
                </a:solidFill>
              </a:rPr>
              <a:t>— </a:t>
            </a:r>
            <a:r>
              <a:rPr lang="ru-RU" sz="2800" i="1" dirty="0" err="1">
                <a:solidFill>
                  <a:schemeClr val="bg1"/>
                </a:solidFill>
              </a:rPr>
              <a:t>здійснюють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постійне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прогнозування</a:t>
            </a:r>
            <a:r>
              <a:rPr lang="ru-RU" sz="2800" i="1" dirty="0">
                <a:solidFill>
                  <a:schemeClr val="bg1"/>
                </a:solidFill>
              </a:rPr>
              <a:t> обстановки </a:t>
            </a:r>
            <a:r>
              <a:rPr lang="ru-RU" sz="2800" i="1" dirty="0" err="1">
                <a:solidFill>
                  <a:schemeClr val="bg1"/>
                </a:solidFill>
              </a:rPr>
              <a:t>щодо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її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погіршення</a:t>
            </a:r>
            <a:r>
              <a:rPr lang="ru-RU" sz="2800" i="1" dirty="0">
                <a:solidFill>
                  <a:schemeClr val="bg1"/>
                </a:solidFill>
              </a:rPr>
              <a:t>, яке </a:t>
            </a:r>
            <a:r>
              <a:rPr lang="ru-RU" sz="2800" i="1" dirty="0" err="1">
                <a:solidFill>
                  <a:schemeClr val="bg1"/>
                </a:solidFill>
              </a:rPr>
              <a:t>може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призвести</a:t>
            </a:r>
            <a:r>
              <a:rPr lang="ru-RU" sz="2800" i="1" dirty="0">
                <a:solidFill>
                  <a:schemeClr val="bg1"/>
                </a:solidFill>
              </a:rPr>
              <a:t> до </a:t>
            </a:r>
            <a:r>
              <a:rPr lang="ru-RU" sz="2800" i="1" dirty="0" err="1">
                <a:solidFill>
                  <a:schemeClr val="bg1"/>
                </a:solidFill>
              </a:rPr>
              <a:t>виникнення</a:t>
            </a:r>
            <a:r>
              <a:rPr lang="ru-RU" sz="2800" i="1" dirty="0">
                <a:solidFill>
                  <a:schemeClr val="bg1"/>
                </a:solidFill>
              </a:rPr>
              <a:t> НС.</a:t>
            </a:r>
          </a:p>
        </p:txBody>
      </p:sp>
    </p:spTree>
    <p:extLst>
      <p:ext uri="{BB962C8B-B14F-4D97-AF65-F5344CB8AC3E}">
        <p14:creationId xmlns:p14="http://schemas.microsoft.com/office/powerpoint/2010/main" val="860811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3672408" cy="648072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60648"/>
            <a:ext cx="5040560" cy="618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07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Режим </a:t>
            </a:r>
            <a:r>
              <a:rPr lang="ru-RU" dirty="0" err="1">
                <a:solidFill>
                  <a:schemeClr val="bg1"/>
                </a:solidFill>
              </a:rPr>
              <a:t>підвищеної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готовності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760640"/>
          </a:xfrm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bg1"/>
                </a:solidFill>
              </a:rPr>
              <a:t>Органи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управління</a:t>
            </a:r>
            <a:r>
              <a:rPr lang="ru-RU" sz="1800" dirty="0">
                <a:solidFill>
                  <a:schemeClr val="bg1"/>
                </a:solidFill>
              </a:rPr>
              <a:t>, </a:t>
            </a:r>
            <a:r>
              <a:rPr lang="ru-RU" sz="1800" dirty="0" err="1">
                <a:solidFill>
                  <a:schemeClr val="bg1"/>
                </a:solidFill>
              </a:rPr>
              <a:t>сили</a:t>
            </a:r>
            <a:r>
              <a:rPr lang="ru-RU" sz="1800" dirty="0">
                <a:solidFill>
                  <a:schemeClr val="bg1"/>
                </a:solidFill>
              </a:rPr>
              <a:t> і </a:t>
            </a:r>
            <a:r>
              <a:rPr lang="ru-RU" sz="1800" dirty="0" err="1">
                <a:solidFill>
                  <a:schemeClr val="bg1"/>
                </a:solidFill>
              </a:rPr>
              <a:t>засоби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єдиної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системи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захисту</a:t>
            </a:r>
            <a:r>
              <a:rPr lang="ru-RU" sz="1800" dirty="0" smtClean="0">
                <a:solidFill>
                  <a:schemeClr val="bg1"/>
                </a:solidFill>
              </a:rPr>
              <a:t>:</a:t>
            </a:r>
          </a:p>
          <a:p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107504" y="1383085"/>
            <a:ext cx="216024" cy="1440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68760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 </a:t>
            </a:r>
            <a:r>
              <a:rPr lang="ru-RU" sz="2000" b="1" dirty="0" err="1" smtClean="0">
                <a:solidFill>
                  <a:schemeClr val="bg1"/>
                </a:solidFill>
              </a:rPr>
              <a:t>здійснюють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заходи, </a:t>
            </a:r>
            <a:r>
              <a:rPr lang="ru-RU" sz="2000" b="1" dirty="0" err="1">
                <a:solidFill>
                  <a:schemeClr val="bg1"/>
                </a:solidFill>
              </a:rPr>
              <a:t>передбачені</a:t>
            </a:r>
            <a:r>
              <a:rPr lang="ru-RU" sz="2000" b="1" dirty="0">
                <a:solidFill>
                  <a:schemeClr val="bg1"/>
                </a:solidFill>
              </a:rPr>
              <a:t> для режиму </a:t>
            </a:r>
            <a:r>
              <a:rPr lang="ru-RU" sz="2000" b="1" dirty="0" err="1">
                <a:solidFill>
                  <a:schemeClr val="bg1"/>
                </a:solidFill>
              </a:rPr>
              <a:t>повсякденної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діяльності</a:t>
            </a:r>
            <a:r>
              <a:rPr lang="ru-RU" sz="2000" b="1" dirty="0">
                <a:solidFill>
                  <a:schemeClr val="bg1"/>
                </a:solidFill>
              </a:rPr>
              <a:t>, і </a:t>
            </a:r>
            <a:r>
              <a:rPr lang="ru-RU" sz="2000" b="1" dirty="0" err="1">
                <a:solidFill>
                  <a:schemeClr val="bg1"/>
                </a:solidFill>
              </a:rPr>
              <a:t>допомагають</a:t>
            </a:r>
            <a:r>
              <a:rPr lang="ru-RU" sz="2000" b="1" dirty="0">
                <a:solidFill>
                  <a:schemeClr val="bg1"/>
                </a:solidFill>
              </a:rPr>
              <a:t> при </a:t>
            </a:r>
            <a:r>
              <a:rPr lang="ru-RU" sz="2000" b="1" dirty="0" err="1">
                <a:solidFill>
                  <a:schemeClr val="bg1"/>
                </a:solidFill>
              </a:rPr>
              <a:t>виникненні</a:t>
            </a:r>
            <a:r>
              <a:rPr lang="ru-RU" sz="2000" b="1" dirty="0">
                <a:solidFill>
                  <a:schemeClr val="bg1"/>
                </a:solidFill>
              </a:rPr>
              <a:t> НС;</a:t>
            </a:r>
          </a:p>
          <a:p>
            <a:endParaRPr lang="ru-RU" sz="2000" b="1" dirty="0">
              <a:solidFill>
                <a:schemeClr val="bg1"/>
              </a:solidFill>
            </a:endParaRPr>
          </a:p>
          <a:p>
            <a:r>
              <a:rPr lang="ru-RU" sz="2000" b="1" dirty="0" err="1" smtClean="0">
                <a:solidFill>
                  <a:schemeClr val="bg1"/>
                </a:solidFill>
              </a:rPr>
              <a:t>формують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комісії</a:t>
            </a:r>
            <a:r>
              <a:rPr lang="ru-RU" sz="2000" b="1" dirty="0">
                <a:solidFill>
                  <a:schemeClr val="bg1"/>
                </a:solidFill>
              </a:rPr>
              <a:t> для </a:t>
            </a:r>
            <a:r>
              <a:rPr lang="ru-RU" sz="2000" b="1" dirty="0" err="1">
                <a:solidFill>
                  <a:schemeClr val="bg1"/>
                </a:solidFill>
              </a:rPr>
              <a:t>виявлення</a:t>
            </a:r>
            <a:r>
              <a:rPr lang="ru-RU" sz="2000" b="1" dirty="0">
                <a:solidFill>
                  <a:schemeClr val="bg1"/>
                </a:solidFill>
              </a:rPr>
              <a:t> причин </a:t>
            </a:r>
            <a:r>
              <a:rPr lang="ru-RU" sz="2000" b="1" dirty="0" err="1">
                <a:solidFill>
                  <a:schemeClr val="bg1"/>
                </a:solidFill>
              </a:rPr>
              <a:t>погіршення</a:t>
            </a:r>
            <a:r>
              <a:rPr lang="ru-RU" sz="2000" b="1" dirty="0">
                <a:solidFill>
                  <a:schemeClr val="bg1"/>
                </a:solidFill>
              </a:rPr>
              <a:t> обстановки </a:t>
            </a:r>
            <a:r>
              <a:rPr lang="ru-RU" sz="2000" b="1" dirty="0" err="1">
                <a:solidFill>
                  <a:schemeClr val="bg1"/>
                </a:solidFill>
              </a:rPr>
              <a:t>безпосередньо</a:t>
            </a:r>
            <a:r>
              <a:rPr lang="ru-RU" sz="2000" b="1" dirty="0">
                <a:solidFill>
                  <a:schemeClr val="bg1"/>
                </a:solidFill>
              </a:rPr>
              <a:t> в </a:t>
            </a:r>
            <a:r>
              <a:rPr lang="ru-RU" sz="2000" b="1" dirty="0" err="1">
                <a:solidFill>
                  <a:schemeClr val="bg1"/>
                </a:solidFill>
              </a:rPr>
              <a:t>районі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можливого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виникнення</a:t>
            </a:r>
            <a:r>
              <a:rPr lang="ru-RU" sz="2000" b="1" dirty="0">
                <a:solidFill>
                  <a:schemeClr val="bg1"/>
                </a:solidFill>
              </a:rPr>
              <a:t> НС;</a:t>
            </a:r>
          </a:p>
          <a:p>
            <a:endParaRPr lang="ru-RU" sz="2000" b="1" dirty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посилюють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спостереження</a:t>
            </a:r>
            <a:r>
              <a:rPr lang="ru-RU" sz="2000" b="1" dirty="0">
                <a:solidFill>
                  <a:schemeClr val="bg1"/>
                </a:solidFill>
              </a:rPr>
              <a:t> і контроль за </a:t>
            </a:r>
            <a:r>
              <a:rPr lang="ru-RU" sz="2000" b="1" dirty="0" err="1">
                <a:solidFill>
                  <a:schemeClr val="bg1"/>
                </a:solidFill>
              </a:rPr>
              <a:t>обстановкою</a:t>
            </a:r>
            <a:r>
              <a:rPr lang="ru-RU" sz="2000" b="1" dirty="0">
                <a:solidFill>
                  <a:schemeClr val="bg1"/>
                </a:solidFill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</a:rPr>
              <a:t>потенційно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небезпечних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об'єктах</a:t>
            </a:r>
            <a:r>
              <a:rPr lang="ru-RU" sz="2000" b="1" dirty="0">
                <a:solidFill>
                  <a:schemeClr val="bg1"/>
                </a:solidFill>
              </a:rPr>
              <a:t> і </a:t>
            </a:r>
            <a:r>
              <a:rPr lang="ru-RU" sz="2000" b="1" dirty="0" err="1">
                <a:solidFill>
                  <a:schemeClr val="bg1"/>
                </a:solidFill>
              </a:rPr>
              <a:t>прилеглих</a:t>
            </a:r>
            <a:r>
              <a:rPr lang="ru-RU" sz="2000" b="1" dirty="0">
                <a:solidFill>
                  <a:schemeClr val="bg1"/>
                </a:solidFill>
              </a:rPr>
              <a:t> до них </a:t>
            </a:r>
            <a:r>
              <a:rPr lang="ru-RU" sz="2000" b="1" dirty="0" err="1">
                <a:solidFill>
                  <a:schemeClr val="bg1"/>
                </a:solidFill>
              </a:rPr>
              <a:t>територіях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здійснюють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прогнозування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виникнення</a:t>
            </a:r>
            <a:r>
              <a:rPr lang="ru-RU" sz="2000" b="1" dirty="0">
                <a:solidFill>
                  <a:schemeClr val="bg1"/>
                </a:solidFill>
              </a:rPr>
              <a:t> НС та </a:t>
            </a:r>
            <a:r>
              <a:rPr lang="ru-RU" sz="2000" b="1" dirty="0" err="1">
                <a:solidFill>
                  <a:schemeClr val="bg1"/>
                </a:solidFill>
              </a:rPr>
              <a:t>їх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масштабів</a:t>
            </a:r>
            <a:r>
              <a:rPr lang="ru-RU" sz="2000" b="1" dirty="0">
                <a:solidFill>
                  <a:schemeClr val="bg1"/>
                </a:solidFill>
              </a:rPr>
              <a:t>;</a:t>
            </a:r>
          </a:p>
          <a:p>
            <a:endParaRPr lang="ru-RU" sz="2000" b="1" dirty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розробляють</a:t>
            </a:r>
            <a:r>
              <a:rPr lang="ru-RU" sz="2000" b="1" dirty="0">
                <a:solidFill>
                  <a:schemeClr val="bg1"/>
                </a:solidFill>
              </a:rPr>
              <a:t> заходи </a:t>
            </a:r>
            <a:r>
              <a:rPr lang="ru-RU" sz="2000" b="1" dirty="0" err="1">
                <a:solidFill>
                  <a:schemeClr val="bg1"/>
                </a:solidFill>
              </a:rPr>
              <a:t>захисту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населення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територій</a:t>
            </a:r>
            <a:r>
              <a:rPr lang="ru-RU" sz="2000" b="1" dirty="0">
                <a:solidFill>
                  <a:schemeClr val="bg1"/>
                </a:solidFill>
              </a:rPr>
              <a:t> в </a:t>
            </a:r>
            <a:r>
              <a:rPr lang="ru-RU" sz="2000" b="1" dirty="0" err="1">
                <a:solidFill>
                  <a:schemeClr val="bg1"/>
                </a:solidFill>
              </a:rPr>
              <a:t>умовах</a:t>
            </a:r>
            <a:r>
              <a:rPr lang="ru-RU" sz="2000" b="1" dirty="0">
                <a:solidFill>
                  <a:schemeClr val="bg1"/>
                </a:solidFill>
              </a:rPr>
              <a:t> НС;</a:t>
            </a:r>
          </a:p>
          <a:p>
            <a:endParaRPr lang="ru-RU" sz="2000" b="1" dirty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здійснюють</a:t>
            </a:r>
            <a:r>
              <a:rPr lang="ru-RU" sz="2000" b="1" dirty="0">
                <a:solidFill>
                  <a:schemeClr val="bg1"/>
                </a:solidFill>
              </a:rPr>
              <a:t> заходи </a:t>
            </a:r>
            <a:r>
              <a:rPr lang="ru-RU" sz="2000" b="1" dirty="0" err="1">
                <a:solidFill>
                  <a:schemeClr val="bg1"/>
                </a:solidFill>
              </a:rPr>
              <a:t>запобігання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виникненню</a:t>
            </a:r>
            <a:r>
              <a:rPr lang="ru-RU" sz="2000" b="1" dirty="0">
                <a:solidFill>
                  <a:schemeClr val="bg1"/>
                </a:solidFill>
              </a:rPr>
              <a:t> НС;</a:t>
            </a:r>
          </a:p>
          <a:p>
            <a:endParaRPr lang="ru-RU" sz="2000" b="1" dirty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приводять</a:t>
            </a:r>
            <a:r>
              <a:rPr lang="ru-RU" sz="2000" b="1" dirty="0">
                <a:solidFill>
                  <a:schemeClr val="bg1"/>
                </a:solidFill>
              </a:rPr>
              <a:t> у стан </a:t>
            </a:r>
            <a:r>
              <a:rPr lang="ru-RU" sz="2000" b="1" dirty="0" err="1">
                <a:solidFill>
                  <a:schemeClr val="bg1"/>
                </a:solidFill>
              </a:rPr>
              <a:t>підвищеної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готовності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наявні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сили</a:t>
            </a:r>
            <a:r>
              <a:rPr lang="ru-RU" sz="2000" b="1" dirty="0">
                <a:solidFill>
                  <a:schemeClr val="bg1"/>
                </a:solidFill>
              </a:rPr>
              <a:t> і </a:t>
            </a:r>
            <a:r>
              <a:rPr lang="ru-RU" sz="2000" b="1" dirty="0" err="1">
                <a:solidFill>
                  <a:schemeClr val="bg1"/>
                </a:solidFill>
              </a:rPr>
              <a:t>засоби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реагування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залучають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додаткові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сили</a:t>
            </a:r>
            <a:r>
              <a:rPr lang="ru-RU" sz="2000" b="1" dirty="0">
                <a:solidFill>
                  <a:schemeClr val="bg1"/>
                </a:solidFill>
              </a:rPr>
              <a:t> і </a:t>
            </a:r>
            <a:r>
              <a:rPr lang="ru-RU" sz="2000" b="1" dirty="0" err="1">
                <a:solidFill>
                  <a:schemeClr val="bg1"/>
                </a:solidFill>
              </a:rPr>
              <a:t>засоби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уточнюють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плани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їх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дій</a:t>
            </a:r>
            <a:r>
              <a:rPr lang="ru-RU" sz="2000" b="1" dirty="0">
                <a:solidFill>
                  <a:schemeClr val="bg1"/>
                </a:solidFill>
              </a:rPr>
              <a:t> та </a:t>
            </a:r>
            <a:r>
              <a:rPr lang="ru-RU" sz="2000" b="1" dirty="0" err="1">
                <a:solidFill>
                  <a:schemeClr val="bg1"/>
                </a:solidFill>
              </a:rPr>
              <a:t>направляють</a:t>
            </a:r>
            <a:r>
              <a:rPr lang="ru-RU" sz="2000" b="1" dirty="0">
                <a:solidFill>
                  <a:schemeClr val="bg1"/>
                </a:solidFill>
              </a:rPr>
              <a:t> за потреби в район </a:t>
            </a:r>
            <a:r>
              <a:rPr lang="ru-RU" sz="2000" b="1" dirty="0" err="1">
                <a:solidFill>
                  <a:schemeClr val="bg1"/>
                </a:solidFill>
              </a:rPr>
              <a:t>загрози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виникнення</a:t>
            </a:r>
            <a:r>
              <a:rPr lang="ru-RU" sz="2000" b="1" dirty="0">
                <a:solidFill>
                  <a:schemeClr val="bg1"/>
                </a:solidFill>
              </a:rPr>
              <a:t> НС.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1" y="2276872"/>
            <a:ext cx="261937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1" y="3257550"/>
            <a:ext cx="261937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9" y="4509120"/>
            <a:ext cx="261937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0" y="5085184"/>
            <a:ext cx="261937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7" y="5661248"/>
            <a:ext cx="261937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4255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0815"/>
            <a:ext cx="8229600" cy="77551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Режим </a:t>
            </a:r>
            <a:r>
              <a:rPr lang="ru-RU" dirty="0" err="1">
                <a:solidFill>
                  <a:schemeClr val="bg1"/>
                </a:solidFill>
              </a:rPr>
              <a:t>надзвичайної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ситуації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875" y="721842"/>
            <a:ext cx="8784976" cy="6143054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chemeClr val="bg1"/>
                </a:solidFill>
              </a:rPr>
              <a:t>Режим НС </a:t>
            </a:r>
            <a:r>
              <a:rPr lang="ru-RU" sz="1400" dirty="0" err="1">
                <a:solidFill>
                  <a:schemeClr val="bg1"/>
                </a:solidFill>
              </a:rPr>
              <a:t>встановлюється</a:t>
            </a:r>
            <a:r>
              <a:rPr lang="ru-RU" sz="1400" dirty="0">
                <a:solidFill>
                  <a:schemeClr val="bg1"/>
                </a:solidFill>
              </a:rPr>
              <a:t> при </a:t>
            </a:r>
            <a:r>
              <a:rPr lang="ru-RU" sz="1400" dirty="0" err="1">
                <a:solidFill>
                  <a:schemeClr val="bg1"/>
                </a:solidFill>
              </a:rPr>
              <a:t>виникненні</a:t>
            </a:r>
            <a:r>
              <a:rPr lang="ru-RU" sz="1400" dirty="0">
                <a:solidFill>
                  <a:schemeClr val="bg1"/>
                </a:solidFill>
              </a:rPr>
              <a:t> НС та </a:t>
            </a:r>
            <a:r>
              <a:rPr lang="ru-RU" sz="1400" dirty="0" err="1">
                <a:solidFill>
                  <a:schemeClr val="bg1"/>
                </a:solidFill>
              </a:rPr>
              <a:t>під</a:t>
            </a:r>
            <a:r>
              <a:rPr lang="ru-RU" sz="1400" dirty="0">
                <a:solidFill>
                  <a:schemeClr val="bg1"/>
                </a:solidFill>
              </a:rPr>
              <a:t> час </a:t>
            </a:r>
            <a:r>
              <a:rPr lang="ru-RU" sz="1400" dirty="0" err="1">
                <a:solidFill>
                  <a:schemeClr val="bg1"/>
                </a:solidFill>
              </a:rPr>
              <a:t>ліквідації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наслідків</a:t>
            </a:r>
            <a:r>
              <a:rPr lang="ru-RU" sz="1400" dirty="0">
                <a:solidFill>
                  <a:schemeClr val="bg1"/>
                </a:solidFill>
              </a:rPr>
              <a:t> НС. </a:t>
            </a:r>
            <a:r>
              <a:rPr lang="ru-RU" sz="1400" dirty="0" err="1">
                <a:solidFill>
                  <a:schemeClr val="bg1"/>
                </a:solidFill>
              </a:rPr>
              <a:t>Органи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управління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сили</a:t>
            </a:r>
            <a:r>
              <a:rPr lang="ru-RU" sz="1400" dirty="0">
                <a:solidFill>
                  <a:schemeClr val="bg1"/>
                </a:solidFill>
              </a:rPr>
              <a:t> і </a:t>
            </a:r>
            <a:endParaRPr lang="ru-RU" sz="1400" dirty="0" smtClean="0">
              <a:solidFill>
                <a:schemeClr val="bg1"/>
              </a:solidFill>
            </a:endParaRPr>
          </a:p>
          <a:p>
            <a:endParaRPr lang="ru-RU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засоби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єдиної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системи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захисту</a:t>
            </a:r>
            <a:r>
              <a:rPr lang="ru-RU" sz="2000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000" dirty="0" err="1" smtClean="0">
                <a:solidFill>
                  <a:schemeClr val="bg1"/>
                </a:solidFill>
              </a:rPr>
              <a:t>організовують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захист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населення</a:t>
            </a:r>
            <a:r>
              <a:rPr lang="ru-RU" sz="2000" dirty="0">
                <a:solidFill>
                  <a:schemeClr val="bg1"/>
                </a:solidFill>
              </a:rPr>
              <a:t> і </a:t>
            </a:r>
            <a:r>
              <a:rPr lang="ru-RU" sz="2000" dirty="0" err="1">
                <a:solidFill>
                  <a:schemeClr val="bg1"/>
                </a:solidFill>
              </a:rPr>
              <a:t>територій</a:t>
            </a:r>
            <a:r>
              <a:rPr lang="ru-RU" sz="2000" dirty="0">
                <a:solidFill>
                  <a:schemeClr val="bg1"/>
                </a:solidFill>
              </a:rPr>
              <a:t>;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залучають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необхідні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сили</a:t>
            </a:r>
            <a:r>
              <a:rPr lang="ru-RU" sz="2000" dirty="0">
                <a:solidFill>
                  <a:schemeClr val="bg1"/>
                </a:solidFill>
              </a:rPr>
              <a:t> і </a:t>
            </a:r>
            <a:r>
              <a:rPr lang="ru-RU" sz="2000" dirty="0" err="1">
                <a:solidFill>
                  <a:schemeClr val="bg1"/>
                </a:solidFill>
              </a:rPr>
              <a:t>засоби</a:t>
            </a:r>
            <a:r>
              <a:rPr lang="ru-RU" sz="2000" dirty="0">
                <a:solidFill>
                  <a:schemeClr val="bg1"/>
                </a:solidFill>
              </a:rPr>
              <a:t>;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визначають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межі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території</a:t>
            </a:r>
            <a:r>
              <a:rPr lang="ru-RU" sz="2000" dirty="0">
                <a:solidFill>
                  <a:schemeClr val="bg1"/>
                </a:solidFill>
              </a:rPr>
              <a:t>, на </a:t>
            </a:r>
            <a:r>
              <a:rPr lang="ru-RU" sz="2000" dirty="0" err="1">
                <a:solidFill>
                  <a:schemeClr val="bg1"/>
                </a:solidFill>
              </a:rPr>
              <a:t>якій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виникла</a:t>
            </a:r>
            <a:r>
              <a:rPr lang="ru-RU" sz="2000" dirty="0">
                <a:solidFill>
                  <a:schemeClr val="bg1"/>
                </a:solidFill>
              </a:rPr>
              <a:t> НС;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організовують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роботи</a:t>
            </a:r>
            <a:r>
              <a:rPr lang="ru-RU" sz="2000" dirty="0">
                <a:solidFill>
                  <a:schemeClr val="bg1"/>
                </a:solidFill>
              </a:rPr>
              <a:t> з </a:t>
            </a:r>
            <a:r>
              <a:rPr lang="ru-RU" sz="2000" dirty="0" err="1">
                <a:solidFill>
                  <a:schemeClr val="bg1"/>
                </a:solidFill>
              </a:rPr>
              <a:t>локалізації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або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ліквідації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наслідків</a:t>
            </a:r>
            <a:r>
              <a:rPr lang="ru-RU" sz="2000" dirty="0">
                <a:solidFill>
                  <a:schemeClr val="bg1"/>
                </a:solidFill>
              </a:rPr>
              <a:t> НС;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здійснюють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безперервний</a:t>
            </a:r>
            <a:r>
              <a:rPr lang="ru-RU" sz="2000" dirty="0">
                <a:solidFill>
                  <a:schemeClr val="bg1"/>
                </a:solidFill>
              </a:rPr>
              <a:t> контроль за станом у </a:t>
            </a:r>
            <a:r>
              <a:rPr lang="ru-RU" sz="2000" dirty="0" err="1">
                <a:solidFill>
                  <a:schemeClr val="bg1"/>
                </a:solidFill>
              </a:rPr>
              <a:t>районі</a:t>
            </a:r>
            <a:r>
              <a:rPr lang="ru-RU" sz="2000" dirty="0">
                <a:solidFill>
                  <a:schemeClr val="bg1"/>
                </a:solidFill>
              </a:rPr>
              <a:t> НС;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оперативно </a:t>
            </a:r>
            <a:r>
              <a:rPr lang="ru-RU" sz="2000" dirty="0" err="1">
                <a:solidFill>
                  <a:schemeClr val="bg1"/>
                </a:solidFill>
              </a:rPr>
              <a:t>доповідають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вищим</a:t>
            </a:r>
            <a:r>
              <a:rPr lang="ru-RU" sz="2000" dirty="0">
                <a:solidFill>
                  <a:schemeClr val="bg1"/>
                </a:solidFill>
              </a:rPr>
              <a:t> органам </a:t>
            </a:r>
            <a:r>
              <a:rPr lang="ru-RU" sz="2000" dirty="0" err="1">
                <a:solidFill>
                  <a:schemeClr val="bg1"/>
                </a:solidFill>
              </a:rPr>
              <a:t>управління</a:t>
            </a:r>
            <a:r>
              <a:rPr lang="ru-RU" sz="2000" dirty="0">
                <a:solidFill>
                  <a:schemeClr val="bg1"/>
                </a:solidFill>
              </a:rPr>
              <a:t> про </a:t>
            </a:r>
            <a:r>
              <a:rPr lang="ru-RU" sz="2000" dirty="0" err="1">
                <a:solidFill>
                  <a:schemeClr val="bg1"/>
                </a:solidFill>
              </a:rPr>
              <a:t>розвиток</a:t>
            </a:r>
            <a:r>
              <a:rPr lang="ru-RU" sz="2000" dirty="0">
                <a:solidFill>
                  <a:schemeClr val="bg1"/>
                </a:solidFill>
              </a:rPr>
              <a:t> НС та </a:t>
            </a:r>
            <a:r>
              <a:rPr lang="ru-RU" sz="2000" dirty="0" err="1">
                <a:solidFill>
                  <a:schemeClr val="bg1"/>
                </a:solidFill>
              </a:rPr>
              <a:t>оповіщають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населення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Нашивка 3"/>
          <p:cNvSpPr/>
          <p:nvPr/>
        </p:nvSpPr>
        <p:spPr>
          <a:xfrm>
            <a:off x="73274" y="1438003"/>
            <a:ext cx="288032" cy="1440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4" y="2564904"/>
            <a:ext cx="33496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8" y="3257550"/>
            <a:ext cx="33496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4" y="3981450"/>
            <a:ext cx="33496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11" y="4725144"/>
            <a:ext cx="33496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4" y="5388619"/>
            <a:ext cx="334963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30647"/>
            <a:ext cx="273685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662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448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  <vt:variant>
        <vt:lpstr>Произвольные показы</vt:lpstr>
      </vt:variant>
      <vt:variant>
        <vt:i4>1</vt:i4>
      </vt:variant>
    </vt:vector>
  </HeadingPairs>
  <TitlesOfParts>
    <vt:vector size="12" baseType="lpstr">
      <vt:lpstr>Тема Office</vt:lpstr>
      <vt:lpstr>Презентация PowerPoint</vt:lpstr>
      <vt:lpstr>Режими функціонування єдиної системи захисту</vt:lpstr>
      <vt:lpstr>Залежно від наявної або прогнозованої обстановки і масштабу НС встановлюється відповідний режим функціонування єдиної системи захисту в межах конкретної території за рішенням відповідно Кабінету Міністрів України, Ради міністрів АР Крим, обласної, Київської та Севастопольської міської, районної державної адміністрації, міської ради.</vt:lpstr>
      <vt:lpstr>Завдання  спостереження і контролю </vt:lpstr>
      <vt:lpstr> Система спостереження і контролю створюється з метою:    Своєчасного виявлення причин, що сприяють виникненню надзвичайних ситуацій.    Завчасного визначення масштабів і характеру         можливого розвитку надзвичайних ситуацій.     Контролю за станом надзвичайних ситуацій.    Вироблення рекомендацій для прийняття       необхідних заходів щодо попередження,  локалізації та ліквідації надзвичайних ситуацій     Пом'якшення їх соціально-економічних наслідків. </vt:lpstr>
      <vt:lpstr> Режим повсякденного функціонування</vt:lpstr>
      <vt:lpstr>Презентация PowerPoint</vt:lpstr>
      <vt:lpstr>Режим підвищеної готовності. </vt:lpstr>
      <vt:lpstr>Режим надзвичайної ситуації</vt:lpstr>
      <vt:lpstr>Режим воєнного стану</vt:lpstr>
      <vt:lpstr>Произвольный показ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наталя</dc:creator>
  <cp:lastModifiedBy>наталя</cp:lastModifiedBy>
  <cp:revision>9</cp:revision>
  <dcterms:created xsi:type="dcterms:W3CDTF">2013-11-28T14:31:26Z</dcterms:created>
  <dcterms:modified xsi:type="dcterms:W3CDTF">2013-11-28T18:09:57Z</dcterms:modified>
</cp:coreProperties>
</file>