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908CCD4-9437-49F0-8963-1BD2AD0664D4}" type="datetimeFigureOut">
              <a:rPr lang="ru-RU" smtClean="0"/>
              <a:t>24.05.2014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EB9BBC4-43C6-43CD-9F2A-D7D1A0D948A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b="0" dirty="0" smtClean="0"/>
              <a:t>Ринкова інфраструктура. </a:t>
            </a:r>
            <a:br>
              <a:rPr lang="uk-UA" b="0" dirty="0" smtClean="0"/>
            </a:br>
            <a:r>
              <a:rPr lang="uk-UA" b="0" dirty="0" smtClean="0"/>
              <a:t>СЛУЖБИ ЗАЙНЯТОСТІ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1600" y="1844824"/>
            <a:ext cx="7772400" cy="2736304"/>
          </a:xfrm>
        </p:spPr>
        <p:txBody>
          <a:bodyPr/>
          <a:lstStyle/>
          <a:p>
            <a:pPr algn="ctr"/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Презентація</a:t>
            </a:r>
            <a:b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 економіки</a:t>
            </a:r>
            <a:b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 тему: </a:t>
            </a:r>
            <a:r>
              <a:rPr lang="uk-UA" sz="2400" b="1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“</a:t>
            </a:r>
            <a:r>
              <a:rPr lang="uk-UA" sz="2400" b="1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Ринкова</a:t>
            </a:r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інфраструктура. </a:t>
            </a:r>
            <a:b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Служби </a:t>
            </a:r>
            <a:r>
              <a:rPr lang="uk-UA" sz="2400" b="1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зайнятості”</a:t>
            </a:r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учениці 9-2 групи</a:t>
            </a:r>
            <a:b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фінансово-економічного ліцею</a:t>
            </a:r>
            <a:b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uk-UA" sz="2400" b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Зайвої Ксенії</a:t>
            </a:r>
            <a:endParaRPr lang="ru-RU" sz="2400" b="1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6021288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2014 рік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27584" y="1628800"/>
            <a:ext cx="7992888" cy="3168352"/>
          </a:xfrm>
        </p:spPr>
        <p:txBody>
          <a:bodyPr>
            <a:normAutofit/>
          </a:bodyPr>
          <a:lstStyle/>
          <a:p>
            <a:r>
              <a:rPr lang="vi-VN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Ри́нкова інфраструкту́ра</a:t>
            </a:r>
            <a:r>
              <a:rPr lang="vi-VN" sz="2800" dirty="0" smtClean="0"/>
              <a:t> — це різні установи, підприємства, організації, що обслуговують різноманітні види ринків, створюють сприятливі умови для їхнього ефективного функціонування.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404664"/>
            <a:ext cx="8156448" cy="864096"/>
          </a:xfrm>
        </p:spPr>
        <p:txBody>
          <a:bodyPr/>
          <a:lstStyle/>
          <a:p>
            <a:pPr algn="ctr"/>
            <a:r>
              <a:rPr lang="uk-UA" sz="48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РИНКОВА ІНФРАСТРУКТУРА</a:t>
            </a:r>
            <a:endParaRPr lang="ru-RU" sz="4800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11560" y="1772816"/>
            <a:ext cx="8208912" cy="2592288"/>
          </a:xfrm>
        </p:spPr>
        <p:txBody>
          <a:bodyPr>
            <a:normAutofit fontScale="47500" lnSpcReduction="20000"/>
          </a:bodyPr>
          <a:lstStyle/>
          <a:p>
            <a:pPr algn="ctr">
              <a:buClr>
                <a:srgbClr val="00B050"/>
              </a:buClr>
              <a:buFont typeface="Wingdings" pitchFamily="2" charset="2"/>
              <a:buChar char="v"/>
            </a:pPr>
            <a:r>
              <a:rPr lang="uk-UA" sz="7000" dirty="0" smtClean="0"/>
              <a:t>біржі</a:t>
            </a:r>
          </a:p>
          <a:p>
            <a:pPr algn="ctr">
              <a:buClr>
                <a:srgbClr val="00B050"/>
              </a:buClr>
              <a:buFont typeface="Wingdings" pitchFamily="2" charset="2"/>
              <a:buChar char="v"/>
            </a:pPr>
            <a:r>
              <a:rPr lang="uk-UA" sz="7000" dirty="0" smtClean="0"/>
              <a:t>банки</a:t>
            </a:r>
          </a:p>
          <a:p>
            <a:pPr algn="ctr">
              <a:buClr>
                <a:srgbClr val="00B050"/>
              </a:buClr>
              <a:buFont typeface="Wingdings" pitchFamily="2" charset="2"/>
              <a:buChar char="v"/>
            </a:pPr>
            <a:r>
              <a:rPr lang="uk-UA" sz="7000" dirty="0" smtClean="0"/>
              <a:t>інші фінансово-кредитні посередники</a:t>
            </a:r>
          </a:p>
          <a:p>
            <a:pPr algn="ctr">
              <a:buClr>
                <a:srgbClr val="00B050"/>
              </a:buClr>
              <a:buFont typeface="Wingdings" pitchFamily="2" charset="2"/>
              <a:buChar char="v"/>
            </a:pPr>
            <a:r>
              <a:rPr lang="uk-UA" sz="7000" dirty="0" smtClean="0"/>
              <a:t>служби зайнятості</a:t>
            </a:r>
            <a:endParaRPr lang="ru-RU" sz="7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6902" y="404664"/>
            <a:ext cx="8156448" cy="884640"/>
          </a:xfrm>
        </p:spPr>
        <p:txBody>
          <a:bodyPr/>
          <a:lstStyle/>
          <a:p>
            <a:pPr algn="ctr"/>
            <a:r>
              <a:rPr lang="uk-UA" sz="42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ВИДИ РИНКОВИХ ІНФРАСТРУКТУР</a:t>
            </a:r>
            <a:endParaRPr lang="ru-RU" sz="4200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4788024" y="1412776"/>
            <a:ext cx="4032448" cy="4885640"/>
          </a:xfrm>
        </p:spPr>
        <p:txBody>
          <a:bodyPr>
            <a:noAutofit/>
          </a:bodyPr>
          <a:lstStyle/>
          <a:p>
            <a:r>
              <a:rPr lang="ru-RU" sz="23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Державна</a:t>
            </a:r>
            <a:r>
              <a:rPr lang="ru-RU" sz="23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служба </a:t>
            </a:r>
            <a:r>
              <a:rPr lang="ru-RU" sz="23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зайнятості</a:t>
            </a:r>
            <a:r>
              <a:rPr lang="ru-RU" sz="2300" dirty="0" smtClean="0"/>
              <a:t> — </a:t>
            </a:r>
            <a:r>
              <a:rPr lang="ru-RU" sz="2300" dirty="0" err="1" smtClean="0"/>
              <a:t>спеціальна</a:t>
            </a:r>
            <a:r>
              <a:rPr lang="ru-RU" sz="2300" dirty="0" smtClean="0"/>
              <a:t> </a:t>
            </a:r>
            <a:r>
              <a:rPr lang="ru-RU" sz="2300" dirty="0" err="1" smtClean="0"/>
              <a:t>служба</a:t>
            </a:r>
            <a:r>
              <a:rPr lang="ru-RU" sz="2300" dirty="0" smtClean="0"/>
              <a:t>, створена для </a:t>
            </a:r>
            <a:r>
              <a:rPr lang="ru-RU" sz="2300" dirty="0" err="1" smtClean="0"/>
              <a:t>реалізації</a:t>
            </a:r>
            <a:r>
              <a:rPr lang="ru-RU" sz="2300" dirty="0" smtClean="0"/>
              <a:t> </a:t>
            </a:r>
            <a:r>
              <a:rPr lang="ru-RU" sz="2300" dirty="0" err="1" smtClean="0"/>
              <a:t>політики</a:t>
            </a:r>
            <a:r>
              <a:rPr lang="ru-RU" sz="2300" dirty="0" smtClean="0"/>
              <a:t> </a:t>
            </a:r>
            <a:r>
              <a:rPr lang="ru-RU" sz="2300" dirty="0" err="1" smtClean="0"/>
              <a:t>зайнятості</a:t>
            </a:r>
            <a:r>
              <a:rPr lang="ru-RU" sz="2300" dirty="0" smtClean="0"/>
              <a:t> </a:t>
            </a:r>
            <a:r>
              <a:rPr lang="ru-RU" sz="2300" dirty="0" err="1" smtClean="0"/>
              <a:t>населення</a:t>
            </a:r>
            <a:r>
              <a:rPr lang="ru-RU" sz="2300" dirty="0" smtClean="0"/>
              <a:t> 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забезпечення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громадянам</a:t>
            </a:r>
            <a:r>
              <a:rPr lang="ru-RU" sz="2300" dirty="0" smtClean="0"/>
              <a:t> </a:t>
            </a:r>
            <a:r>
              <a:rPr lang="ru-RU" sz="2300" dirty="0" err="1" smtClean="0"/>
              <a:t>відповідних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гарантій</a:t>
            </a:r>
            <a:r>
              <a:rPr lang="ru-RU" sz="2300" dirty="0" smtClean="0"/>
              <a:t> на </a:t>
            </a:r>
            <a:r>
              <a:rPr lang="ru-RU" sz="2300" dirty="0" err="1" smtClean="0"/>
              <a:t>всій</a:t>
            </a:r>
            <a:r>
              <a:rPr lang="ru-RU" sz="2300" dirty="0" smtClean="0"/>
              <a:t> </a:t>
            </a:r>
            <a:r>
              <a:rPr lang="ru-RU" sz="2300" dirty="0" err="1" smtClean="0"/>
              <a:t>території</a:t>
            </a:r>
            <a:r>
              <a:rPr lang="ru-RU" sz="2300" dirty="0" smtClean="0"/>
              <a:t> </a:t>
            </a:r>
            <a:r>
              <a:rPr lang="ru-RU" sz="2300" dirty="0" err="1" smtClean="0"/>
              <a:t>України</a:t>
            </a:r>
            <a:r>
              <a:rPr lang="ru-RU" sz="2300" dirty="0" smtClean="0"/>
              <a:t>. </a:t>
            </a:r>
            <a:r>
              <a:rPr lang="ru-RU" sz="2300" dirty="0" err="1" smtClean="0"/>
              <a:t>Діяльність</a:t>
            </a:r>
            <a:r>
              <a:rPr lang="ru-RU" sz="2300" dirty="0" smtClean="0"/>
              <a:t> </a:t>
            </a:r>
            <a:r>
              <a:rPr lang="ru-RU" sz="2300" dirty="0" err="1" smtClean="0"/>
              <a:t>Державної</a:t>
            </a:r>
            <a:r>
              <a:rPr lang="ru-RU" sz="2300" dirty="0" smtClean="0"/>
              <a:t> </a:t>
            </a:r>
            <a:r>
              <a:rPr lang="ru-RU" sz="2300" dirty="0" err="1" smtClean="0"/>
              <a:t>служби</a:t>
            </a:r>
            <a:r>
              <a:rPr lang="ru-RU" sz="2300" dirty="0" smtClean="0"/>
              <a:t> </a:t>
            </a:r>
            <a:r>
              <a:rPr lang="ru-RU" sz="2300" dirty="0" err="1" smtClean="0"/>
              <a:t>зайнятості</a:t>
            </a:r>
            <a:r>
              <a:rPr lang="ru-RU" sz="2300" dirty="0" smtClean="0"/>
              <a:t> </a:t>
            </a:r>
            <a:r>
              <a:rPr lang="ru-RU" sz="2300" dirty="0" err="1" smtClean="0"/>
              <a:t>здійснюється</a:t>
            </a:r>
            <a:r>
              <a:rPr lang="ru-RU" sz="2300" dirty="0" smtClean="0"/>
              <a:t> </a:t>
            </a:r>
            <a:r>
              <a:rPr lang="ru-RU" sz="2300" dirty="0" err="1" smtClean="0"/>
              <a:t>під</a:t>
            </a:r>
            <a:r>
              <a:rPr lang="ru-RU" sz="2300" dirty="0" smtClean="0"/>
              <a:t> </a:t>
            </a:r>
            <a:r>
              <a:rPr lang="ru-RU" sz="2300" dirty="0" err="1" smtClean="0"/>
              <a:t>керівництвом</a:t>
            </a:r>
            <a:r>
              <a:rPr lang="ru-RU" sz="2300" dirty="0" smtClean="0"/>
              <a:t> </a:t>
            </a:r>
            <a:r>
              <a:rPr lang="ru-RU" sz="2300" dirty="0" err="1" smtClean="0"/>
              <a:t>Міністерства</a:t>
            </a:r>
            <a:r>
              <a:rPr lang="ru-RU" sz="2300" dirty="0" smtClean="0"/>
              <a:t> </a:t>
            </a:r>
            <a:r>
              <a:rPr lang="ru-RU" sz="2300" dirty="0" err="1" smtClean="0"/>
              <a:t>соціальної</a:t>
            </a:r>
            <a:r>
              <a:rPr lang="ru-RU" sz="2300" dirty="0" smtClean="0"/>
              <a:t> </a:t>
            </a:r>
            <a:r>
              <a:rPr lang="ru-RU" sz="2300" dirty="0" err="1" smtClean="0"/>
              <a:t>політики</a:t>
            </a:r>
            <a:r>
              <a:rPr lang="ru-RU" sz="2300" dirty="0" smtClean="0"/>
              <a:t> </a:t>
            </a:r>
            <a:r>
              <a:rPr lang="ru-RU" sz="2300" dirty="0" err="1" smtClean="0"/>
              <a:t>України</a:t>
            </a:r>
            <a:r>
              <a:rPr lang="ru-RU" sz="2300" dirty="0" smtClean="0"/>
              <a:t>. </a:t>
            </a:r>
            <a:endParaRPr lang="ru-RU" sz="23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06902" y="404664"/>
            <a:ext cx="8185578" cy="864096"/>
          </a:xfrm>
        </p:spPr>
        <p:txBody>
          <a:bodyPr/>
          <a:lstStyle/>
          <a:p>
            <a:pPr algn="ctr"/>
            <a:r>
              <a:rPr lang="uk-UA" sz="50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СЛУЖБА ЗАЙНЯТОСТІ</a:t>
            </a:r>
            <a:endParaRPr lang="ru-RU" sz="5000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3" name="Рисунок 12" descr="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484784"/>
            <a:ext cx="4032448" cy="4285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6902" y="404664"/>
            <a:ext cx="8156448" cy="884640"/>
          </a:xfrm>
        </p:spPr>
        <p:txBody>
          <a:bodyPr/>
          <a:lstStyle/>
          <a:p>
            <a:r>
              <a:rPr lang="uk-UA" sz="40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КЛАСИФІКАІЯ СЛУЖБ ЗАЙНЯТОСТІ</a:t>
            </a:r>
            <a:endParaRPr lang="ru-RU" sz="4000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1758de50d2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484784"/>
            <a:ext cx="5953125" cy="50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55576" y="1700808"/>
            <a:ext cx="8041562" cy="4608512"/>
          </a:xfrm>
        </p:spPr>
        <p:txBody>
          <a:bodyPr>
            <a:normAutofit/>
          </a:bodyPr>
          <a:lstStyle/>
          <a:p>
            <a:pPr algn="ctr">
              <a:buClr>
                <a:srgbClr val="00B050"/>
              </a:buClr>
              <a:buFont typeface="Wingdings" pitchFamily="2" charset="2"/>
              <a:buChar char="v"/>
            </a:pPr>
            <a:r>
              <a:rPr lang="ru-RU" sz="2800" dirty="0" err="1" smtClean="0"/>
              <a:t>Державний</a:t>
            </a:r>
            <a:r>
              <a:rPr lang="ru-RU" sz="2800" dirty="0" smtClean="0"/>
              <a:t> центр </a:t>
            </a:r>
            <a:r>
              <a:rPr lang="ru-RU" sz="2800" dirty="0" err="1" smtClean="0"/>
              <a:t>зайнятості</a:t>
            </a:r>
            <a:endParaRPr lang="ru-RU" sz="2800" dirty="0" smtClean="0"/>
          </a:p>
          <a:p>
            <a:pPr algn="ctr">
              <a:buClr>
                <a:srgbClr val="00B050"/>
              </a:buClr>
              <a:buFont typeface="Wingdings" pitchFamily="2" charset="2"/>
              <a:buChar char="v"/>
            </a:pPr>
            <a:r>
              <a:rPr lang="ru-RU" sz="2800" dirty="0" smtClean="0"/>
              <a:t>Центр </a:t>
            </a:r>
            <a:r>
              <a:rPr lang="ru-RU" sz="2800" dirty="0" err="1" smtClean="0"/>
              <a:t>зайнятості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Автономної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Республіки</a:t>
            </a:r>
            <a:r>
              <a:rPr lang="ru-RU" sz="2800" dirty="0" smtClean="0"/>
              <a:t> </a:t>
            </a:r>
            <a:r>
              <a:rPr lang="ru-RU" sz="2800" dirty="0" err="1" smtClean="0"/>
              <a:t>Крим</a:t>
            </a:r>
            <a:endParaRPr lang="ru-RU" sz="2800" dirty="0" smtClean="0"/>
          </a:p>
          <a:p>
            <a:pPr algn="ctr">
              <a:buClr>
                <a:srgbClr val="00B050"/>
              </a:buClr>
              <a:buFont typeface="Wingdings" pitchFamily="2" charset="2"/>
              <a:buChar char="v"/>
            </a:pPr>
            <a:r>
              <a:rPr lang="ru-RU" sz="2800" dirty="0" err="1" smtClean="0"/>
              <a:t>Обласні</a:t>
            </a:r>
            <a:r>
              <a:rPr lang="ru-RU" sz="2800" dirty="0" smtClean="0"/>
              <a:t>, </a:t>
            </a:r>
            <a:r>
              <a:rPr lang="ru-RU" sz="2800" dirty="0" err="1" smtClean="0"/>
              <a:t>районні</a:t>
            </a:r>
            <a:r>
              <a:rPr lang="ru-RU" sz="2800" dirty="0" smtClean="0"/>
              <a:t>, </a:t>
            </a:r>
            <a:r>
              <a:rPr lang="ru-RU" sz="2800" dirty="0" err="1" smtClean="0"/>
              <a:t>міжрайонні</a:t>
            </a:r>
            <a:r>
              <a:rPr lang="ru-RU" sz="2800" dirty="0" smtClean="0"/>
              <a:t>, </a:t>
            </a:r>
            <a:r>
              <a:rPr lang="ru-RU" sz="2800" dirty="0" err="1" smtClean="0"/>
              <a:t>міські</a:t>
            </a:r>
            <a:r>
              <a:rPr lang="ru-RU" sz="2800" dirty="0" smtClean="0"/>
              <a:t>, </a:t>
            </a:r>
            <a:r>
              <a:rPr lang="ru-RU" sz="2800" dirty="0" err="1" smtClean="0"/>
              <a:t>районні</a:t>
            </a:r>
            <a:r>
              <a:rPr lang="ru-RU" sz="2800" dirty="0" smtClean="0"/>
              <a:t> у </a:t>
            </a:r>
            <a:r>
              <a:rPr lang="ru-RU" sz="2800" dirty="0" err="1" smtClean="0"/>
              <a:t>містах</a:t>
            </a:r>
            <a:r>
              <a:rPr lang="ru-RU" sz="2800" dirty="0" smtClean="0"/>
              <a:t> </a:t>
            </a:r>
            <a:r>
              <a:rPr lang="ru-RU" sz="2800" dirty="0" err="1" smtClean="0"/>
              <a:t>центри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зайнятості</a:t>
            </a:r>
            <a:endParaRPr lang="ru-RU" sz="2800" dirty="0" smtClean="0"/>
          </a:p>
          <a:p>
            <a:pPr algn="ctr">
              <a:buClr>
                <a:srgbClr val="00B050"/>
              </a:buClr>
              <a:buFont typeface="Wingdings" pitchFamily="2" charset="2"/>
              <a:buChar char="v"/>
            </a:pPr>
            <a:r>
              <a:rPr lang="ru-RU" sz="2800" dirty="0" err="1" smtClean="0"/>
              <a:t>Центри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професійно-технічної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освіти</a:t>
            </a:r>
            <a:endParaRPr lang="ru-RU" sz="2800" dirty="0" smtClean="0"/>
          </a:p>
          <a:p>
            <a:pPr algn="ctr">
              <a:buClr>
                <a:srgbClr val="00B050"/>
              </a:buClr>
              <a:buFont typeface="Wingdings" pitchFamily="2" charset="2"/>
              <a:buChar char="v"/>
            </a:pPr>
            <a:r>
              <a:rPr lang="ru-RU" sz="2800" dirty="0" err="1" smtClean="0"/>
              <a:t>Інститут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підготовки</a:t>
            </a:r>
            <a:r>
              <a:rPr lang="ru-RU" sz="2800" dirty="0" smtClean="0"/>
              <a:t> </a:t>
            </a:r>
            <a:r>
              <a:rPr lang="ru-RU" sz="2800" dirty="0" err="1" smtClean="0"/>
              <a:t>кадрів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служби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зайнятості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6902" y="404664"/>
            <a:ext cx="8156448" cy="884640"/>
          </a:xfrm>
        </p:spPr>
        <p:txBody>
          <a:bodyPr/>
          <a:lstStyle/>
          <a:p>
            <a:pPr algn="ctr"/>
            <a:r>
              <a:rPr lang="uk-UA" sz="50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СКЛАД СЛУЖБИ</a:t>
            </a:r>
            <a:endParaRPr lang="ru-RU" sz="5000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969554" cy="5029656"/>
          </a:xfrm>
        </p:spPr>
        <p:txBody>
          <a:bodyPr>
            <a:normAutofit fontScale="92500"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ru-RU" sz="2400" dirty="0" err="1" smtClean="0"/>
              <a:t>Розробка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здійснення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реалізації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зайнятості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зайнятість</a:t>
            </a:r>
            <a:endParaRPr lang="ru-RU" sz="2400" dirty="0" smtClean="0"/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ru-RU" sz="2400" dirty="0" err="1" smtClean="0"/>
              <a:t>Систематичне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вивчення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відбуваються</a:t>
            </a:r>
            <a:r>
              <a:rPr lang="ru-RU" sz="2400" dirty="0" smtClean="0"/>
              <a:t> на ринку </a:t>
            </a:r>
            <a:r>
              <a:rPr lang="ru-RU" sz="2400" dirty="0" err="1" smtClean="0"/>
              <a:t>праці</a:t>
            </a:r>
            <a:r>
              <a:rPr lang="ru-RU" sz="2400" dirty="0" smtClean="0"/>
              <a:t>, у </a:t>
            </a:r>
            <a:r>
              <a:rPr lang="ru-RU" sz="2400" dirty="0" err="1" smtClean="0"/>
              <a:t>сфері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зайнятості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професійного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розробка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цій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прогнозів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вироблення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заходів</a:t>
            </a:r>
            <a:r>
              <a:rPr lang="ru-RU" sz="2400" dirty="0" smtClean="0"/>
              <a:t> 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регулювання</a:t>
            </a:r>
            <a:r>
              <a:rPr lang="ru-RU" sz="2400" dirty="0" smtClean="0"/>
              <a:t> ринку </a:t>
            </a:r>
            <a:r>
              <a:rPr lang="ru-RU" sz="2400" dirty="0" err="1" smtClean="0"/>
              <a:t>праці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зайнятості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робочої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сили</a:t>
            </a:r>
            <a:r>
              <a:rPr lang="ru-RU" sz="2400" dirty="0" smtClean="0"/>
              <a:t>.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ru-RU" sz="2400" dirty="0" err="1" smtClean="0"/>
              <a:t>Раціональне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ефективне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державного фонду </a:t>
            </a:r>
            <a:r>
              <a:rPr lang="ru-RU" sz="2400" dirty="0" err="1" smtClean="0"/>
              <a:t>сприяння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зайнятості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.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ru-RU" sz="2400" dirty="0" smtClean="0"/>
              <a:t>Контроль за </a:t>
            </a:r>
            <a:r>
              <a:rPr lang="ru-RU" sz="2400" dirty="0" err="1" smtClean="0"/>
              <a:t>дотриманням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законодавства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зайнятість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громадськими</a:t>
            </a:r>
            <a:r>
              <a:rPr lang="ru-RU" sz="2400" dirty="0" smtClean="0"/>
              <a:t> органами, </a:t>
            </a:r>
            <a:r>
              <a:rPr lang="ru-RU" sz="2400" dirty="0" err="1" smtClean="0"/>
              <a:t>підприємствами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установами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організаціями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форм </a:t>
            </a:r>
            <a:r>
              <a:rPr lang="ru-RU" sz="2400" dirty="0" err="1" smtClean="0"/>
              <a:t>власності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господарювання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6902" y="404664"/>
            <a:ext cx="8156448" cy="884640"/>
          </a:xfrm>
        </p:spPr>
        <p:txBody>
          <a:bodyPr/>
          <a:lstStyle/>
          <a:p>
            <a:pPr algn="ctr"/>
            <a:r>
              <a:rPr lang="uk-UA" sz="50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ОСНОВНІ ЗАВДАННЯ</a:t>
            </a:r>
            <a:endParaRPr lang="ru-RU" sz="5000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628800"/>
            <a:ext cx="7465498" cy="3888432"/>
          </a:xfrm>
        </p:spPr>
        <p:txBody>
          <a:bodyPr>
            <a:normAutofit/>
          </a:bodyPr>
          <a:lstStyle/>
          <a:p>
            <a:r>
              <a:rPr lang="ru-RU" sz="2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Послуги</a:t>
            </a:r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, </a:t>
            </a:r>
            <a:r>
              <a:rPr lang="ru-RU" sz="2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пов'язані</a:t>
            </a:r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2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із</a:t>
            </a:r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2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допомогою</a:t>
            </a:r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у </a:t>
            </a:r>
            <a:r>
              <a:rPr lang="ru-RU" sz="2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працевлаштуванні</a:t>
            </a:r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, </a:t>
            </a:r>
            <a:r>
              <a:rPr lang="ru-RU" sz="2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надаються</a:t>
            </a:r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Державною службою </a:t>
            </a:r>
            <a:r>
              <a:rPr lang="ru-RU" sz="2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зайнятості</a:t>
            </a:r>
            <a:r>
              <a:rPr lang="ru-RU" sz="2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28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безоплатно</a:t>
            </a:r>
            <a:r>
              <a:rPr lang="ru-RU" sz="2800" dirty="0" smtClean="0"/>
              <a:t>. </a:t>
            </a:r>
            <a:r>
              <a:rPr lang="ru-RU" sz="2800" dirty="0" err="1" smtClean="0"/>
              <a:t>Діяльність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служби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зайнятості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державного фонду </a:t>
            </a:r>
            <a:r>
              <a:rPr lang="ru-RU" sz="2800" dirty="0" err="1" smtClean="0"/>
              <a:t>сприяння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зайнятості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8156448" cy="849248"/>
          </a:xfrm>
        </p:spPr>
        <p:txBody>
          <a:bodyPr/>
          <a:lstStyle/>
          <a:p>
            <a:pPr algn="ctr"/>
            <a:r>
              <a:rPr lang="uk-UA" sz="50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ПРАЦЕВЛАШТУВАННЯ</a:t>
            </a:r>
            <a:endParaRPr lang="ru-RU" sz="5000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71600" y="2420888"/>
            <a:ext cx="7772400" cy="914400"/>
          </a:xfrm>
        </p:spPr>
        <p:txBody>
          <a:bodyPr/>
          <a:lstStyle/>
          <a:p>
            <a:pPr algn="ctr"/>
            <a:r>
              <a:rPr lang="uk-UA" sz="5000" b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ДЯКУЮ ЗА УВАГУ!</a:t>
            </a:r>
            <a:endParaRPr lang="ru-RU" sz="5000" b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</TotalTime>
  <Words>166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Ринкова інфраструктура.  СЛУЖБИ ЗАЙНЯТОСТІ</vt:lpstr>
      <vt:lpstr>РИНКОВА ІНФРАСТРУКТУРА</vt:lpstr>
      <vt:lpstr>ВИДИ РИНКОВИХ ІНФРАСТРУКТУР</vt:lpstr>
      <vt:lpstr>СЛУЖБА ЗАЙНЯТОСТІ</vt:lpstr>
      <vt:lpstr>КЛАСИФІКАІЯ СЛУЖБ ЗАЙНЯТОСТІ</vt:lpstr>
      <vt:lpstr>СКЛАД СЛУЖБИ</vt:lpstr>
      <vt:lpstr>ОСНОВНІ ЗАВДАННЯ</vt:lpstr>
      <vt:lpstr>ПРАЦЕВЛАШТУВАННЯ</vt:lpstr>
      <vt:lpstr>ДЯКУЮ ЗА УВАГУ!</vt:lpstr>
      <vt:lpstr>Презентація з економіки на тему: “Ринкова інфраструктура.  Служби зайнятості” учениці 9-2 групи фінансово-економічного ліцею Зайвої Ксенії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Ринкова інфраструктура.  СЛУЖБИ ЗАЙНЯТОСТІ</dc:title>
  <dc:creator>Ксения</dc:creator>
  <cp:lastModifiedBy>Ксения</cp:lastModifiedBy>
  <cp:revision>3</cp:revision>
  <dcterms:created xsi:type="dcterms:W3CDTF">2014-05-24T13:41:24Z</dcterms:created>
  <dcterms:modified xsi:type="dcterms:W3CDTF">2014-05-24T14:06:28Z</dcterms:modified>
</cp:coreProperties>
</file>