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4" r:id="rId4"/>
    <p:sldId id="262" r:id="rId5"/>
    <p:sldId id="273" r:id="rId6"/>
    <p:sldId id="269" r:id="rId7"/>
    <p:sldId id="275" r:id="rId8"/>
    <p:sldId id="261" r:id="rId9"/>
    <p:sldId id="266" r:id="rId10"/>
    <p:sldId id="271" r:id="rId11"/>
    <p:sldId id="276" r:id="rId12"/>
    <p:sldId id="274" r:id="rId13"/>
    <p:sldId id="278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71210-F207-4381-AFD9-9A2BABC278F7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5BC3E-04E1-4030-9B2F-8DE31AE678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BC3E-04E1-4030-9B2F-8DE31AE6781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1214422"/>
            <a:ext cx="3343244" cy="214314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2060"/>
                </a:solidFill>
              </a:rPr>
              <a:t>Oscar Wilde</a:t>
            </a:r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785794"/>
            <a:ext cx="3810000" cy="523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r="2900" b="10256"/>
          <a:stretch>
            <a:fillRect/>
          </a:stretch>
        </p:blipFill>
        <p:spPr bwMode="auto">
          <a:xfrm>
            <a:off x="4286247" y="3643314"/>
            <a:ext cx="4490389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1892: The House of Pomegranates</a:t>
            </a:r>
          </a:p>
          <a:p>
            <a:r>
              <a:rPr lang="en-US" dirty="0" smtClean="0"/>
              <a:t>1892: Lady Windermere’s Fan</a:t>
            </a:r>
          </a:p>
          <a:p>
            <a:r>
              <a:rPr lang="en-US" dirty="0" smtClean="0"/>
              <a:t>1893: A Woman of No Importance</a:t>
            </a:r>
          </a:p>
          <a:p>
            <a:r>
              <a:rPr lang="en-US" dirty="0" smtClean="0"/>
              <a:t>1893: The Duchess of Padua</a:t>
            </a:r>
          </a:p>
          <a:p>
            <a:r>
              <a:rPr lang="en-US" dirty="0" smtClean="0"/>
              <a:t>1894: The Sphinx</a:t>
            </a:r>
          </a:p>
          <a:p>
            <a:r>
              <a:rPr lang="en-US" dirty="0" smtClean="0"/>
              <a:t>1895: An Ideal Husband</a:t>
            </a:r>
          </a:p>
          <a:p>
            <a:r>
              <a:rPr lang="en-US" dirty="0" smtClean="0"/>
              <a:t>1895: The Importance of Being Earnest</a:t>
            </a:r>
          </a:p>
          <a:p>
            <a:r>
              <a:rPr lang="en-US" dirty="0" smtClean="0"/>
              <a:t>1898: The Ballad of Reading </a:t>
            </a:r>
            <a:r>
              <a:rPr lang="en-US" dirty="0" err="1" smtClean="0"/>
              <a:t>Gaol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Picture of Dorian Gray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Picture of Dorian Gray is the </a:t>
            </a:r>
            <a:r>
              <a:rPr lang="en-US" dirty="0" smtClean="0"/>
              <a:t>only published </a:t>
            </a:r>
            <a:r>
              <a:rPr lang="en-US" dirty="0" smtClean="0"/>
              <a:t>novel by Oscar Wilde, appearing as the </a:t>
            </a:r>
            <a:r>
              <a:rPr lang="en-US" dirty="0" smtClean="0"/>
              <a:t>lead story </a:t>
            </a:r>
            <a:r>
              <a:rPr lang="en-US" dirty="0" smtClean="0"/>
              <a:t>in </a:t>
            </a:r>
            <a:r>
              <a:rPr lang="en-US" dirty="0" smtClean="0"/>
              <a:t>Lippincott's </a:t>
            </a:r>
            <a:r>
              <a:rPr lang="en-US" dirty="0" smtClean="0"/>
              <a:t>Monthly Magazine on 20 June 1890,printed as the July 1890 issue of this magazine. </a:t>
            </a:r>
            <a:r>
              <a:rPr lang="en-US" dirty="0" smtClean="0"/>
              <a:t>Wild later </a:t>
            </a:r>
            <a:r>
              <a:rPr lang="en-US" dirty="0" smtClean="0"/>
              <a:t>revised this edition, making several alterations, </a:t>
            </a:r>
            <a:r>
              <a:rPr lang="en-US" dirty="0" smtClean="0"/>
              <a:t>and adding </a:t>
            </a:r>
            <a:r>
              <a:rPr lang="en-US" dirty="0" smtClean="0"/>
              <a:t>new chapters; the amended version </a:t>
            </a:r>
            <a:r>
              <a:rPr lang="en-US" dirty="0" smtClean="0"/>
              <a:t>was published </a:t>
            </a:r>
            <a:r>
              <a:rPr lang="en-US" dirty="0" smtClean="0"/>
              <a:t>by Ward, Lock, and Company in April 1891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There </a:t>
            </a:r>
            <a:r>
              <a:rPr lang="en-US" b="1" i="1" dirty="0" smtClean="0"/>
              <a:t>were moments when he looked on evil simply </a:t>
            </a:r>
            <a:r>
              <a:rPr lang="en-US" b="1" i="1" dirty="0" smtClean="0"/>
              <a:t>as a </a:t>
            </a:r>
            <a:r>
              <a:rPr lang="en-US" b="1" i="1" dirty="0" smtClean="0"/>
              <a:t>mode through which he could realize his </a:t>
            </a:r>
            <a:r>
              <a:rPr lang="en-US" b="1" i="1" dirty="0" smtClean="0"/>
              <a:t>conception of </a:t>
            </a:r>
            <a:r>
              <a:rPr lang="en-US" b="1" i="1" dirty="0" smtClean="0"/>
              <a:t>the beautiful. – </a:t>
            </a:r>
            <a:r>
              <a:rPr lang="en-US" b="1" i="1" dirty="0" smtClean="0"/>
              <a:t>Narration</a:t>
            </a:r>
          </a:p>
          <a:p>
            <a:r>
              <a:rPr lang="en-US" b="1" i="1" dirty="0" smtClean="0"/>
              <a:t> And </a:t>
            </a:r>
            <a:r>
              <a:rPr lang="en-US" b="1" i="1" dirty="0" smtClean="0"/>
              <a:t>mind you don’t talk about anything </a:t>
            </a:r>
            <a:r>
              <a:rPr lang="en-US" b="1" i="1" dirty="0" smtClean="0"/>
              <a:t>serious. Nothing </a:t>
            </a:r>
            <a:r>
              <a:rPr lang="en-US" b="1" i="1" dirty="0" smtClean="0"/>
              <a:t>is serious nowadays. At least, nothing </a:t>
            </a:r>
            <a:r>
              <a:rPr lang="en-US" b="1" i="1" dirty="0" smtClean="0"/>
              <a:t>should be. </a:t>
            </a:r>
            <a:r>
              <a:rPr lang="en-US" b="1" i="1" dirty="0" smtClean="0"/>
              <a:t>– Dorian </a:t>
            </a:r>
            <a:r>
              <a:rPr lang="en-US" b="1" i="1" dirty="0" smtClean="0"/>
              <a:t>Gray </a:t>
            </a:r>
          </a:p>
          <a:p>
            <a:r>
              <a:rPr lang="en-US" b="1" i="1" dirty="0" smtClean="0"/>
              <a:t>I </a:t>
            </a:r>
            <a:r>
              <a:rPr lang="en-US" b="1" i="1" dirty="0" smtClean="0"/>
              <a:t>am tired of myself tonight. I should like to </a:t>
            </a:r>
            <a:r>
              <a:rPr lang="en-US" b="1" i="1" dirty="0" smtClean="0"/>
              <a:t>be somebody </a:t>
            </a:r>
            <a:r>
              <a:rPr lang="en-US" b="1" i="1" dirty="0" smtClean="0"/>
              <a:t>else. – Dorian </a:t>
            </a:r>
            <a:r>
              <a:rPr lang="en-US" b="1" i="1" dirty="0" smtClean="0"/>
              <a:t>Gray </a:t>
            </a:r>
          </a:p>
          <a:p>
            <a:r>
              <a:rPr lang="en-US" b="1" i="1" dirty="0" smtClean="0"/>
              <a:t>I </a:t>
            </a:r>
            <a:r>
              <a:rPr lang="en-US" b="1" i="1" dirty="0" smtClean="0"/>
              <a:t>love scandals about other people, but scandals </a:t>
            </a:r>
            <a:r>
              <a:rPr lang="en-US" b="1" i="1" dirty="0" smtClean="0"/>
              <a:t>about myself </a:t>
            </a:r>
            <a:r>
              <a:rPr lang="en-US" b="1" i="1" dirty="0" smtClean="0"/>
              <a:t>don’t interest me. They have not got the </a:t>
            </a:r>
            <a:r>
              <a:rPr lang="en-US" b="1" i="1" dirty="0" smtClean="0"/>
              <a:t>charm of </a:t>
            </a:r>
            <a:r>
              <a:rPr lang="en-US" b="1" i="1" dirty="0" smtClean="0"/>
              <a:t>novelty. – Dorian Gray 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novel tells of a young man named Dorian </a:t>
            </a:r>
            <a:r>
              <a:rPr lang="en-US" dirty="0" smtClean="0"/>
              <a:t>Gray, the </a:t>
            </a:r>
            <a:r>
              <a:rPr lang="en-US" dirty="0" smtClean="0"/>
              <a:t>subject of a painting by artist Basil </a:t>
            </a:r>
            <a:r>
              <a:rPr lang="en-US" dirty="0" err="1" smtClean="0"/>
              <a:t>Hallward</a:t>
            </a:r>
            <a:r>
              <a:rPr lang="en-US" dirty="0" smtClean="0"/>
              <a:t>. </a:t>
            </a:r>
            <a:r>
              <a:rPr lang="en-US" dirty="0" err="1" smtClean="0"/>
              <a:t>Basilis</a:t>
            </a:r>
            <a:r>
              <a:rPr lang="en-US" dirty="0" smtClean="0"/>
              <a:t> impressed by </a:t>
            </a:r>
            <a:r>
              <a:rPr lang="en-US" dirty="0" smtClean="0"/>
              <a:t>Dorian's </a:t>
            </a:r>
            <a:r>
              <a:rPr lang="en-US" dirty="0" smtClean="0"/>
              <a:t>beauty and </a:t>
            </a:r>
            <a:r>
              <a:rPr lang="en-US" dirty="0" smtClean="0"/>
              <a:t>becomes infatuated </a:t>
            </a:r>
            <a:r>
              <a:rPr lang="en-US" dirty="0" smtClean="0"/>
              <a:t>with him, believing his beauty is </a:t>
            </a:r>
            <a:r>
              <a:rPr lang="en-US" dirty="0" smtClean="0"/>
              <a:t>responsible for </a:t>
            </a:r>
            <a:r>
              <a:rPr lang="en-US" dirty="0" smtClean="0"/>
              <a:t>a new mode in his art. Dorian meets Lord </a:t>
            </a:r>
            <a:r>
              <a:rPr lang="en-US" dirty="0" smtClean="0"/>
              <a:t>Henry Wotton, </a:t>
            </a:r>
            <a:r>
              <a:rPr lang="en-US" dirty="0" smtClean="0"/>
              <a:t>a friend of Basils, and becomes enthralled </a:t>
            </a:r>
            <a:r>
              <a:rPr lang="en-US" dirty="0" smtClean="0"/>
              <a:t>by Lord </a:t>
            </a:r>
            <a:r>
              <a:rPr lang="en-US" dirty="0" smtClean="0"/>
              <a:t>Henrys world view. Espousing a new </a:t>
            </a:r>
            <a:r>
              <a:rPr lang="en-US" dirty="0" smtClean="0"/>
              <a:t>hedonism, Lord </a:t>
            </a:r>
            <a:r>
              <a:rPr lang="en-US" dirty="0" smtClean="0"/>
              <a:t>Henry suggests the only things worth pursuing </a:t>
            </a:r>
            <a:r>
              <a:rPr lang="en-US" dirty="0" smtClean="0"/>
              <a:t>in life </a:t>
            </a:r>
            <a:r>
              <a:rPr lang="en-US" dirty="0" smtClean="0"/>
              <a:t>are beauty and fulfillment of the senses. </a:t>
            </a:r>
            <a:r>
              <a:rPr lang="en-US" dirty="0" smtClean="0"/>
              <a:t>Realizing that </a:t>
            </a:r>
            <a:r>
              <a:rPr lang="en-US" dirty="0" smtClean="0"/>
              <a:t>one day his beauty will fade, Dorian (whimsically)expresses a desire to sell his soul to ensure the </a:t>
            </a:r>
            <a:r>
              <a:rPr lang="en-US" dirty="0" smtClean="0"/>
              <a:t>portrait Basil </a:t>
            </a:r>
            <a:r>
              <a:rPr lang="en-US" dirty="0" smtClean="0"/>
              <a:t>has painted would age rather than he. </a:t>
            </a:r>
            <a:r>
              <a:rPr lang="en-US" dirty="0" smtClean="0"/>
              <a:t>Dorian swish </a:t>
            </a:r>
            <a:r>
              <a:rPr lang="en-US" dirty="0" smtClean="0"/>
              <a:t>is fulfilled, plunging him into debauched acts. </a:t>
            </a:r>
            <a:r>
              <a:rPr lang="en-US" dirty="0" smtClean="0"/>
              <a:t>The portrait </a:t>
            </a:r>
            <a:r>
              <a:rPr lang="en-US" dirty="0" smtClean="0"/>
              <a:t>serves as a reminder of the effect each act </a:t>
            </a:r>
            <a:r>
              <a:rPr lang="en-US" dirty="0" smtClean="0"/>
              <a:t>has upon </a:t>
            </a:r>
            <a:r>
              <a:rPr lang="en-US" dirty="0" smtClean="0"/>
              <a:t>his soul, with each sin displayed as </a:t>
            </a:r>
            <a:r>
              <a:rPr lang="en-US" dirty="0" smtClean="0"/>
              <a:t>a disfigurement </a:t>
            </a:r>
            <a:r>
              <a:rPr lang="en-US" dirty="0" smtClean="0"/>
              <a:t>of his form, or through a sign of </a:t>
            </a:r>
            <a:r>
              <a:rPr lang="en-US" dirty="0" smtClean="0"/>
              <a:t>aging. The </a:t>
            </a:r>
            <a:r>
              <a:rPr lang="en-US" dirty="0" smtClean="0"/>
              <a:t>Picture of Dorian Gray is considered a work </a:t>
            </a:r>
            <a:r>
              <a:rPr lang="en-US" dirty="0" smtClean="0"/>
              <a:t>of classic </a:t>
            </a:r>
            <a:r>
              <a:rPr lang="en-US" dirty="0" smtClean="0"/>
              <a:t>gothic fiction with a strong Faustian theme.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 a letter, Wilde said the main characters were reflections of himself: "Basil </a:t>
            </a:r>
            <a:r>
              <a:rPr lang="en-US" dirty="0" err="1" smtClean="0"/>
              <a:t>Hallward</a:t>
            </a:r>
            <a:r>
              <a:rPr lang="en-US" dirty="0" smtClean="0"/>
              <a:t> is </a:t>
            </a:r>
            <a:r>
              <a:rPr lang="en-US" dirty="0" smtClean="0"/>
              <a:t>what I </a:t>
            </a:r>
            <a:r>
              <a:rPr lang="en-US" dirty="0" smtClean="0"/>
              <a:t>think I am: Lord Henry is what the world thinks me: Dorian is what I would like to </a:t>
            </a:r>
            <a:r>
              <a:rPr lang="en-US" dirty="0" smtClean="0"/>
              <a:t>be—in other </a:t>
            </a:r>
            <a:r>
              <a:rPr lang="en-US" dirty="0" smtClean="0"/>
              <a:t>ages, </a:t>
            </a:r>
            <a:r>
              <a:rPr lang="en-US" dirty="0" smtClean="0"/>
              <a:t>perhaps “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main characters </a:t>
            </a:r>
            <a:r>
              <a:rPr lang="en-US" dirty="0" smtClean="0"/>
              <a:t>are: </a:t>
            </a:r>
          </a:p>
          <a:p>
            <a:r>
              <a:rPr lang="en-US" b="1" dirty="0" smtClean="0"/>
              <a:t>Dorian </a:t>
            </a:r>
            <a:r>
              <a:rPr lang="en-US" b="1" dirty="0" smtClean="0"/>
              <a:t>Gray </a:t>
            </a:r>
            <a:r>
              <a:rPr lang="en-US" dirty="0" smtClean="0"/>
              <a:t>– a handsome and narcissistic young man who </a:t>
            </a:r>
            <a:r>
              <a:rPr lang="en-US" dirty="0" smtClean="0"/>
              <a:t>becomes enthralled </a:t>
            </a:r>
            <a:r>
              <a:rPr lang="en-US" dirty="0" smtClean="0"/>
              <a:t>with Lord Henrys idea of a new hedonism. He begins to </a:t>
            </a:r>
            <a:r>
              <a:rPr lang="en-US" dirty="0" err="1" smtClean="0"/>
              <a:t>indulgein</a:t>
            </a:r>
            <a:r>
              <a:rPr lang="en-US" dirty="0" smtClean="0"/>
              <a:t> </a:t>
            </a:r>
            <a:r>
              <a:rPr lang="en-US" dirty="0" smtClean="0"/>
              <a:t>every kind of pleasure, moral and </a:t>
            </a:r>
            <a:r>
              <a:rPr lang="en-US" dirty="0" smtClean="0"/>
              <a:t>immoral.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Basil </a:t>
            </a:r>
            <a:r>
              <a:rPr lang="en-US" b="1" dirty="0" err="1" smtClean="0"/>
              <a:t>Hallward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an artist who becomes infatuated with </a:t>
            </a:r>
            <a:r>
              <a:rPr lang="en-US" dirty="0" smtClean="0"/>
              <a:t>Dorian. Dorian </a:t>
            </a:r>
            <a:r>
              <a:rPr lang="en-US" dirty="0" smtClean="0"/>
              <a:t>helps </a:t>
            </a:r>
            <a:r>
              <a:rPr lang="en-US" dirty="0" err="1" smtClean="0"/>
              <a:t>Hallward</a:t>
            </a:r>
            <a:r>
              <a:rPr lang="en-US" dirty="0" smtClean="0"/>
              <a:t> realize his artistic potential, as Basils portrait </a:t>
            </a:r>
            <a:r>
              <a:rPr lang="en-US" dirty="0" smtClean="0"/>
              <a:t>of Dorian </a:t>
            </a:r>
            <a:r>
              <a:rPr lang="en-US" dirty="0" smtClean="0"/>
              <a:t>proves to be his finest work. A devout Christian with </a:t>
            </a:r>
            <a:r>
              <a:rPr lang="en-US" dirty="0" smtClean="0"/>
              <a:t>conservative values, </a:t>
            </a:r>
            <a:r>
              <a:rPr lang="en-US" dirty="0" smtClean="0"/>
              <a:t>he is later murdered by </a:t>
            </a:r>
            <a:r>
              <a:rPr lang="en-US" dirty="0" smtClean="0"/>
              <a:t>Gray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Lord </a:t>
            </a:r>
            <a:r>
              <a:rPr lang="en-US" b="1" dirty="0" smtClean="0"/>
              <a:t>Henry "Harry" Wotton </a:t>
            </a:r>
            <a:r>
              <a:rPr lang="en-US" dirty="0" smtClean="0"/>
              <a:t>– an imperious </a:t>
            </a:r>
            <a:r>
              <a:rPr lang="en-US" dirty="0" smtClean="0"/>
              <a:t>and decadent </a:t>
            </a:r>
            <a:r>
              <a:rPr lang="en-US" dirty="0" smtClean="0"/>
              <a:t>dandy who is a friend to Basil initially, but later becomes </a:t>
            </a:r>
            <a:r>
              <a:rPr lang="en-US" dirty="0" smtClean="0"/>
              <a:t>more intrigued </a:t>
            </a:r>
            <a:r>
              <a:rPr lang="en-US" dirty="0" smtClean="0"/>
              <a:t>with </a:t>
            </a:r>
            <a:r>
              <a:rPr lang="en-US" dirty="0" smtClean="0"/>
              <a:t>Dorian's </a:t>
            </a:r>
            <a:r>
              <a:rPr lang="en-US" dirty="0" smtClean="0"/>
              <a:t>beauty. Extremely witty, he is seen </a:t>
            </a:r>
            <a:r>
              <a:rPr lang="en-US" dirty="0" smtClean="0"/>
              <a:t>as a </a:t>
            </a:r>
            <a:r>
              <a:rPr lang="en-US" dirty="0" smtClean="0"/>
              <a:t>critique of Victorian culture at the end of the century, espousing a </a:t>
            </a:r>
            <a:r>
              <a:rPr lang="en-US" dirty="0" smtClean="0"/>
              <a:t>view of </a:t>
            </a:r>
            <a:r>
              <a:rPr lang="en-US" dirty="0" smtClean="0"/>
              <a:t>indulgent hedonism. He conveys to Gray his world view, and </a:t>
            </a:r>
            <a:r>
              <a:rPr lang="en-US" dirty="0" smtClean="0"/>
              <a:t>Dorian becomes </a:t>
            </a:r>
            <a:r>
              <a:rPr lang="en-US" dirty="0" smtClean="0"/>
              <a:t>corrupted as he attempts to emulate him, though Basil points </a:t>
            </a:r>
            <a:r>
              <a:rPr lang="en-US" dirty="0" smtClean="0"/>
              <a:t>out to </a:t>
            </a:r>
            <a:r>
              <a:rPr lang="en-US" dirty="0" smtClean="0"/>
              <a:t>Harry that "You never say a moral thing, and you never do a </a:t>
            </a:r>
            <a:r>
              <a:rPr lang="en-US" dirty="0" smtClean="0"/>
              <a:t>wrong thing."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Other characters include: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Sibyl </a:t>
            </a:r>
            <a:r>
              <a:rPr lang="en-US" b="1" dirty="0" smtClean="0"/>
              <a:t>Vane </a:t>
            </a:r>
            <a:r>
              <a:rPr lang="en-US" dirty="0" smtClean="0"/>
              <a:t>– a beautiful and talented, but poor, actress and </a:t>
            </a:r>
            <a:r>
              <a:rPr lang="en-US" dirty="0" smtClean="0"/>
              <a:t>singer, with </a:t>
            </a:r>
            <a:r>
              <a:rPr lang="en-US" dirty="0" smtClean="0"/>
              <a:t>whom Dorian falls in love. Her love for him ruins her </a:t>
            </a:r>
            <a:r>
              <a:rPr lang="en-US" dirty="0" smtClean="0"/>
              <a:t>acting ability, </a:t>
            </a:r>
            <a:r>
              <a:rPr lang="en-US" dirty="0" smtClean="0"/>
              <a:t>as she no longer finds pleasure in portraying fictional love </a:t>
            </a:r>
            <a:r>
              <a:rPr lang="en-US" dirty="0" smtClean="0"/>
              <a:t>when she </a:t>
            </a:r>
            <a:r>
              <a:rPr lang="en-US" dirty="0" smtClean="0"/>
              <a:t>is experiencing love in reality. She commits suicide after </a:t>
            </a:r>
            <a:r>
              <a:rPr lang="en-US" dirty="0" smtClean="0"/>
              <a:t>learning that </a:t>
            </a:r>
            <a:r>
              <a:rPr lang="en-US" dirty="0" smtClean="0"/>
              <a:t>Dorian no longer loves her. Lord Henry likens her to Ophelia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James </a:t>
            </a:r>
            <a:r>
              <a:rPr lang="en-US" b="1" dirty="0" smtClean="0"/>
              <a:t>Vane </a:t>
            </a:r>
            <a:r>
              <a:rPr lang="en-US" dirty="0" smtClean="0"/>
              <a:t>– Sibyls brother, a sailor who leaves for Australia. He </a:t>
            </a:r>
            <a:r>
              <a:rPr lang="en-US" dirty="0" smtClean="0"/>
              <a:t>is extremely </a:t>
            </a:r>
            <a:r>
              <a:rPr lang="en-US" dirty="0" smtClean="0"/>
              <a:t>protective of his sister, especially as their mother cares </a:t>
            </a:r>
            <a:r>
              <a:rPr lang="en-US" dirty="0" smtClean="0"/>
              <a:t>only for Dorian's </a:t>
            </a:r>
            <a:r>
              <a:rPr lang="en-US" dirty="0" smtClean="0"/>
              <a:t>money. He is hesitant to leave his sister, believing </a:t>
            </a:r>
            <a:r>
              <a:rPr lang="en-US" dirty="0" smtClean="0"/>
              <a:t>Dorian will </a:t>
            </a:r>
            <a:r>
              <a:rPr lang="en-US" dirty="0" smtClean="0"/>
              <a:t>harm her and promises to take vengeance if any harm should </a:t>
            </a:r>
            <a:r>
              <a:rPr lang="en-US" dirty="0" smtClean="0"/>
              <a:t>befall his </a:t>
            </a:r>
            <a:r>
              <a:rPr lang="en-US" dirty="0" smtClean="0"/>
              <a:t>sister. After Sibyls death he becomes obsessed with killing </a:t>
            </a:r>
            <a:r>
              <a:rPr lang="en-US" dirty="0" smtClean="0"/>
              <a:t>Dorian and </a:t>
            </a:r>
            <a:r>
              <a:rPr lang="en-US" dirty="0" smtClean="0"/>
              <a:t>begins to stalk him. He dies in a hunting accident. His pursuit </a:t>
            </a:r>
            <a:r>
              <a:rPr lang="en-US" dirty="0" smtClean="0"/>
              <a:t>of revenge </a:t>
            </a:r>
            <a:r>
              <a:rPr lang="en-US" dirty="0" smtClean="0"/>
              <a:t>against Dorian Gray for the death of his sister emulates </a:t>
            </a:r>
            <a:r>
              <a:rPr lang="en-US" dirty="0" smtClean="0"/>
              <a:t>the role </a:t>
            </a:r>
            <a:r>
              <a:rPr lang="en-US" dirty="0" smtClean="0"/>
              <a:t>of </a:t>
            </a:r>
            <a:r>
              <a:rPr lang="en-US" dirty="0" err="1" smtClean="0"/>
              <a:t>Laertes</a:t>
            </a:r>
            <a:r>
              <a:rPr lang="en-US" dirty="0" smtClean="0"/>
              <a:t>, </a:t>
            </a:r>
            <a:r>
              <a:rPr lang="en-US" dirty="0" smtClean="0"/>
              <a:t>Ophelia's </a:t>
            </a:r>
            <a:r>
              <a:rPr lang="en-US" dirty="0" smtClean="0"/>
              <a:t>brother in Hamlet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Alan </a:t>
            </a:r>
            <a:r>
              <a:rPr lang="en-US" b="1" dirty="0" smtClean="0"/>
              <a:t>Campbell </a:t>
            </a:r>
            <a:r>
              <a:rPr lang="en-US" dirty="0" smtClean="0"/>
              <a:t>– a chemist and once-time friend of Dorian; </a:t>
            </a:r>
            <a:r>
              <a:rPr lang="en-US" dirty="0" smtClean="0"/>
              <a:t>he ended </a:t>
            </a:r>
            <a:r>
              <a:rPr lang="en-US" dirty="0" smtClean="0"/>
              <a:t>their friendship when </a:t>
            </a:r>
            <a:r>
              <a:rPr lang="en-US" dirty="0" smtClean="0"/>
              <a:t>Dorian's </a:t>
            </a:r>
            <a:r>
              <a:rPr lang="en-US" dirty="0" smtClean="0"/>
              <a:t>reputation began to come </a:t>
            </a:r>
            <a:r>
              <a:rPr lang="en-US" dirty="0" smtClean="0"/>
              <a:t>into question. </a:t>
            </a:r>
            <a:r>
              <a:rPr lang="en-US" dirty="0" smtClean="0"/>
              <a:t>Dorian blackmails him into disposing of Basils </a:t>
            </a:r>
            <a:r>
              <a:rPr lang="en-US" dirty="0" smtClean="0"/>
              <a:t>body; Campbell </a:t>
            </a:r>
            <a:r>
              <a:rPr lang="en-US" dirty="0" smtClean="0"/>
              <a:t>later commits </a:t>
            </a:r>
            <a:r>
              <a:rPr lang="en-US" dirty="0" smtClean="0"/>
              <a:t>suicide. Lord </a:t>
            </a:r>
            <a:r>
              <a:rPr lang="en-US" dirty="0" err="1" smtClean="0"/>
              <a:t>Fermor</a:t>
            </a:r>
            <a:r>
              <a:rPr lang="en-US" dirty="0" smtClean="0"/>
              <a:t> – Lord Henrys uncle, who informs his nephew </a:t>
            </a:r>
            <a:r>
              <a:rPr lang="en-US" dirty="0" smtClean="0"/>
              <a:t>about Dorian </a:t>
            </a:r>
            <a:r>
              <a:rPr lang="en-US" dirty="0" smtClean="0"/>
              <a:t>Grays lineage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Victoria</a:t>
            </a:r>
            <a:r>
              <a:rPr lang="en-US" b="1" dirty="0" smtClean="0"/>
              <a:t>, Lady Wott</a:t>
            </a:r>
            <a:r>
              <a:rPr lang="en-US" dirty="0" smtClean="0"/>
              <a:t>on – Lord Henrys wife, who only </a:t>
            </a:r>
            <a:r>
              <a:rPr lang="en-US" dirty="0" smtClean="0"/>
              <a:t>appears once </a:t>
            </a:r>
            <a:r>
              <a:rPr lang="en-US" dirty="0" smtClean="0"/>
              <a:t>in the novel. Her husband treats her with disdain; she </a:t>
            </a:r>
            <a:r>
              <a:rPr lang="en-US" dirty="0" smtClean="0"/>
              <a:t>later divorces </a:t>
            </a:r>
            <a:r>
              <a:rPr lang="en-US" dirty="0" smtClean="0"/>
              <a:t>him.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Oscar Wilde</a:t>
            </a:r>
            <a:r>
              <a:rPr lang="en-US" dirty="0" smtClean="0"/>
              <a:t> was an Anglo-Irish playwright, novelist, poet, and critic. He is regarded as one of the greatest playwrights of the Victorian Era.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43372" y="1857365"/>
            <a:ext cx="5000628" cy="3571900"/>
          </a:xfrm>
        </p:spPr>
        <p:txBody>
          <a:bodyPr/>
          <a:lstStyle/>
          <a:p>
            <a:r>
              <a:rPr lang="en-US" dirty="0" smtClean="0"/>
              <a:t>Birth name: Oscar </a:t>
            </a:r>
            <a:r>
              <a:rPr lang="en-US" dirty="0" err="1" smtClean="0"/>
              <a:t>Fingal</a:t>
            </a:r>
            <a:r>
              <a:rPr lang="en-US" dirty="0" smtClean="0"/>
              <a:t> </a:t>
            </a:r>
            <a:r>
              <a:rPr lang="en-US" dirty="0" err="1" smtClean="0"/>
              <a:t>O`FlahertieWills</a:t>
            </a:r>
            <a:r>
              <a:rPr lang="en-US" dirty="0" smtClean="0"/>
              <a:t> </a:t>
            </a:r>
            <a:r>
              <a:rPr lang="en-US" dirty="0" smtClean="0"/>
              <a:t>Wilde</a:t>
            </a:r>
            <a:endParaRPr lang="ru-RU" dirty="0" smtClean="0"/>
          </a:p>
          <a:p>
            <a:r>
              <a:rPr lang="en-US" dirty="0" smtClean="0"/>
              <a:t>Birth date: October 16, 1854</a:t>
            </a:r>
            <a:endParaRPr lang="ru-RU" dirty="0" smtClean="0"/>
          </a:p>
          <a:p>
            <a:r>
              <a:rPr lang="en-US" dirty="0" smtClean="0"/>
              <a:t>Birth place: Dublin, Ireland</a:t>
            </a:r>
            <a:endParaRPr lang="ru-RU" dirty="0" smtClean="0"/>
          </a:p>
          <a:p>
            <a:r>
              <a:rPr lang="en-US" dirty="0" smtClean="0"/>
              <a:t>Nationality: Irish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810000" cy="561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>
            <a:normAutofit/>
          </a:bodyPr>
          <a:lstStyle/>
          <a:p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00200"/>
            <a:ext cx="5543560" cy="46863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Educated</a:t>
            </a:r>
            <a:r>
              <a:rPr lang="en-US" dirty="0" smtClean="0"/>
              <a:t>: Trinity </a:t>
            </a:r>
            <a:r>
              <a:rPr lang="en-US" dirty="0" smtClean="0"/>
              <a:t>College (Dublin</a:t>
            </a:r>
            <a:r>
              <a:rPr lang="en-US" dirty="0" smtClean="0"/>
              <a:t>), </a:t>
            </a:r>
            <a:r>
              <a:rPr lang="en-US" dirty="0" err="1" smtClean="0"/>
              <a:t>Magdalen</a:t>
            </a:r>
            <a:r>
              <a:rPr lang="en-US" dirty="0" smtClean="0"/>
              <a:t> </a:t>
            </a:r>
            <a:r>
              <a:rPr lang="en-US" dirty="0" smtClean="0"/>
              <a:t>College (Oxford)</a:t>
            </a:r>
            <a:endParaRPr lang="ru-RU" dirty="0" smtClean="0"/>
          </a:p>
          <a:p>
            <a:r>
              <a:rPr lang="en-US" dirty="0" smtClean="0"/>
              <a:t>Father: Sir William Wilde (eye doctor)</a:t>
            </a:r>
            <a:endParaRPr lang="ru-RU" dirty="0" smtClean="0"/>
          </a:p>
          <a:p>
            <a:r>
              <a:rPr lang="en-US" dirty="0" smtClean="0"/>
              <a:t>Mother: Jane Francesca </a:t>
            </a:r>
            <a:r>
              <a:rPr lang="en-US" dirty="0" err="1" smtClean="0"/>
              <a:t>Elgee</a:t>
            </a:r>
            <a:r>
              <a:rPr lang="en-US" dirty="0" smtClean="0"/>
              <a:t> (poet and journalist)</a:t>
            </a:r>
            <a:endParaRPr lang="ru-RU" dirty="0" smtClean="0"/>
          </a:p>
          <a:p>
            <a:r>
              <a:rPr lang="en-US" dirty="0" smtClean="0"/>
              <a:t>Siblings: brother William, sister </a:t>
            </a:r>
            <a:r>
              <a:rPr lang="en-US" dirty="0" err="1" smtClean="0"/>
              <a:t>Isola</a:t>
            </a:r>
            <a:endParaRPr lang="ru-RU" dirty="0" smtClean="0"/>
          </a:p>
          <a:p>
            <a:r>
              <a:rPr lang="en-US" dirty="0" smtClean="0"/>
              <a:t>Spouse: Constance Lloyd</a:t>
            </a:r>
            <a:endParaRPr lang="ru-RU" dirty="0" smtClean="0"/>
          </a:p>
          <a:p>
            <a:r>
              <a:rPr lang="en-US" dirty="0" smtClean="0"/>
              <a:t>Children: two sons - Cyril and </a:t>
            </a:r>
            <a:r>
              <a:rPr lang="en-US" dirty="0" err="1" smtClean="0"/>
              <a:t>Vyvyan</a:t>
            </a:r>
            <a:endParaRPr lang="ru-RU" dirty="0" smtClean="0"/>
          </a:p>
          <a:p>
            <a:r>
              <a:rPr lang="en-US" dirty="0" smtClean="0"/>
              <a:t>Occupation: Playwright, novelist, poet, editor, critic</a:t>
            </a:r>
            <a:endParaRPr lang="ru-RU" dirty="0" smtClean="0"/>
          </a:p>
          <a:p>
            <a:r>
              <a:rPr lang="en-US" dirty="0" smtClean="0"/>
              <a:t>Period: Victorian era (1837–1901)</a:t>
            </a:r>
            <a:endParaRPr lang="ru-RU" dirty="0" smtClean="0"/>
          </a:p>
          <a:p>
            <a:r>
              <a:rPr lang="en-US" dirty="0" smtClean="0"/>
              <a:t>Literary movement: Aestheticism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282" y="1571612"/>
            <a:ext cx="2428892" cy="361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5286388"/>
            <a:ext cx="2925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Oscar Wilde at Oxford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1854 Born in </a:t>
            </a:r>
            <a:r>
              <a:rPr lang="en-US" dirty="0" smtClean="0"/>
              <a:t>Dublin</a:t>
            </a:r>
          </a:p>
          <a:p>
            <a:r>
              <a:rPr lang="en-US" dirty="0" smtClean="0"/>
              <a:t>1864 </a:t>
            </a:r>
            <a:r>
              <a:rPr lang="en-US" dirty="0" smtClean="0"/>
              <a:t>- 1871 Attends </a:t>
            </a:r>
            <a:r>
              <a:rPr lang="en-US" dirty="0" err="1" smtClean="0"/>
              <a:t>Portora</a:t>
            </a:r>
            <a:r>
              <a:rPr lang="en-US" dirty="0" smtClean="0"/>
              <a:t> Royal </a:t>
            </a:r>
            <a:r>
              <a:rPr lang="en-US" dirty="0" smtClean="0"/>
              <a:t>School, </a:t>
            </a:r>
            <a:r>
              <a:rPr lang="en-US" dirty="0" err="1" smtClean="0"/>
              <a:t>Enniskillen</a:t>
            </a:r>
            <a:endParaRPr lang="en-US" dirty="0" smtClean="0"/>
          </a:p>
          <a:p>
            <a:r>
              <a:rPr lang="en-US" dirty="0" smtClean="0"/>
              <a:t>1871 </a:t>
            </a:r>
            <a:r>
              <a:rPr lang="en-US" dirty="0" smtClean="0"/>
              <a:t>- 1874 Attends Trinity College, </a:t>
            </a:r>
            <a:r>
              <a:rPr lang="en-US" dirty="0" smtClean="0"/>
              <a:t>Dublin</a:t>
            </a:r>
          </a:p>
          <a:p>
            <a:r>
              <a:rPr lang="en-US" dirty="0" smtClean="0"/>
              <a:t>1874 </a:t>
            </a:r>
            <a:r>
              <a:rPr lang="en-US" dirty="0" smtClean="0"/>
              <a:t>- 1879 Attends </a:t>
            </a:r>
            <a:r>
              <a:rPr lang="en-US" dirty="0" err="1" smtClean="0"/>
              <a:t>Magdalen</a:t>
            </a:r>
            <a:r>
              <a:rPr lang="en-US" dirty="0" smtClean="0"/>
              <a:t> College, </a:t>
            </a:r>
            <a:r>
              <a:rPr lang="en-US" dirty="0" smtClean="0"/>
              <a:t>Oxford</a:t>
            </a:r>
          </a:p>
          <a:p>
            <a:r>
              <a:rPr lang="en-US" dirty="0" smtClean="0"/>
              <a:t>1878 </a:t>
            </a:r>
            <a:r>
              <a:rPr lang="en-US" dirty="0" smtClean="0"/>
              <a:t>Wins </a:t>
            </a:r>
            <a:r>
              <a:rPr lang="en-US" dirty="0" smtClean="0"/>
              <a:t>New </a:t>
            </a:r>
            <a:r>
              <a:rPr lang="en-US" dirty="0" err="1" smtClean="0"/>
              <a:t>digate</a:t>
            </a:r>
            <a:r>
              <a:rPr lang="en-US" dirty="0" smtClean="0"/>
              <a:t> </a:t>
            </a:r>
            <a:r>
              <a:rPr lang="en-US" dirty="0" smtClean="0"/>
              <a:t>Prize for Ravenna (poem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1881 </a:t>
            </a:r>
            <a:r>
              <a:rPr lang="en-US" dirty="0" smtClean="0"/>
              <a:t>Publishes his first collection of poetry – </a:t>
            </a:r>
            <a:r>
              <a:rPr lang="en-US" dirty="0" smtClean="0"/>
              <a:t>Poems</a:t>
            </a:r>
          </a:p>
          <a:p>
            <a:r>
              <a:rPr lang="en-US" dirty="0" smtClean="0"/>
              <a:t>1882 </a:t>
            </a:r>
            <a:r>
              <a:rPr lang="en-US" dirty="0" smtClean="0"/>
              <a:t>Lectures in the United States and Canada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Writes </a:t>
            </a:r>
            <a:r>
              <a:rPr lang="en-US" dirty="0" smtClean="0"/>
              <a:t>his first play - Vera, or the Nihilists (was not </a:t>
            </a:r>
            <a:r>
              <a:rPr lang="en-US" dirty="0" smtClean="0"/>
              <a:t>a success)</a:t>
            </a:r>
          </a:p>
          <a:p>
            <a:r>
              <a:rPr lang="en-US" dirty="0" smtClean="0"/>
              <a:t>1883 </a:t>
            </a:r>
            <a:r>
              <a:rPr lang="en-US" dirty="0" smtClean="0"/>
              <a:t>Lectures in Britain and Ireland. Writes </a:t>
            </a:r>
            <a:r>
              <a:rPr lang="en-US" dirty="0" smtClean="0"/>
              <a:t>his second </a:t>
            </a:r>
            <a:r>
              <a:rPr lang="en-US" dirty="0" smtClean="0"/>
              <a:t>unsuccessful play, The Duchess of Padua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857364"/>
            <a:ext cx="5257808" cy="414340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1884 Marries Constance </a:t>
            </a:r>
            <a:r>
              <a:rPr lang="en-US" dirty="0" smtClean="0"/>
              <a:t>Lloyd</a:t>
            </a:r>
          </a:p>
          <a:p>
            <a:r>
              <a:rPr lang="en-US" dirty="0" smtClean="0"/>
              <a:t>1885 </a:t>
            </a:r>
            <a:r>
              <a:rPr lang="en-US" dirty="0" smtClean="0"/>
              <a:t>His son, Cyril, is </a:t>
            </a:r>
            <a:r>
              <a:rPr lang="en-US" dirty="0" smtClean="0"/>
              <a:t>born</a:t>
            </a:r>
          </a:p>
          <a:p>
            <a:r>
              <a:rPr lang="en-US" dirty="0" smtClean="0"/>
              <a:t>1886 </a:t>
            </a:r>
            <a:r>
              <a:rPr lang="en-US" dirty="0" smtClean="0"/>
              <a:t>His son, </a:t>
            </a:r>
            <a:r>
              <a:rPr lang="en-US" dirty="0" err="1" smtClean="0"/>
              <a:t>Vyvyan</a:t>
            </a:r>
            <a:r>
              <a:rPr lang="en-US" dirty="0" smtClean="0"/>
              <a:t>, is </a:t>
            </a:r>
            <a:r>
              <a:rPr lang="en-US" dirty="0" smtClean="0"/>
              <a:t>born</a:t>
            </a:r>
          </a:p>
          <a:p>
            <a:r>
              <a:rPr lang="en-US" dirty="0" smtClean="0"/>
              <a:t>1887-1889 </a:t>
            </a:r>
            <a:r>
              <a:rPr lang="en-US" dirty="0" smtClean="0"/>
              <a:t>Edits </a:t>
            </a:r>
            <a:r>
              <a:rPr lang="en-US" dirty="0" err="1" smtClean="0"/>
              <a:t>Womans</a:t>
            </a:r>
            <a:r>
              <a:rPr lang="en-US" dirty="0" smtClean="0"/>
              <a:t> World </a:t>
            </a:r>
            <a:r>
              <a:rPr lang="en-US" dirty="0" smtClean="0"/>
              <a:t>magazine</a:t>
            </a:r>
          </a:p>
          <a:p>
            <a:r>
              <a:rPr lang="en-US" dirty="0" smtClean="0"/>
              <a:t>1888 </a:t>
            </a:r>
            <a:r>
              <a:rPr lang="en-US" dirty="0" smtClean="0"/>
              <a:t>Publishes The Happy Prince and Other </a:t>
            </a:r>
            <a:r>
              <a:rPr lang="en-US" dirty="0" smtClean="0"/>
              <a:t>Tales</a:t>
            </a:r>
          </a:p>
          <a:p>
            <a:r>
              <a:rPr lang="en-US" dirty="0" smtClean="0"/>
              <a:t>1889 </a:t>
            </a:r>
            <a:r>
              <a:rPr lang="en-US" dirty="0" smtClean="0"/>
              <a:t>-1890 Publishes several </a:t>
            </a:r>
            <a:r>
              <a:rPr lang="en-US" dirty="0" smtClean="0"/>
              <a:t>essays</a:t>
            </a:r>
          </a:p>
          <a:p>
            <a:r>
              <a:rPr lang="en-US" dirty="0" smtClean="0"/>
              <a:t>1891 </a:t>
            </a:r>
            <a:r>
              <a:rPr lang="en-US" dirty="0" smtClean="0"/>
              <a:t>Publishes two collections of short stories </a:t>
            </a:r>
            <a:r>
              <a:rPr lang="en-US" dirty="0" smtClean="0"/>
              <a:t>– Lord Arthur </a:t>
            </a:r>
            <a:r>
              <a:rPr lang="en-US" dirty="0" err="1" smtClean="0"/>
              <a:t>Saviles</a:t>
            </a:r>
            <a:r>
              <a:rPr lang="en-US" dirty="0" smtClean="0"/>
              <a:t> Crime and other Stories, and A House </a:t>
            </a:r>
            <a:r>
              <a:rPr lang="en-US" dirty="0" smtClean="0"/>
              <a:t>of Pomegranates</a:t>
            </a:r>
            <a:r>
              <a:rPr lang="en-US" dirty="0" smtClean="0"/>
              <a:t>. Publishes The Picture of Dorian Gray, </a:t>
            </a:r>
            <a:r>
              <a:rPr lang="en-US" dirty="0" smtClean="0"/>
              <a:t>his first </a:t>
            </a:r>
            <a:r>
              <a:rPr lang="en-US" dirty="0" smtClean="0"/>
              <a:t>and only novel. Begins his friendship with </a:t>
            </a:r>
            <a:r>
              <a:rPr lang="en-US" dirty="0" smtClean="0"/>
              <a:t>Lord Alfred </a:t>
            </a:r>
            <a:r>
              <a:rPr lang="en-US" dirty="0" smtClean="0"/>
              <a:t>Douglas – </a:t>
            </a:r>
            <a:r>
              <a:rPr lang="en-US" dirty="0" err="1" smtClean="0"/>
              <a:t>Bosie</a:t>
            </a:r>
            <a:r>
              <a:rPr lang="en-US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42844" y="1571612"/>
            <a:ext cx="3429000" cy="425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1892 Writes two plays: Lady </a:t>
            </a:r>
            <a:r>
              <a:rPr lang="en-US" dirty="0" smtClean="0"/>
              <a:t>Windermere's </a:t>
            </a:r>
            <a:r>
              <a:rPr lang="en-US" dirty="0" smtClean="0"/>
              <a:t>Fan (</a:t>
            </a:r>
            <a:r>
              <a:rPr lang="en-US" dirty="0" smtClean="0"/>
              <a:t>great success</a:t>
            </a:r>
            <a:r>
              <a:rPr lang="en-US" dirty="0" smtClean="0"/>
              <a:t>) and </a:t>
            </a:r>
            <a:r>
              <a:rPr lang="en-US" dirty="0" smtClean="0"/>
              <a:t>Salome</a:t>
            </a:r>
          </a:p>
          <a:p>
            <a:r>
              <a:rPr lang="en-US" dirty="0" smtClean="0"/>
              <a:t>1893 </a:t>
            </a:r>
            <a:r>
              <a:rPr lang="en-US" dirty="0" smtClean="0"/>
              <a:t>Writes A Woman of No </a:t>
            </a:r>
            <a:r>
              <a:rPr lang="en-US" dirty="0" smtClean="0"/>
              <a:t>Importance</a:t>
            </a:r>
          </a:p>
          <a:p>
            <a:r>
              <a:rPr lang="en-US" dirty="0" smtClean="0"/>
              <a:t>1894 </a:t>
            </a:r>
            <a:r>
              <a:rPr lang="en-US" dirty="0" smtClean="0"/>
              <a:t>Writes The Importance of Being </a:t>
            </a:r>
            <a:r>
              <a:rPr lang="en-US" dirty="0" smtClean="0"/>
              <a:t>Earnest</a:t>
            </a:r>
          </a:p>
          <a:p>
            <a:r>
              <a:rPr lang="en-US" dirty="0" smtClean="0"/>
              <a:t>1895 </a:t>
            </a:r>
            <a:r>
              <a:rPr lang="en-US" dirty="0" smtClean="0"/>
              <a:t>Writes An </a:t>
            </a:r>
            <a:r>
              <a:rPr lang="en-US" dirty="0" err="1" smtClean="0"/>
              <a:t>ldeal</a:t>
            </a:r>
            <a:r>
              <a:rPr lang="en-US" dirty="0" smtClean="0"/>
              <a:t> Husband. At the height of </a:t>
            </a:r>
            <a:r>
              <a:rPr lang="en-US" dirty="0" smtClean="0"/>
              <a:t>his theatrical </a:t>
            </a:r>
            <a:r>
              <a:rPr lang="en-US" dirty="0" smtClean="0"/>
              <a:t>success, he sues </a:t>
            </a:r>
            <a:r>
              <a:rPr lang="en-US" dirty="0" err="1" smtClean="0"/>
              <a:t>Bosie`s</a:t>
            </a:r>
            <a:r>
              <a:rPr lang="en-US" dirty="0" smtClean="0"/>
              <a:t> </a:t>
            </a:r>
            <a:r>
              <a:rPr lang="en-US" dirty="0" smtClean="0"/>
              <a:t>father for </a:t>
            </a:r>
            <a:r>
              <a:rPr lang="en-US" dirty="0" smtClean="0"/>
              <a:t>libel, which </a:t>
            </a:r>
            <a:r>
              <a:rPr lang="en-US" dirty="0" smtClean="0"/>
              <a:t>leads to his own arrest for </a:t>
            </a:r>
            <a:r>
              <a:rPr lang="en-US" dirty="0" smtClean="0"/>
              <a:t>homosexual offenses. </a:t>
            </a:r>
            <a:r>
              <a:rPr lang="en-US" dirty="0" smtClean="0"/>
              <a:t>He is found guilty for the crime of </a:t>
            </a:r>
            <a:r>
              <a:rPr lang="en-US" dirty="0" smtClean="0"/>
              <a:t>sodomy and </a:t>
            </a:r>
            <a:r>
              <a:rPr lang="en-US" dirty="0" smtClean="0"/>
              <a:t>sentenced to two years of hard labor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1897 </a:t>
            </a:r>
            <a:r>
              <a:rPr lang="en-US" dirty="0" smtClean="0"/>
              <a:t>While in prison, he writes De </a:t>
            </a:r>
            <a:r>
              <a:rPr lang="en-US" dirty="0" err="1" smtClean="0"/>
              <a:t>Profundis</a:t>
            </a:r>
            <a:endParaRPr lang="en-US" dirty="0" smtClean="0"/>
          </a:p>
          <a:p>
            <a:r>
              <a:rPr lang="en-US" dirty="0" smtClean="0"/>
              <a:t>1898 </a:t>
            </a:r>
            <a:r>
              <a:rPr lang="en-US" dirty="0" smtClean="0"/>
              <a:t>Writes his best known poem, The Ballad </a:t>
            </a:r>
            <a:r>
              <a:rPr lang="en-US" dirty="0" smtClean="0"/>
              <a:t>of</a:t>
            </a:r>
          </a:p>
          <a:p>
            <a:r>
              <a:rPr lang="en-US" dirty="0" smtClean="0"/>
              <a:t>Reading </a:t>
            </a:r>
            <a:r>
              <a:rPr lang="en-US" dirty="0" err="1" smtClean="0"/>
              <a:t>Gaol</a:t>
            </a:r>
            <a:r>
              <a:rPr lang="en-US" dirty="0" smtClean="0"/>
              <a:t>. His wife, Constance, dies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1900 </a:t>
            </a:r>
            <a:r>
              <a:rPr lang="en-US" dirty="0" smtClean="0"/>
              <a:t>Dies of cerebral meningitis in Paris.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Monuments in Dublin of </a:t>
            </a:r>
            <a:r>
              <a:rPr lang="en-US" sz="5400" dirty="0" smtClean="0"/>
              <a:t>Oscar Wilde</a:t>
            </a:r>
            <a:endParaRPr lang="ru-RU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6072230" cy="4695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Literary Works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1878</a:t>
            </a:r>
            <a:r>
              <a:rPr lang="en-US" dirty="0" smtClean="0"/>
              <a:t>: </a:t>
            </a:r>
            <a:r>
              <a:rPr lang="en-US" dirty="0" smtClean="0"/>
              <a:t>Ravenna</a:t>
            </a:r>
          </a:p>
          <a:p>
            <a:r>
              <a:rPr lang="en-US" dirty="0" smtClean="0"/>
              <a:t>1881</a:t>
            </a:r>
            <a:r>
              <a:rPr lang="en-US" dirty="0" smtClean="0"/>
              <a:t>: </a:t>
            </a:r>
            <a:r>
              <a:rPr lang="en-US" dirty="0" smtClean="0"/>
              <a:t>Poems</a:t>
            </a:r>
          </a:p>
          <a:p>
            <a:r>
              <a:rPr lang="en-US" dirty="0" smtClean="0"/>
              <a:t>1888</a:t>
            </a:r>
            <a:r>
              <a:rPr lang="en-US" dirty="0" smtClean="0"/>
              <a:t>: The Happy Prince and Other </a:t>
            </a:r>
            <a:r>
              <a:rPr lang="en-US" dirty="0" smtClean="0"/>
              <a:t>Tales</a:t>
            </a:r>
          </a:p>
          <a:p>
            <a:r>
              <a:rPr lang="en-US" dirty="0" smtClean="0"/>
              <a:t>1889</a:t>
            </a:r>
            <a:r>
              <a:rPr lang="en-US" dirty="0" smtClean="0"/>
              <a:t>: The Decay of </a:t>
            </a:r>
            <a:r>
              <a:rPr lang="en-US" dirty="0" smtClean="0"/>
              <a:t>Lying</a:t>
            </a:r>
          </a:p>
          <a:p>
            <a:r>
              <a:rPr lang="en-US" dirty="0" smtClean="0"/>
              <a:t>1891</a:t>
            </a:r>
            <a:r>
              <a:rPr lang="en-US" dirty="0" smtClean="0"/>
              <a:t>: The Picture of Dorian </a:t>
            </a:r>
            <a:r>
              <a:rPr lang="en-US" dirty="0" smtClean="0"/>
              <a:t>Gray</a:t>
            </a:r>
          </a:p>
          <a:p>
            <a:r>
              <a:rPr lang="en-US" dirty="0" smtClean="0"/>
              <a:t>1891</a:t>
            </a:r>
            <a:r>
              <a:rPr lang="en-US" dirty="0" smtClean="0"/>
              <a:t>: Lord Arthur </a:t>
            </a:r>
            <a:r>
              <a:rPr lang="en-US" dirty="0" err="1" smtClean="0"/>
              <a:t>Savile’s</a:t>
            </a:r>
            <a:r>
              <a:rPr lang="en-US" dirty="0" smtClean="0"/>
              <a:t> Crime and Other </a:t>
            </a:r>
            <a:r>
              <a:rPr lang="en-US" dirty="0" smtClean="0"/>
              <a:t>Stories</a:t>
            </a:r>
          </a:p>
          <a:p>
            <a:r>
              <a:rPr lang="en-US" dirty="0" smtClean="0"/>
              <a:t>1891</a:t>
            </a:r>
            <a:r>
              <a:rPr lang="en-US" dirty="0" smtClean="0"/>
              <a:t>: </a:t>
            </a:r>
            <a:r>
              <a:rPr lang="en-US" dirty="0" smtClean="0"/>
              <a:t>Intentions</a:t>
            </a:r>
          </a:p>
          <a:p>
            <a:r>
              <a:rPr lang="en-US" dirty="0" smtClean="0"/>
              <a:t>1891</a:t>
            </a:r>
            <a:r>
              <a:rPr lang="en-US" dirty="0" smtClean="0"/>
              <a:t>: </a:t>
            </a:r>
            <a:r>
              <a:rPr lang="en-US" dirty="0" smtClean="0"/>
              <a:t>Salome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1351</Words>
  <PresentationFormat>Экран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Oscar Wilde</vt:lpstr>
      <vt:lpstr>Слайд 2</vt:lpstr>
      <vt:lpstr>Слайд 3</vt:lpstr>
      <vt:lpstr>Слайд 4</vt:lpstr>
      <vt:lpstr>Слайд 5</vt:lpstr>
      <vt:lpstr>Слайд 6</vt:lpstr>
      <vt:lpstr>Слайд 7</vt:lpstr>
      <vt:lpstr>Monuments in Dublin of Oscar Wilde</vt:lpstr>
      <vt:lpstr>Literary Works</vt:lpstr>
      <vt:lpstr>Слайд 10</vt:lpstr>
      <vt:lpstr>The Picture of Dorian Gray</vt:lpstr>
      <vt:lpstr>Слайд 12</vt:lpstr>
      <vt:lpstr>Слайд 13</vt:lpstr>
      <vt:lpstr>Other characters include: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Me}{@nik</cp:lastModifiedBy>
  <cp:revision>19</cp:revision>
  <dcterms:modified xsi:type="dcterms:W3CDTF">2014-02-03T19:28:31Z</dcterms:modified>
</cp:coreProperties>
</file>