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1" r:id="rId2"/>
    <p:sldId id="266" r:id="rId3"/>
    <p:sldId id="271" r:id="rId4"/>
    <p:sldId id="263" r:id="rId5"/>
    <p:sldId id="280" r:id="rId6"/>
    <p:sldId id="256" r:id="rId7"/>
    <p:sldId id="264" r:id="rId8"/>
    <p:sldId id="274" r:id="rId9"/>
    <p:sldId id="276" r:id="rId10"/>
    <p:sldId id="277" r:id="rId11"/>
    <p:sldId id="279" r:id="rId12"/>
    <p:sldId id="282" r:id="rId13"/>
    <p:sldId id="269" r:id="rId1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6562" autoAdjust="0"/>
    <p:restoredTop sz="94660"/>
  </p:normalViewPr>
  <p:slideViewPr>
    <p:cSldViewPr>
      <p:cViewPr varScale="1">
        <p:scale>
          <a:sx n="74" d="100"/>
          <a:sy n="74" d="100"/>
        </p:scale>
        <p:origin x="-1008" y="-90"/>
      </p:cViewPr>
      <p:guideLst>
        <p:guide orient="horz" pos="2160"/>
        <p:guide pos="2880"/>
      </p:guideLst>
    </p:cSldViewPr>
  </p:slideViewPr>
  <p:notesTextViewPr>
    <p:cViewPr>
      <p:scale>
        <a:sx n="100" d="100"/>
        <a:sy n="100" d="100"/>
      </p:scale>
      <p:origin x="0" y="0"/>
    </p:cViewPr>
  </p:notesTextViewPr>
  <p:sorterViewPr>
    <p:cViewPr>
      <p:scale>
        <a:sx n="65" d="100"/>
        <a:sy n="65"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pic>
        <p:nvPicPr>
          <p:cNvPr id="4" name="Picture 7"/>
          <p:cNvPicPr>
            <a:picLocks noChangeAspect="1" noChangeArrowheads="1"/>
          </p:cNvPicPr>
          <p:nvPr/>
        </p:nvPicPr>
        <p:blipFill>
          <a:blip r:embed="rId2"/>
          <a:srcRect/>
          <a:stretch>
            <a:fillRect/>
          </a:stretch>
        </p:blipFill>
        <p:spPr bwMode="ltGray">
          <a:xfrm>
            <a:off x="0" y="0"/>
            <a:ext cx="9145588" cy="6859588"/>
          </a:xfrm>
          <a:prstGeom prst="rect">
            <a:avLst/>
          </a:prstGeom>
          <a:noFill/>
          <a:ln w="9525">
            <a:noFill/>
            <a:miter lim="800000"/>
            <a:headEnd/>
            <a:tailEnd/>
          </a:ln>
        </p:spPr>
      </p:pic>
      <p:sp>
        <p:nvSpPr>
          <p:cNvPr id="3074" name="Rectangle 2"/>
          <p:cNvSpPr>
            <a:spLocks noGrp="1" noChangeArrowheads="1"/>
          </p:cNvSpPr>
          <p:nvPr>
            <p:ph type="ctrTitle"/>
          </p:nvPr>
        </p:nvSpPr>
        <p:spPr>
          <a:xfrm>
            <a:off x="685800" y="2130425"/>
            <a:ext cx="7772400" cy="1470025"/>
          </a:xfrm>
        </p:spPr>
        <p:txBody>
          <a:bodyPr/>
          <a:lstStyle>
            <a:lvl1pPr>
              <a:defRPr/>
            </a:lvl1pPr>
          </a:lstStyle>
          <a:p>
            <a:r>
              <a:rPr lang="ru-RU" smtClean="0"/>
              <a:t>Образец заголовка</a:t>
            </a:r>
            <a:endParaRPr lang="ru-RU"/>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ru-RU" smtClean="0"/>
              <a:t>Образец подзаголовка</a:t>
            </a:r>
            <a:endParaRPr lang="ru-RU"/>
          </a:p>
        </p:txBody>
      </p:sp>
      <p:sp>
        <p:nvSpPr>
          <p:cNvPr id="5" name="Rectangle 4"/>
          <p:cNvSpPr>
            <a:spLocks noGrp="1" noChangeArrowheads="1"/>
          </p:cNvSpPr>
          <p:nvPr>
            <p:ph type="dt" sz="half" idx="10"/>
          </p:nvPr>
        </p:nvSpPr>
        <p:spPr/>
        <p:txBody>
          <a:bodyPr/>
          <a:lstStyle>
            <a:lvl1pPr>
              <a:defRPr smtClean="0"/>
            </a:lvl1pPr>
          </a:lstStyle>
          <a:p>
            <a:fld id="{659566FB-AACC-4B38-8951-D49D0918390A}" type="datetimeFigureOut">
              <a:rPr lang="ru-RU" smtClean="0"/>
              <a:pPr/>
              <a:t>15.01.2014</a:t>
            </a:fld>
            <a:endParaRPr lang="ru-RU"/>
          </a:p>
        </p:txBody>
      </p:sp>
      <p:sp>
        <p:nvSpPr>
          <p:cNvPr id="6" name="Rectangle 5"/>
          <p:cNvSpPr>
            <a:spLocks noGrp="1" noChangeArrowheads="1"/>
          </p:cNvSpPr>
          <p:nvPr>
            <p:ph type="ftr" sz="quarter" idx="11"/>
          </p:nvPr>
        </p:nvSpPr>
        <p:spPr/>
        <p:txBody>
          <a:bodyPr/>
          <a:lstStyle>
            <a:lvl1pPr>
              <a:defRPr smtClean="0"/>
            </a:lvl1pPr>
          </a:lstStyle>
          <a:p>
            <a:endParaRPr lang="ru-RU"/>
          </a:p>
        </p:txBody>
      </p:sp>
      <p:sp>
        <p:nvSpPr>
          <p:cNvPr id="7" name="Rectangle 6"/>
          <p:cNvSpPr>
            <a:spLocks noGrp="1" noChangeArrowheads="1"/>
          </p:cNvSpPr>
          <p:nvPr>
            <p:ph type="sldNum" sz="quarter" idx="12"/>
          </p:nvPr>
        </p:nvSpPr>
        <p:spPr/>
        <p:txBody>
          <a:bodyPr/>
          <a:lstStyle>
            <a:lvl1pPr>
              <a:defRPr smtClean="0"/>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5" name="Rectangle 5"/>
          <p:cNvSpPr>
            <a:spLocks noGrp="1" noChangeArrowheads="1"/>
          </p:cNvSpPr>
          <p:nvPr>
            <p:ph type="ftr" sz="quarter" idx="11"/>
          </p:nvPr>
        </p:nvSpPr>
        <p:spPr>
          <a:ln/>
        </p:spPr>
        <p:txBody>
          <a:bodyPr/>
          <a:lstStyle>
            <a:lvl1pPr>
              <a:defRPr/>
            </a:lvl1pPr>
          </a:lstStyle>
          <a:p>
            <a:endParaRPr lang="ru-RU"/>
          </a:p>
        </p:txBody>
      </p:sp>
      <p:sp>
        <p:nvSpPr>
          <p:cNvPr id="6"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5" name="Rectangle 5"/>
          <p:cNvSpPr>
            <a:spLocks noGrp="1" noChangeArrowheads="1"/>
          </p:cNvSpPr>
          <p:nvPr>
            <p:ph type="ftr" sz="quarter" idx="11"/>
          </p:nvPr>
        </p:nvSpPr>
        <p:spPr>
          <a:ln/>
        </p:spPr>
        <p:txBody>
          <a:bodyPr/>
          <a:lstStyle>
            <a:lvl1pPr>
              <a:defRPr/>
            </a:lvl1pPr>
          </a:lstStyle>
          <a:p>
            <a:endParaRPr lang="ru-RU"/>
          </a:p>
        </p:txBody>
      </p:sp>
      <p:sp>
        <p:nvSpPr>
          <p:cNvPr id="6"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5" name="Rectangle 5"/>
          <p:cNvSpPr>
            <a:spLocks noGrp="1" noChangeArrowheads="1"/>
          </p:cNvSpPr>
          <p:nvPr>
            <p:ph type="ftr" sz="quarter" idx="11"/>
          </p:nvPr>
        </p:nvSpPr>
        <p:spPr>
          <a:ln/>
        </p:spPr>
        <p:txBody>
          <a:bodyPr/>
          <a:lstStyle>
            <a:lvl1pPr>
              <a:defRPr/>
            </a:lvl1pPr>
          </a:lstStyle>
          <a:p>
            <a:endParaRPr lang="ru-RU"/>
          </a:p>
        </p:txBody>
      </p:sp>
      <p:sp>
        <p:nvSpPr>
          <p:cNvPr id="6"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5" name="Rectangle 5"/>
          <p:cNvSpPr>
            <a:spLocks noGrp="1" noChangeArrowheads="1"/>
          </p:cNvSpPr>
          <p:nvPr>
            <p:ph type="ftr" sz="quarter" idx="11"/>
          </p:nvPr>
        </p:nvSpPr>
        <p:spPr>
          <a:ln/>
        </p:spPr>
        <p:txBody>
          <a:bodyPr/>
          <a:lstStyle>
            <a:lvl1pPr>
              <a:defRPr/>
            </a:lvl1pPr>
          </a:lstStyle>
          <a:p>
            <a:endParaRPr lang="ru-RU"/>
          </a:p>
        </p:txBody>
      </p:sp>
      <p:sp>
        <p:nvSpPr>
          <p:cNvPr id="6"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609600" y="2057400"/>
            <a:ext cx="38862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4648200" y="2057400"/>
            <a:ext cx="38862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6" name="Rectangle 5"/>
          <p:cNvSpPr>
            <a:spLocks noGrp="1" noChangeArrowheads="1"/>
          </p:cNvSpPr>
          <p:nvPr>
            <p:ph type="ftr" sz="quarter" idx="11"/>
          </p:nvPr>
        </p:nvSpPr>
        <p:spPr>
          <a:ln/>
        </p:spPr>
        <p:txBody>
          <a:bodyPr/>
          <a:lstStyle>
            <a:lvl1pPr>
              <a:defRPr/>
            </a:lvl1pPr>
          </a:lstStyle>
          <a:p>
            <a:endParaRPr lang="ru-RU"/>
          </a:p>
        </p:txBody>
      </p:sp>
      <p:sp>
        <p:nvSpPr>
          <p:cNvPr id="7"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8" name="Rectangle 5"/>
          <p:cNvSpPr>
            <a:spLocks noGrp="1" noChangeArrowheads="1"/>
          </p:cNvSpPr>
          <p:nvPr>
            <p:ph type="ftr" sz="quarter" idx="11"/>
          </p:nvPr>
        </p:nvSpPr>
        <p:spPr>
          <a:ln/>
        </p:spPr>
        <p:txBody>
          <a:bodyPr/>
          <a:lstStyle>
            <a:lvl1pPr>
              <a:defRPr/>
            </a:lvl1pPr>
          </a:lstStyle>
          <a:p>
            <a:endParaRPr lang="ru-RU"/>
          </a:p>
        </p:txBody>
      </p:sp>
      <p:sp>
        <p:nvSpPr>
          <p:cNvPr id="9"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4" name="Rectangle 5"/>
          <p:cNvSpPr>
            <a:spLocks noGrp="1" noChangeArrowheads="1"/>
          </p:cNvSpPr>
          <p:nvPr>
            <p:ph type="ftr" sz="quarter" idx="11"/>
          </p:nvPr>
        </p:nvSpPr>
        <p:spPr>
          <a:ln/>
        </p:spPr>
        <p:txBody>
          <a:bodyPr/>
          <a:lstStyle>
            <a:lvl1pPr>
              <a:defRPr/>
            </a:lvl1pPr>
          </a:lstStyle>
          <a:p>
            <a:endParaRPr lang="ru-RU"/>
          </a:p>
        </p:txBody>
      </p:sp>
      <p:sp>
        <p:nvSpPr>
          <p:cNvPr id="5"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3" name="Rectangle 5"/>
          <p:cNvSpPr>
            <a:spLocks noGrp="1" noChangeArrowheads="1"/>
          </p:cNvSpPr>
          <p:nvPr>
            <p:ph type="ftr" sz="quarter" idx="11"/>
          </p:nvPr>
        </p:nvSpPr>
        <p:spPr>
          <a:ln/>
        </p:spPr>
        <p:txBody>
          <a:bodyPr/>
          <a:lstStyle>
            <a:lvl1pPr>
              <a:defRPr/>
            </a:lvl1pPr>
          </a:lstStyle>
          <a:p>
            <a:endParaRPr lang="ru-RU"/>
          </a:p>
        </p:txBody>
      </p:sp>
      <p:sp>
        <p:nvSpPr>
          <p:cNvPr id="4"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6" name="Rectangle 5"/>
          <p:cNvSpPr>
            <a:spLocks noGrp="1" noChangeArrowheads="1"/>
          </p:cNvSpPr>
          <p:nvPr>
            <p:ph type="ftr" sz="quarter" idx="11"/>
          </p:nvPr>
        </p:nvSpPr>
        <p:spPr>
          <a:ln/>
        </p:spPr>
        <p:txBody>
          <a:bodyPr/>
          <a:lstStyle>
            <a:lvl1pPr>
              <a:defRPr/>
            </a:lvl1pPr>
          </a:lstStyle>
          <a:p>
            <a:endParaRPr lang="ru-RU"/>
          </a:p>
        </p:txBody>
      </p:sp>
      <p:sp>
        <p:nvSpPr>
          <p:cNvPr id="7"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ru-RU" noProof="0" smtClean="0"/>
              <a:t>Вставка рисунка</a:t>
            </a:r>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Rectangle 4"/>
          <p:cNvSpPr>
            <a:spLocks noGrp="1" noChangeArrowheads="1"/>
          </p:cNvSpPr>
          <p:nvPr>
            <p:ph type="dt" sz="half" idx="10"/>
          </p:nvPr>
        </p:nvSpPr>
        <p:spPr>
          <a:ln/>
        </p:spPr>
        <p:txBody>
          <a:bodyPr/>
          <a:lstStyle>
            <a:lvl1pPr>
              <a:defRPr/>
            </a:lvl1pPr>
          </a:lstStyle>
          <a:p>
            <a:fld id="{659566FB-AACC-4B38-8951-D49D0918390A}" type="datetimeFigureOut">
              <a:rPr lang="ru-RU" smtClean="0"/>
              <a:pPr/>
              <a:t>15.01.2014</a:t>
            </a:fld>
            <a:endParaRPr lang="ru-RU"/>
          </a:p>
        </p:txBody>
      </p:sp>
      <p:sp>
        <p:nvSpPr>
          <p:cNvPr id="6" name="Rectangle 5"/>
          <p:cNvSpPr>
            <a:spLocks noGrp="1" noChangeArrowheads="1"/>
          </p:cNvSpPr>
          <p:nvPr>
            <p:ph type="ftr" sz="quarter" idx="11"/>
          </p:nvPr>
        </p:nvSpPr>
        <p:spPr>
          <a:ln/>
        </p:spPr>
        <p:txBody>
          <a:bodyPr/>
          <a:lstStyle>
            <a:lvl1pPr>
              <a:defRPr/>
            </a:lvl1pPr>
          </a:lstStyle>
          <a:p>
            <a:endParaRPr lang="ru-RU"/>
          </a:p>
        </p:txBody>
      </p:sp>
      <p:sp>
        <p:nvSpPr>
          <p:cNvPr id="7" name="Rectangle 6"/>
          <p:cNvSpPr>
            <a:spLocks noGrp="1" noChangeArrowheads="1"/>
          </p:cNvSpPr>
          <p:nvPr>
            <p:ph type="sldNum" sz="quarter" idx="12"/>
          </p:nvPr>
        </p:nvSpPr>
        <p:spPr>
          <a:ln/>
        </p:spPr>
        <p:txBody>
          <a:bodyPr/>
          <a:lstStyle>
            <a:lvl1pPr>
              <a:defRPr/>
            </a:lvl1pPr>
          </a:lstStyle>
          <a:p>
            <a:fld id="{C11E1896-ED58-4442-91B2-86A2CD413400}" type="slidenum">
              <a:rPr lang="ru-RU" smtClean="0"/>
              <a:pPr/>
              <a:t>‹#›</a:t>
            </a:fld>
            <a:endParaRPr lang="ru-RU"/>
          </a:p>
        </p:txBody>
      </p:sp>
    </p:spTree>
  </p:cSld>
  <p:clrMapOvr>
    <a:masterClrMapping/>
  </p:clrMapOvr>
  <p:transition>
    <p:strips/>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7"/>
          <p:cNvPicPr>
            <a:picLocks noChangeAspect="1" noChangeArrowheads="1"/>
          </p:cNvPicPr>
          <p:nvPr/>
        </p:nvPicPr>
        <p:blipFill>
          <a:blip r:embed="rId13"/>
          <a:srcRect/>
          <a:stretch>
            <a:fillRect/>
          </a:stretch>
        </p:blipFill>
        <p:spPr bwMode="ltGray">
          <a:xfrm>
            <a:off x="0" y="0"/>
            <a:ext cx="9145588" cy="6859588"/>
          </a:xfrm>
          <a:prstGeom prst="rect">
            <a:avLst/>
          </a:prstGeom>
          <a:noFill/>
          <a:ln w="9525">
            <a:noFill/>
            <a:miter lim="800000"/>
            <a:headEnd/>
            <a:tailEnd/>
          </a:ln>
        </p:spPr>
      </p:pic>
      <p:sp>
        <p:nvSpPr>
          <p:cNvPr id="1027" name="Rectangle 2"/>
          <p:cNvSpPr>
            <a:spLocks noGrp="1" noChangeArrowheads="1"/>
          </p:cNvSpPr>
          <p:nvPr>
            <p:ph type="title"/>
          </p:nvPr>
        </p:nvSpPr>
        <p:spPr bwMode="auto">
          <a:xfrm>
            <a:off x="457200" y="8382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8" name="Rectangle 3"/>
          <p:cNvSpPr>
            <a:spLocks noGrp="1" noChangeArrowheads="1"/>
          </p:cNvSpPr>
          <p:nvPr>
            <p:ph type="body" idx="1"/>
          </p:nvPr>
        </p:nvSpPr>
        <p:spPr bwMode="auto">
          <a:xfrm>
            <a:off x="609600" y="2057400"/>
            <a:ext cx="7924800" cy="40687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mn-lt"/>
              </a:defRPr>
            </a:lvl1pPr>
          </a:lstStyle>
          <a:p>
            <a:fld id="{659566FB-AACC-4B38-8951-D49D0918390A}" type="datetimeFigureOut">
              <a:rPr lang="ru-RU" smtClean="0"/>
              <a:pPr/>
              <a:t>15.01.2014</a:t>
            </a:fld>
            <a:endParaRPr lang="ru-RU"/>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200" smtClean="0">
                <a:latin typeface="+mn-lt"/>
              </a:defRPr>
            </a:lvl1pPr>
          </a:lstStyle>
          <a:p>
            <a:endParaRPr lang="ru-RU"/>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mn-lt"/>
              </a:defRPr>
            </a:lvl1pPr>
          </a:lstStyle>
          <a:p>
            <a:fld id="{C11E1896-ED58-4442-91B2-86A2CD413400}" type="slidenum">
              <a:rPr lang="ru-RU" smtClean="0"/>
              <a:pPr/>
              <a:t>‹#›</a:t>
            </a:fld>
            <a:endParaRPr lang="ru-RU"/>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strips/>
  </p:transition>
  <p:timing>
    <p:tnLst>
      <p:par>
        <p:cTn id="1" dur="indefinite" restart="never" nodeType="tmRoot"/>
      </p:par>
    </p:tnLst>
  </p:timing>
  <p:txStyles>
    <p:titleStyle>
      <a:lvl1pPr algn="ctr" rtl="0" eaLnBrk="1" fontAlgn="base" hangingPunct="1">
        <a:spcBef>
          <a:spcPct val="0"/>
        </a:spcBef>
        <a:spcAft>
          <a:spcPct val="0"/>
        </a:spcAft>
        <a:defRPr sz="44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Garamond" pitchFamily="18" charset="0"/>
        </a:defRPr>
      </a:lvl2pPr>
      <a:lvl3pPr algn="ctr" rtl="0" eaLnBrk="1" fontAlgn="base" hangingPunct="1">
        <a:spcBef>
          <a:spcPct val="0"/>
        </a:spcBef>
        <a:spcAft>
          <a:spcPct val="0"/>
        </a:spcAft>
        <a:defRPr sz="4400">
          <a:solidFill>
            <a:schemeClr val="tx2"/>
          </a:solidFill>
          <a:latin typeface="Garamond" pitchFamily="18" charset="0"/>
        </a:defRPr>
      </a:lvl3pPr>
      <a:lvl4pPr algn="ctr" rtl="0" eaLnBrk="1" fontAlgn="base" hangingPunct="1">
        <a:spcBef>
          <a:spcPct val="0"/>
        </a:spcBef>
        <a:spcAft>
          <a:spcPct val="0"/>
        </a:spcAft>
        <a:defRPr sz="4400">
          <a:solidFill>
            <a:schemeClr val="tx2"/>
          </a:solidFill>
          <a:latin typeface="Garamond" pitchFamily="18" charset="0"/>
        </a:defRPr>
      </a:lvl4pPr>
      <a:lvl5pPr algn="ctr" rtl="0" eaLnBrk="1" fontAlgn="base" hangingPunct="1">
        <a:spcBef>
          <a:spcPct val="0"/>
        </a:spcBef>
        <a:spcAft>
          <a:spcPct val="0"/>
        </a:spcAft>
        <a:defRPr sz="4400">
          <a:solidFill>
            <a:schemeClr val="tx2"/>
          </a:solidFill>
          <a:latin typeface="Garamond" pitchFamily="18" charset="0"/>
        </a:defRPr>
      </a:lvl5pPr>
      <a:lvl6pPr marL="457200" algn="ctr" rtl="0" eaLnBrk="1" fontAlgn="base" hangingPunct="1">
        <a:spcBef>
          <a:spcPct val="0"/>
        </a:spcBef>
        <a:spcAft>
          <a:spcPct val="0"/>
        </a:spcAft>
        <a:defRPr sz="4400">
          <a:solidFill>
            <a:schemeClr val="tx2"/>
          </a:solidFill>
          <a:latin typeface="Garamond" pitchFamily="18" charset="0"/>
        </a:defRPr>
      </a:lvl6pPr>
      <a:lvl7pPr marL="914400" algn="ctr" rtl="0" eaLnBrk="1" fontAlgn="base" hangingPunct="1">
        <a:spcBef>
          <a:spcPct val="0"/>
        </a:spcBef>
        <a:spcAft>
          <a:spcPct val="0"/>
        </a:spcAft>
        <a:defRPr sz="4400">
          <a:solidFill>
            <a:schemeClr val="tx2"/>
          </a:solidFill>
          <a:latin typeface="Garamond" pitchFamily="18" charset="0"/>
        </a:defRPr>
      </a:lvl7pPr>
      <a:lvl8pPr marL="1371600" algn="ctr" rtl="0" eaLnBrk="1" fontAlgn="base" hangingPunct="1">
        <a:spcBef>
          <a:spcPct val="0"/>
        </a:spcBef>
        <a:spcAft>
          <a:spcPct val="0"/>
        </a:spcAft>
        <a:defRPr sz="4400">
          <a:solidFill>
            <a:schemeClr val="tx2"/>
          </a:solidFill>
          <a:latin typeface="Garamond" pitchFamily="18" charset="0"/>
        </a:defRPr>
      </a:lvl8pPr>
      <a:lvl9pPr marL="1828800" algn="ctr" rtl="0" eaLnBrk="1" fontAlgn="base" hangingPunct="1">
        <a:spcBef>
          <a:spcPct val="0"/>
        </a:spcBef>
        <a:spcAft>
          <a:spcPct val="0"/>
        </a:spcAft>
        <a:defRPr sz="4400">
          <a:solidFill>
            <a:schemeClr val="tx2"/>
          </a:solidFill>
          <a:latin typeface="Garamond"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642919"/>
            <a:ext cx="4314828" cy="3429024"/>
          </a:xfrm>
        </p:spPr>
        <p:txBody>
          <a:bodyPr/>
          <a:lstStyle/>
          <a:p>
            <a:r>
              <a:rPr lang="uk-UA" b="1" i="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nsolas" pitchFamily="49" charset="0"/>
              </a:rPr>
              <a:t>Осип Турянський</a:t>
            </a:r>
            <a:br>
              <a:rPr lang="uk-UA" b="1" i="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Consolas" pitchFamily="49" charset="0"/>
              </a:rPr>
            </a:br>
            <a:r>
              <a:rPr lang="en-US" sz="36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
            </a:r>
            <a:r>
              <a:rPr lang="ru-RU" sz="36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1880-1933</a:t>
            </a:r>
            <a:r>
              <a:rPr lang="en-US" sz="3600" b="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t>
            </a:r>
            <a:r>
              <a:rPr lang="ru-RU" sz="3600" b="1" smtClean="0">
                <a:solidFill>
                  <a:schemeClr val="bg1">
                    <a:lumMod val="50000"/>
                  </a:schemeClr>
                </a:solidFill>
              </a:rPr>
              <a:t/>
            </a:r>
            <a:br>
              <a:rPr lang="ru-RU" sz="3600" b="1" smtClean="0">
                <a:solidFill>
                  <a:schemeClr val="bg1">
                    <a:lumMod val="50000"/>
                  </a:schemeClr>
                </a:solidFill>
              </a:rPr>
            </a:br>
            <a:endParaRPr lang="en-US" b="1" i="1" smtClean="0">
              <a:solidFill>
                <a:srgbClr val="C00000"/>
              </a:solidFill>
            </a:endParaRPr>
          </a:p>
        </p:txBody>
      </p:sp>
      <p:sp>
        <p:nvSpPr>
          <p:cNvPr id="3" name="Подзаголовок 2"/>
          <p:cNvSpPr>
            <a:spLocks noGrp="1"/>
          </p:cNvSpPr>
          <p:nvPr>
            <p:ph type="subTitle" idx="1"/>
          </p:nvPr>
        </p:nvSpPr>
        <p:spPr>
          <a:xfrm>
            <a:off x="0" y="6219836"/>
            <a:ext cx="9144000" cy="638164"/>
          </a:xfrm>
        </p:spPr>
        <p:txBody>
          <a:bodyPr/>
          <a:lstStyle/>
          <a:p>
            <a:endParaRPr lang="ru-RU"/>
          </a:p>
        </p:txBody>
      </p:sp>
      <p:sp>
        <p:nvSpPr>
          <p:cNvPr id="4" name="Прямоугольник 3"/>
          <p:cNvSpPr/>
          <p:nvPr/>
        </p:nvSpPr>
        <p:spPr>
          <a:xfrm>
            <a:off x="571472" y="4000504"/>
            <a:ext cx="8286808" cy="923330"/>
          </a:xfrm>
          <a:prstGeom prst="rect">
            <a:avLst/>
          </a:prstGeom>
        </p:spPr>
        <p:txBody>
          <a:bodyPr wrap="square">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uk-UA" sz="5400" b="1" i="1" cap="all"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latin typeface="Monotype Corsiva" pitchFamily="66" charset="0"/>
              </a:rPr>
              <a:t>“ ПОЗА МЕЖАМИ   БОЛЮ “ </a:t>
            </a:r>
            <a:endParaRPr lang="ru-RU" sz="5400" b="1" i="1" cap="all">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outerShdw blurRad="38100" dist="38100" dir="2700000" algn="tl">
                  <a:srgbClr val="000000">
                    <a:alpha val="43137"/>
                  </a:srgbClr>
                </a:outerShdw>
                <a:reflection blurRad="12700" stA="50000" endPos="50000" dist="5000" dir="5400000" sy="-100000" rotWithShape="0"/>
              </a:effectLst>
            </a:endParaRPr>
          </a:p>
        </p:txBody>
      </p:sp>
      <p:pic>
        <p:nvPicPr>
          <p:cNvPr id="5" name="Picture 2"/>
          <p:cNvPicPr>
            <a:picLocks noChangeAspect="1" noChangeArrowheads="1"/>
          </p:cNvPicPr>
          <p:nvPr/>
        </p:nvPicPr>
        <p:blipFill>
          <a:blip r:embed="rId2"/>
          <a:srcRect/>
          <a:stretch>
            <a:fillRect/>
          </a:stretch>
        </p:blipFill>
        <p:spPr bwMode="auto">
          <a:xfrm>
            <a:off x="5500694" y="714356"/>
            <a:ext cx="2762269" cy="3187234"/>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7" presetClass="emph" presetSubtype="0" fill="hold" nodeType="withEffect">
                                  <p:stCondLst>
                                    <p:cond delay="0"/>
                                  </p:stCondLst>
                                  <p:childTnLst>
                                    <p:animClr clrSpc="rgb">
                                      <p:cBhvr override="childStyle">
                                        <p:cTn id="6" dur="1000" autoRev="1" fill="hold"/>
                                        <p:tgtEl>
                                          <p:spTgt spid="4">
                                            <p:txEl>
                                              <p:pRg st="0" end="0"/>
                                            </p:txEl>
                                          </p:spTgt>
                                        </p:tgtEl>
                                        <p:attrNameLst>
                                          <p:attrName>style.color</p:attrName>
                                        </p:attrNameLst>
                                      </p:cBhvr>
                                      <p:to>
                                        <a:schemeClr val="bg1"/>
                                      </p:to>
                                    </p:animClr>
                                    <p:animClr clrSpc="rgb">
                                      <p:cBhvr>
                                        <p:cTn id="7" dur="1000" autoRev="1" fill="hold"/>
                                        <p:tgtEl>
                                          <p:spTgt spid="4">
                                            <p:txEl>
                                              <p:pRg st="0" end="0"/>
                                            </p:txEl>
                                          </p:spTgt>
                                        </p:tgtEl>
                                        <p:attrNameLst>
                                          <p:attrName>fillcolor</p:attrName>
                                        </p:attrNameLst>
                                      </p:cBhvr>
                                      <p:to>
                                        <a:schemeClr val="bg1"/>
                                      </p:to>
                                    </p:animClr>
                                    <p:set>
                                      <p:cBhvr>
                                        <p:cTn id="8" dur="1000" autoRev="1" fill="hold"/>
                                        <p:tgtEl>
                                          <p:spTgt spid="4">
                                            <p:txEl>
                                              <p:pRg st="0" end="0"/>
                                            </p:txEl>
                                          </p:spTgt>
                                        </p:tgtEl>
                                        <p:attrNameLst>
                                          <p:attrName>fill.type</p:attrName>
                                        </p:attrNameLst>
                                      </p:cBhvr>
                                      <p:to>
                                        <p:strVal val="solid"/>
                                      </p:to>
                                    </p:set>
                                    <p:set>
                                      <p:cBhvr>
                                        <p:cTn id="9" dur="1000" autoRev="1" fill="hold"/>
                                        <p:tgtEl>
                                          <p:spTgt spid="4">
                                            <p:txEl>
                                              <p:pRg st="0" end="0"/>
                                            </p:txEl>
                                          </p:spTgt>
                                        </p:tgtEl>
                                        <p:attrNameLst>
                                          <p:attrName>fill.on</p:attrName>
                                        </p:attrNameLst>
                                      </p:cBhvr>
                                      <p:to>
                                        <p:strVal val="true"/>
                                      </p:to>
                                    </p:set>
                                  </p:childTnLst>
                                </p:cTn>
                              </p:par>
                              <p:par>
                                <p:cTn id="10" presetID="53"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609600" y="714356"/>
            <a:ext cx="8034366" cy="5857916"/>
          </a:xfrm>
        </p:spPr>
        <p:txBody>
          <a:bodyPr/>
          <a:lstStyle/>
          <a:p>
            <a:pPr>
              <a:buNone/>
            </a:pPr>
            <a:r>
              <a:rPr lang="ru-RU" sz="2800" smtClean="0">
                <a:ln w="18415" cmpd="sng">
                  <a:solidFill>
                    <a:srgbClr val="FFFFFF"/>
                  </a:solidFill>
                  <a:prstDash val="solid"/>
                </a:ln>
                <a:solidFill>
                  <a:srgbClr val="FFFFFF"/>
                </a:solidFill>
                <a:effectLst>
                  <a:outerShdw blurRad="63500" dir="3600000" algn="tl" rotWithShape="0">
                    <a:srgbClr val="000000">
                      <a:alpha val="70000"/>
                    </a:srgbClr>
                  </a:outerShdw>
                </a:effectLst>
              </a:rPr>
              <a:t>    Біля вогнища кожен герой розповіді постає як особистість в екстремальній умові: мовчазний сліпий Штраицінгер у відчаї і з бажання віддати останнє спалює у вогнищі свою скрипку («Оця скрипка — це його очі»); Сабо рве банкноти, що їх ^підступним чином здобув на війні, і розмірковує, що то значить мати гроші; Оглядівський (оповідач) марить дружиною і синочком; Добровський (колишній організатор світських балів) біля вогнища філософськи зауважує: «Ми вже не маємо гроші і також не потребуємо грошей. Тепер ми стали людьми».</a:t>
            </a:r>
            <a:endParaRPr lang="ru-RU" sz="280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comb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5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0"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l_0a8b052d.jpg"/>
          <p:cNvPicPr>
            <a:picLocks noChangeAspect="1"/>
          </p:cNvPicPr>
          <p:nvPr/>
        </p:nvPicPr>
        <p:blipFill>
          <a:blip r:embed="rId2"/>
          <a:stretch>
            <a:fillRect/>
          </a:stretch>
        </p:blipFill>
        <p:spPr>
          <a:xfrm>
            <a:off x="357158" y="4143380"/>
            <a:ext cx="3048000" cy="2286000"/>
          </a:xfrm>
          <a:prstGeom prst="rect">
            <a:avLst/>
          </a:prstGeom>
        </p:spPr>
      </p:pic>
      <p:sp>
        <p:nvSpPr>
          <p:cNvPr id="2" name="Заголовок 1"/>
          <p:cNvSpPr>
            <a:spLocks noGrp="1"/>
          </p:cNvSpPr>
          <p:nvPr>
            <p:ph type="title"/>
          </p:nvPr>
        </p:nvSpPr>
        <p:spPr>
          <a:xfrm>
            <a:off x="428596" y="642918"/>
            <a:ext cx="8229600" cy="1143000"/>
          </a:xfrm>
        </p:spPr>
        <p:txBody>
          <a:bodyPr>
            <a:scene3d>
              <a:camera prst="orthographicFront"/>
              <a:lightRig rig="flat" dir="tl">
                <a:rot lat="0" lon="0" rev="6600000"/>
              </a:lightRig>
            </a:scene3d>
            <a:sp3d extrusionH="25400" contourW="8890">
              <a:bevelT w="38100" h="31750"/>
              <a:contourClr>
                <a:schemeClr val="accent2">
                  <a:shade val="75000"/>
                </a:schemeClr>
              </a:contourClr>
            </a:sp3d>
          </a:bodyPr>
          <a:lstStyle/>
          <a:p>
            <a:r>
              <a:rPr lang="ru-RU" sz="48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Кадри з ф</a:t>
            </a:r>
            <a:r>
              <a:rPr lang="uk-UA" sz="48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і</a:t>
            </a:r>
            <a:r>
              <a:rPr lang="ru-RU" sz="4800" b="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льму</a:t>
            </a:r>
            <a:endParaRPr lang="ru-RU" sz="4800" b="1">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pic>
        <p:nvPicPr>
          <p:cNvPr id="4" name="Содержимое 3" descr="image.ww9da0sc.jpg"/>
          <p:cNvPicPr>
            <a:picLocks noGrp="1" noChangeAspect="1"/>
          </p:cNvPicPr>
          <p:nvPr>
            <p:ph idx="1"/>
          </p:nvPr>
        </p:nvPicPr>
        <p:blipFill>
          <a:blip r:embed="rId3"/>
          <a:stretch>
            <a:fillRect/>
          </a:stretch>
        </p:blipFill>
        <p:spPr>
          <a:xfrm>
            <a:off x="4929190" y="1785927"/>
            <a:ext cx="3749235" cy="2416174"/>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pic>
        <p:nvPicPr>
          <p:cNvPr id="5" name="Рисунок 4" descr="image.zotzxm5i.jpg"/>
          <p:cNvPicPr>
            <a:picLocks noChangeAspect="1"/>
          </p:cNvPicPr>
          <p:nvPr/>
        </p:nvPicPr>
        <p:blipFill>
          <a:blip r:embed="rId4"/>
          <a:stretch>
            <a:fillRect/>
          </a:stretch>
        </p:blipFill>
        <p:spPr>
          <a:xfrm>
            <a:off x="2214546" y="2357430"/>
            <a:ext cx="3352627" cy="2160582"/>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7" name="Прямоугольник 6"/>
          <p:cNvSpPr/>
          <p:nvPr/>
        </p:nvSpPr>
        <p:spPr>
          <a:xfrm>
            <a:off x="3500430" y="4643446"/>
            <a:ext cx="5143536" cy="1200329"/>
          </a:xfrm>
          <a:prstGeom prst="rect">
            <a:avLst/>
          </a:prstGeom>
        </p:spPr>
        <p:txBody>
          <a:bodyPr wrap="square">
            <a:spAutoFit/>
          </a:bodyPr>
          <a:lstStyle/>
          <a:p>
            <a:r>
              <a:rPr lang="uk-UA" sz="2400" i="1" smtClean="0">
                <a:ln w="18415" cmpd="sng">
                  <a:solidFill>
                    <a:srgbClr val="FFFFFF"/>
                  </a:solidFill>
                  <a:prstDash val="solid"/>
                </a:ln>
                <a:solidFill>
                  <a:srgbClr val="FFFFFF"/>
                </a:solidFill>
                <a:effectLst>
                  <a:outerShdw blurRad="63500" dir="3600000" algn="tl" rotWithShape="0">
                    <a:srgbClr val="000000">
                      <a:alpha val="70000"/>
                    </a:srgbClr>
                  </a:outerShdw>
                </a:effectLst>
              </a:rPr>
              <a:t>За мотивами повісті «Поза межами болю» 1989 року знято однойменний художній фільм (режисер — Ярослав Лупій).</a:t>
            </a:r>
            <a:endParaRPr lang="uk-UA" sz="2400" b="1" i="1" dirty="0">
              <a:solidFill>
                <a:srgbClr val="FF0000"/>
              </a:solidFill>
            </a:endParaRPr>
          </a:p>
        </p:txBody>
      </p:sp>
    </p:spTree>
  </p:cSld>
  <p:clrMapOvr>
    <a:masterClrMapping/>
  </p:clrMapOvr>
  <p:transition>
    <p:strips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1"/>
                                          </p:val>
                                        </p:tav>
                                        <p:tav tm="100000">
                                          <p:val>
                                            <p:strVal val="#ppt_x"/>
                                          </p:val>
                                        </p:tav>
                                      </p:tavLst>
                                    </p:anim>
                                    <p:anim calcmode="lin" valueType="num">
                                      <p:cBhvr>
                                        <p:cTn id="9" dur="1000" fill="hold"/>
                                        <p:tgtEl>
                                          <p:spTgt spid="2"/>
                                        </p:tgtEl>
                                        <p:attrNameLst>
                                          <p:attrName>ppt_y</p:attrName>
                                        </p:attrNameLst>
                                      </p:cBhvr>
                                      <p:tavLst>
                                        <p:tav tm="0">
                                          <p:val>
                                            <p:strVal val="#ppt_y"/>
                                          </p:val>
                                        </p:tav>
                                        <p:tav tm="100000">
                                          <p:val>
                                            <p:strVal val="#ppt_y"/>
                                          </p:val>
                                        </p:tav>
                                      </p:tavLst>
                                    </p:anim>
                                  </p:childTnLst>
                                </p:cTn>
                              </p:par>
                            </p:childTnLst>
                          </p:cTn>
                        </p:par>
                        <p:par>
                          <p:cTn id="10" fill="hold">
                            <p:stCondLst>
                              <p:cond delay="2100"/>
                            </p:stCondLst>
                            <p:childTnLst>
                              <p:par>
                                <p:cTn id="11" presetID="24" presetClass="entr" presetSubtype="0" fill="hold" nodeType="afterEffect">
                                  <p:stCondLst>
                                    <p:cond delay="0"/>
                                  </p:stCondLst>
                                  <p:childTnLst>
                                    <p:set>
                                      <p:cBhvr>
                                        <p:cTn id="12" dur="1" fill="hold">
                                          <p:stCondLst>
                                            <p:cond delay="0"/>
                                          </p:stCondLst>
                                        </p:cTn>
                                        <p:tgtEl>
                                          <p:spTgt spid="4"/>
                                        </p:tgtEl>
                                        <p:attrNameLst>
                                          <p:attrName>style.visibility</p:attrName>
                                        </p:attrNameLst>
                                      </p:cBhvr>
                                      <p:to>
                                        <p:strVal val="visible"/>
                                      </p:to>
                                    </p:set>
                                    <p:anim to="" calcmode="lin" valueType="num">
                                      <p:cBhvr>
                                        <p:cTn id="13" dur="1" fill="hold"/>
                                        <p:tgtEl>
                                          <p:spTgt spid="4"/>
                                        </p:tgtEl>
                                        <p:attrNameLst>
                                          <p:attrName/>
                                        </p:attrNameLst>
                                      </p:cBhvr>
                                    </p:anim>
                                  </p:childTnLst>
                                </p:cTn>
                              </p:par>
                            </p:childTnLst>
                          </p:cTn>
                        </p:par>
                        <p:par>
                          <p:cTn id="14" fill="hold">
                            <p:stCondLst>
                              <p:cond delay="2100"/>
                            </p:stCondLst>
                            <p:childTnLst>
                              <p:par>
                                <p:cTn id="15" presetID="24" presetClass="entr" presetSubtype="0" fill="hold" nodeType="afterEffect">
                                  <p:stCondLst>
                                    <p:cond delay="0"/>
                                  </p:stCondLst>
                                  <p:childTnLst>
                                    <p:set>
                                      <p:cBhvr>
                                        <p:cTn id="16" dur="1" fill="hold">
                                          <p:stCondLst>
                                            <p:cond delay="0"/>
                                          </p:stCondLst>
                                        </p:cTn>
                                        <p:tgtEl>
                                          <p:spTgt spid="5"/>
                                        </p:tgtEl>
                                        <p:attrNameLst>
                                          <p:attrName>style.visibility</p:attrName>
                                        </p:attrNameLst>
                                      </p:cBhvr>
                                      <p:to>
                                        <p:strVal val="visible"/>
                                      </p:to>
                                    </p:set>
                                    <p:anim to="" calcmode="lin" valueType="num">
                                      <p:cBhvr>
                                        <p:cTn id="17" dur="1" fill="hold"/>
                                        <p:tgtEl>
                                          <p:spTgt spid="5"/>
                                        </p:tgtEl>
                                        <p:attrNameLst>
                                          <p:attrName/>
                                        </p:attrNameLst>
                                      </p:cBhvr>
                                    </p:anim>
                                  </p:childTnLst>
                                </p:cTn>
                              </p:par>
                            </p:childTnLst>
                          </p:cTn>
                        </p:par>
                        <p:par>
                          <p:cTn id="18" fill="hold">
                            <p:stCondLst>
                              <p:cond delay="2100"/>
                            </p:stCondLst>
                            <p:childTnLst>
                              <p:par>
                                <p:cTn id="19" presetID="24" presetClass="entr" presetSubtype="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 to="" calcmode="lin" valueType="num">
                                      <p:cBhvr>
                                        <p:cTn id="21" dur="1" fill="hold"/>
                                        <p:tgtEl>
                                          <p:spTgt spid="6"/>
                                        </p:tgtEl>
                                        <p:attrNameLst>
                                          <p:attrName/>
                                        </p:attrNameLst>
                                      </p:cBhvr>
                                    </p:anim>
                                  </p:childTnLst>
                                </p:cTn>
                              </p:par>
                            </p:childTnLst>
                          </p:cTn>
                        </p:par>
                        <p:par>
                          <p:cTn id="22" fill="hold">
                            <p:stCondLst>
                              <p:cond delay="2100"/>
                            </p:stCondLst>
                            <p:childTnLst>
                              <p:par>
                                <p:cTn id="23" presetID="10" presetClass="entr" presetSubtype="0" fill="hold" nodeType="afterEffect">
                                  <p:stCondLst>
                                    <p:cond delay="0"/>
                                  </p:stCondLst>
                                  <p:childTnLst>
                                    <p:set>
                                      <p:cBhvr>
                                        <p:cTn id="24" dur="1" fill="hold">
                                          <p:stCondLst>
                                            <p:cond delay="0"/>
                                          </p:stCondLst>
                                        </p:cTn>
                                        <p:tgtEl>
                                          <p:spTgt spid="7">
                                            <p:txEl>
                                              <p:pRg st="0" end="0"/>
                                            </p:txEl>
                                          </p:spTgt>
                                        </p:tgtEl>
                                        <p:attrNameLst>
                                          <p:attrName>style.visibility</p:attrName>
                                        </p:attrNameLst>
                                      </p:cBhvr>
                                      <p:to>
                                        <p:strVal val="visible"/>
                                      </p:to>
                                    </p:set>
                                    <p:animEffect transition="in" filter="fade">
                                      <p:cBhvr>
                                        <p:cTn id="25"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609600" y="857232"/>
            <a:ext cx="7924800" cy="5268931"/>
          </a:xfrm>
        </p:spPr>
        <p:txBody>
          <a:bodyPr/>
          <a:lstStyle/>
          <a:p>
            <a:pPr>
              <a:buNone/>
            </a:pPr>
            <a:r>
              <a:rPr lang="ru-RU" smtClean="0">
                <a:ln w="18415" cmpd="sng">
                  <a:solidFill>
                    <a:srgbClr val="FFFFFF"/>
                  </a:solidFill>
                  <a:prstDash val="solid"/>
                </a:ln>
                <a:solidFill>
                  <a:srgbClr val="FFFFFF"/>
                </a:solidFill>
                <a:effectLst>
                  <a:outerShdw blurRad="63500" dir="3600000" algn="tl" rotWithShape="0">
                    <a:srgbClr val="000000">
                      <a:alpha val="70000"/>
                    </a:srgbClr>
                  </a:outerShdw>
                </a:effectLst>
              </a:rPr>
              <a:t>   Оптимістично звучать слова Добровського наприкінці твору, звернені до оповідача, а насправді до кожної людини: «Коли у тьмі і в хаосі, в якому ми мучимося, тліє іскра якої-небудь ідеї, то твоя огненна любов до життя й до його вищих цінностей переможе смерть». Тож попри трагічність зображуваних подій (живим лишився лише Оглядівський) провідна ідея перемоги духа над матерією яскраво втілена через засоби експресіонізму.</a:t>
            </a:r>
            <a:endParaRPr lang="ru-RU">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check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to="" calcmode="lin" valueType="num">
                                      <p:cBhvr>
                                        <p:cTn id="7" dur="1" fill="hold"/>
                                        <p:tgtEl>
                                          <p:spTgt spid="3">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071538" y="928670"/>
            <a:ext cx="7358114" cy="4524315"/>
          </a:xfrm>
          <a:prstGeom prst="rect">
            <a:avLst/>
          </a:prstGeom>
        </p:spPr>
        <p:txBody>
          <a:bodyPr wrap="square">
            <a:spAutoFit/>
          </a:bodyPr>
          <a:lstStyle/>
          <a:p>
            <a:r>
              <a:rPr lang="uk-UA" sz="3200" dirty="0" smtClean="0">
                <a:ln w="18415" cmpd="sng">
                  <a:solidFill>
                    <a:srgbClr val="FFFFFF"/>
                  </a:solidFill>
                  <a:prstDash val="solid"/>
                </a:ln>
                <a:solidFill>
                  <a:srgbClr val="FFFFFF"/>
                </a:solidFill>
              </a:rPr>
              <a:t>Історичний матеріал Першої світової війни став </a:t>
            </a:r>
            <a:r>
              <a:rPr lang="uk-UA" sz="3200" smtClean="0">
                <a:ln w="18415" cmpd="sng">
                  <a:solidFill>
                    <a:srgbClr val="FFFFFF"/>
                  </a:solidFill>
                  <a:prstDash val="solid"/>
                </a:ln>
                <a:solidFill>
                  <a:srgbClr val="FFFFFF"/>
                </a:solidFill>
              </a:rPr>
              <a:t>для О</a:t>
            </a:r>
            <a:r>
              <a:rPr lang="uk-UA" sz="3200" dirty="0" smtClean="0">
                <a:ln w="18415" cmpd="sng">
                  <a:solidFill>
                    <a:srgbClr val="FFFFFF"/>
                  </a:solidFill>
                  <a:prstDash val="solid"/>
                </a:ln>
                <a:solidFill>
                  <a:srgbClr val="FFFFFF"/>
                </a:solidFill>
              </a:rPr>
              <a:t>. </a:t>
            </a:r>
            <a:r>
              <a:rPr lang="uk-UA" sz="3200" dirty="0" err="1" smtClean="0">
                <a:ln w="18415" cmpd="sng">
                  <a:solidFill>
                    <a:srgbClr val="FFFFFF"/>
                  </a:solidFill>
                  <a:prstDash val="solid"/>
                </a:ln>
                <a:solidFill>
                  <a:srgbClr val="FFFFFF"/>
                </a:solidFill>
              </a:rPr>
              <a:t>Турянського</a:t>
            </a:r>
            <a:r>
              <a:rPr lang="uk-UA" sz="3200" dirty="0" smtClean="0">
                <a:ln w="18415" cmpd="sng">
                  <a:solidFill>
                    <a:srgbClr val="FFFFFF"/>
                  </a:solidFill>
                  <a:prstDash val="solid"/>
                </a:ln>
                <a:solidFill>
                  <a:srgbClr val="FFFFFF"/>
                </a:solidFill>
              </a:rPr>
              <a:t> предметом художнього узагальнення. Письменник показав боротьбу в людині біологічних інстинктів і духовної волі до життя, підніс загальнолюдські цінності — дружбу, вірність, гуманізм, любов до рідних та батьківщини, що єднають людські серця, звільняють і просвітлюють душу.</a:t>
            </a:r>
            <a:endParaRPr lang="uk-UA" sz="3200" dirty="0">
              <a:ln w="18415" cmpd="sng">
                <a:solidFill>
                  <a:srgbClr val="FFFFFF"/>
                </a:solidFill>
                <a:prstDash val="solid"/>
              </a:ln>
              <a:solidFill>
                <a:srgbClr val="FFFFFF"/>
              </a:solidFill>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214414" y="857232"/>
            <a:ext cx="6286544" cy="1077218"/>
          </a:xfrm>
          <a:prstGeom prst="rect">
            <a:avLst/>
          </a:prstGeom>
        </p:spPr>
        <p:txBody>
          <a:bodyPr wrap="square">
            <a:spAutoFit/>
          </a:bodyPr>
          <a:lstStyle/>
          <a:p>
            <a:endParaRPr lang="uk-UA" sz="3600" b="1" i="1" dirty="0" smtClean="0">
              <a:solidFill>
                <a:srgbClr val="FF0000"/>
              </a:solidFill>
            </a:endParaRPr>
          </a:p>
          <a:p>
            <a:endParaRPr lang="uk-UA" sz="2800" i="1" dirty="0">
              <a:solidFill>
                <a:schemeClr val="accent6">
                  <a:lumMod val="50000"/>
                </a:schemeClr>
              </a:solidFill>
            </a:endParaRPr>
          </a:p>
        </p:txBody>
      </p:sp>
      <p:sp>
        <p:nvSpPr>
          <p:cNvPr id="5" name="Прямоугольник 4"/>
          <p:cNvSpPr/>
          <p:nvPr/>
        </p:nvSpPr>
        <p:spPr>
          <a:xfrm>
            <a:off x="1071538" y="1000108"/>
            <a:ext cx="6643734" cy="5078313"/>
          </a:xfrm>
          <a:prstGeom prst="rect">
            <a:avLst/>
          </a:prstGeom>
          <a:noFill/>
        </p:spPr>
        <p:txBody>
          <a:bodyPr wrap="square" lIns="91440" tIns="45720" rIns="91440" bIns="45720">
            <a:spAutoFit/>
          </a:bodyPr>
          <a:lstStyle/>
          <a:p>
            <a:pPr algn="ctr"/>
            <a:r>
              <a:rPr lang="uk-UA" sz="3600" b="1" i="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«Поет мусить пройти найглибше пекло буття й найвищі небесні вершини людського щастя. Тоді його слово буде хвилювати». </a:t>
            </a:r>
          </a:p>
          <a:p>
            <a:pPr algn="ctr"/>
            <a:r>
              <a:rPr lang="uk-UA" sz="3600" b="1" i="1" cap="none" spc="30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uk-UA" sz="3600" b="1" i="1" cap="none"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О.Турянський</a:t>
            </a:r>
            <a:endParaRPr lang="uk-UA" sz="3600" b="1" i="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a:endParaRPr lang="en-US" sz="3600" b="1" i="1" cap="none"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a:p>
            <a:pPr algn="ctr"/>
            <a:r>
              <a:rPr lang="uk-UA" sz="3600" b="1" i="1" cap="none"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a:t>
            </a:r>
            <a:r>
              <a:rPr lang="uk-UA" sz="3600" b="1" i="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Псевдонім - Іван Думка )</a:t>
            </a:r>
            <a:endParaRPr lang="ru-RU" sz="3600" b="1" cap="none" spc="30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p:blind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357290" y="1714488"/>
            <a:ext cx="6715172" cy="5016758"/>
          </a:xfrm>
          <a:prstGeom prst="rect">
            <a:avLst/>
          </a:prstGeom>
        </p:spPr>
        <p:txBody>
          <a:bodyPr wrap="square">
            <a:spAutoFit/>
          </a:bodyPr>
          <a:lstStyle/>
          <a:p>
            <a:r>
              <a:rPr lang="en-US" sz="4000" b="1" i="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a:t>
            </a:r>
            <a:r>
              <a:rPr lang="uk-UA" sz="4000" b="1" i="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Через </a:t>
            </a:r>
            <a:r>
              <a:rPr lang="uk-UA" sz="4000" b="1" i="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сльози і терпіння</a:t>
            </a:r>
          </a:p>
          <a:p>
            <a:r>
              <a:rPr lang="uk-UA" sz="4000" b="1" i="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Шлях веде до просвітління:</a:t>
            </a:r>
          </a:p>
          <a:p>
            <a:r>
              <a:rPr lang="uk-UA" sz="4000" b="1" i="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Хто боровся, скутий тьмою,</a:t>
            </a:r>
          </a:p>
          <a:p>
            <a:r>
              <a:rPr lang="uk-UA" sz="4000" b="1" i="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Тому сонце — </a:t>
            </a:r>
            <a:r>
              <a:rPr lang="uk-UA" sz="4000" b="1" i="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мрія мрій</a:t>
            </a:r>
            <a:r>
              <a:rPr lang="en-US" sz="4000" b="1" i="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a:t>
            </a:r>
            <a:r>
              <a:rPr lang="uk-UA" sz="4000" b="1" i="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a:t>
            </a:r>
          </a:p>
          <a:p>
            <a:r>
              <a:rPr lang="uk-UA" sz="4000" b="1" i="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rPr>
              <a:t> </a:t>
            </a:r>
          </a:p>
          <a:p>
            <a:endParaRPr lang="uk-UA" sz="4000" b="1" i="1"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Arial Narrow" pitchFamily="34" charset="0"/>
            </a:endParaRPr>
          </a:p>
        </p:txBody>
      </p:sp>
      <p:sp>
        <p:nvSpPr>
          <p:cNvPr id="5" name="Прямоугольник 4"/>
          <p:cNvSpPr/>
          <p:nvPr/>
        </p:nvSpPr>
        <p:spPr>
          <a:xfrm>
            <a:off x="4000496" y="5715016"/>
            <a:ext cx="3708066" cy="523220"/>
          </a:xfrm>
          <a:prstGeom prst="rect">
            <a:avLst/>
          </a:prstGeom>
        </p:spPr>
        <p:txBody>
          <a:bodyPr wrap="none">
            <a:spAutoFit/>
          </a:bodyPr>
          <a:lstStyle/>
          <a:p>
            <a:r>
              <a:rPr lang="ru-RU" sz="2800" b="1" spc="30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Осип Туринський</a:t>
            </a:r>
            <a:endParaRPr lang="ru-RU" sz="2800" b="1" spc="30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Прямоугольник 6"/>
          <p:cNvSpPr/>
          <p:nvPr/>
        </p:nvSpPr>
        <p:spPr>
          <a:xfrm>
            <a:off x="642910" y="785794"/>
            <a:ext cx="8001056" cy="3416320"/>
          </a:xfrm>
          <a:prstGeom prst="rect">
            <a:avLst/>
          </a:prstGeom>
        </p:spPr>
        <p:txBody>
          <a:bodyPr wrap="square">
            <a:spAutoFit/>
          </a:bodyPr>
          <a:lstStyle/>
          <a:p>
            <a:r>
              <a:rPr lang="ru-RU" sz="2400" smtClean="0">
                <a:ln w="18415" cmpd="sng">
                  <a:solidFill>
                    <a:srgbClr val="FFFFFF"/>
                  </a:solidFill>
                  <a:prstDash val="solid"/>
                </a:ln>
                <a:solidFill>
                  <a:srgbClr val="FFFFFF"/>
                </a:solidFill>
                <a:effectLst>
                  <a:outerShdw blurRad="63500" dir="3600000" algn="tl" rotWithShape="0">
                    <a:srgbClr val="000000">
                      <a:alpha val="70000"/>
                    </a:srgbClr>
                  </a:outerShdw>
                </a:effectLst>
              </a:rPr>
              <a:t>Стиль повісті Осипа Турянського «Поза межами болю» належить до напрямку класичного експресіонізму в розвитку української літератури початку </a:t>
            </a:r>
            <a:r>
              <a:rPr lang="en-US" sz="2400" smtClean="0">
                <a:ln w="18415" cmpd="sng">
                  <a:solidFill>
                    <a:srgbClr val="FFFFFF"/>
                  </a:solidFill>
                  <a:prstDash val="solid"/>
                </a:ln>
                <a:solidFill>
                  <a:srgbClr val="FFFFFF"/>
                </a:solidFill>
                <a:effectLst>
                  <a:outerShdw blurRad="63500" dir="3600000" algn="tl" rotWithShape="0">
                    <a:srgbClr val="000000">
                      <a:alpha val="70000"/>
                    </a:srgbClr>
                  </a:outerShdw>
                </a:effectLst>
              </a:rPr>
              <a:t>XX </a:t>
            </a:r>
            <a:r>
              <a:rPr lang="ru-RU" sz="2400" smtClean="0">
                <a:ln w="18415" cmpd="sng">
                  <a:solidFill>
                    <a:srgbClr val="FFFFFF"/>
                  </a:solidFill>
                  <a:prstDash val="solid"/>
                </a:ln>
                <a:solidFill>
                  <a:srgbClr val="FFFFFF"/>
                </a:solidFill>
                <a:effectLst>
                  <a:outerShdw blurRad="63500" dir="3600000" algn="tl" rotWithShape="0">
                    <a:srgbClr val="000000">
                      <a:alpha val="70000"/>
                    </a:srgbClr>
                  </a:outerShdw>
                </a:effectLst>
              </a:rPr>
              <a:t>ст., у якому мистецтво тісно пов’язане з реальністю, проте вираження знаходить через дослідження глибинних психологічних і душевних процесів, що відбуваються в людині. У творі Турянського зображено загострене суб’єктивне світобачення через призму переживань та емоцій автора в екстремальній ситуації.</a:t>
            </a:r>
          </a:p>
          <a:p>
            <a:endParaRPr lang="ru-RU" sz="2400" smtClean="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3" name="Рисунок 2" descr="00119789_9.jpg"/>
          <p:cNvPicPr>
            <a:picLocks noChangeAspect="1"/>
          </p:cNvPicPr>
          <p:nvPr/>
        </p:nvPicPr>
        <p:blipFill>
          <a:blip r:embed="rId2"/>
          <a:stretch>
            <a:fillRect/>
          </a:stretch>
        </p:blipFill>
        <p:spPr>
          <a:xfrm>
            <a:off x="2428860" y="3786190"/>
            <a:ext cx="4500594" cy="2891359"/>
          </a:xfrm>
          <a:prstGeom prst="rect">
            <a:avLst/>
          </a:prstGeom>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8" presetClass="entr" presetSubtype="0" accel="100000" fill="hold" nodeType="with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 calcmode="lin" valueType="num">
                                      <p:cBhvr>
                                        <p:cTn id="7" dur="500" fill="hold"/>
                                        <p:tgtEl>
                                          <p:spTgt spid="7">
                                            <p:txEl>
                                              <p:pRg st="0" end="0"/>
                                            </p:txEl>
                                          </p:spTgt>
                                        </p:tgtEl>
                                        <p:attrNameLst>
                                          <p:attrName>ppt_w</p:attrName>
                                        </p:attrNameLst>
                                      </p:cBhvr>
                                      <p:tavLst>
                                        <p:tav tm="0">
                                          <p:val>
                                            <p:strVal val="#ppt_w*2.5"/>
                                          </p:val>
                                        </p:tav>
                                        <p:tav tm="100000">
                                          <p:val>
                                            <p:strVal val="#ppt_w"/>
                                          </p:val>
                                        </p:tav>
                                      </p:tavLst>
                                    </p:anim>
                                    <p:anim calcmode="lin" valueType="num">
                                      <p:cBhvr>
                                        <p:cTn id="8" dur="500" fill="hold"/>
                                        <p:tgtEl>
                                          <p:spTgt spid="7">
                                            <p:txEl>
                                              <p:pRg st="0" end="0"/>
                                            </p:txEl>
                                          </p:spTgt>
                                        </p:tgtEl>
                                        <p:attrNameLst>
                                          <p:attrName>ppt_h</p:attrName>
                                        </p:attrNameLst>
                                      </p:cBhvr>
                                      <p:tavLst>
                                        <p:tav tm="0">
                                          <p:val>
                                            <p:strVal val="#ppt_h*0.01"/>
                                          </p:val>
                                        </p:tav>
                                        <p:tav tm="100000">
                                          <p:val>
                                            <p:strVal val="#ppt_h"/>
                                          </p:val>
                                        </p:tav>
                                      </p:tavLst>
                                    </p:anim>
                                    <p:anim calcmode="lin" valueType="num">
                                      <p:cBhvr>
                                        <p:cTn id="9" dur="500" fill="hold"/>
                                        <p:tgtEl>
                                          <p:spTgt spid="7">
                                            <p:txEl>
                                              <p:pRg st="0" end="0"/>
                                            </p:txEl>
                                          </p:spTgt>
                                        </p:tgtEl>
                                        <p:attrNameLst>
                                          <p:attrName>ppt_x</p:attrName>
                                        </p:attrNameLst>
                                      </p:cBhvr>
                                      <p:tavLst>
                                        <p:tav tm="0">
                                          <p:val>
                                            <p:strVal val="#ppt_x"/>
                                          </p:val>
                                        </p:tav>
                                        <p:tav tm="100000">
                                          <p:val>
                                            <p:strVal val="#ppt_x"/>
                                          </p:val>
                                        </p:tav>
                                      </p:tavLst>
                                    </p:anim>
                                    <p:anim calcmode="lin" valueType="num">
                                      <p:cBhvr>
                                        <p:cTn id="10" dur="500" fill="hold"/>
                                        <p:tgtEl>
                                          <p:spTgt spid="7">
                                            <p:txEl>
                                              <p:pRg st="0" end="0"/>
                                            </p:txEl>
                                          </p:spTgt>
                                        </p:tgtEl>
                                        <p:attrNameLst>
                                          <p:attrName>ppt_y</p:attrName>
                                        </p:attrNameLst>
                                      </p:cBhvr>
                                      <p:tavLst>
                                        <p:tav tm="0">
                                          <p:val>
                                            <p:strVal val="#ppt_h+1"/>
                                          </p:val>
                                        </p:tav>
                                        <p:tav tm="100000">
                                          <p:val>
                                            <p:strVal val="#ppt_y"/>
                                          </p:val>
                                        </p:tav>
                                      </p:tavLst>
                                    </p:anim>
                                    <p:animEffect transition="in" filter="fade">
                                      <p:cBhvr>
                                        <p:cTn id="11" dur="500"/>
                                        <p:tgtEl>
                                          <p:spTgt spid="7">
                                            <p:txEl>
                                              <p:pRg st="0" end="0"/>
                                            </p:txEl>
                                          </p:spTgt>
                                        </p:tgtEl>
                                      </p:cBhvr>
                                    </p:animEffect>
                                  </p:childTnLst>
                                </p:cTn>
                              </p:par>
                              <p:par>
                                <p:cTn id="12" presetID="30" presetClass="entr" presetSubtype="0"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fade">
                                      <p:cBhvr>
                                        <p:cTn id="14" dur="1600" decel="100000"/>
                                        <p:tgtEl>
                                          <p:spTgt spid="3"/>
                                        </p:tgtEl>
                                      </p:cBhvr>
                                    </p:animEffect>
                                    <p:anim calcmode="lin" valueType="num">
                                      <p:cBhvr>
                                        <p:cTn id="15" dur="1600" decel="100000" fill="hold"/>
                                        <p:tgtEl>
                                          <p:spTgt spid="3"/>
                                        </p:tgtEl>
                                        <p:attrNameLst>
                                          <p:attrName>style.rotation</p:attrName>
                                        </p:attrNameLst>
                                      </p:cBhvr>
                                      <p:tavLst>
                                        <p:tav tm="0">
                                          <p:val>
                                            <p:fltVal val="-90"/>
                                          </p:val>
                                        </p:tav>
                                        <p:tav tm="100000">
                                          <p:val>
                                            <p:fltVal val="0"/>
                                          </p:val>
                                        </p:tav>
                                      </p:tavLst>
                                    </p:anim>
                                    <p:anim calcmode="lin" valueType="num">
                                      <p:cBhvr>
                                        <p:cTn id="16" dur="1600" decel="100000" fill="hold"/>
                                        <p:tgtEl>
                                          <p:spTgt spid="3"/>
                                        </p:tgtEl>
                                        <p:attrNameLst>
                                          <p:attrName>ppt_x</p:attrName>
                                        </p:attrNameLst>
                                      </p:cBhvr>
                                      <p:tavLst>
                                        <p:tav tm="0">
                                          <p:val>
                                            <p:strVal val="#ppt_x+0.4"/>
                                          </p:val>
                                        </p:tav>
                                        <p:tav tm="100000">
                                          <p:val>
                                            <p:strVal val="#ppt_x-0.05"/>
                                          </p:val>
                                        </p:tav>
                                      </p:tavLst>
                                    </p:anim>
                                    <p:anim calcmode="lin" valueType="num">
                                      <p:cBhvr>
                                        <p:cTn id="17" dur="1600" decel="100000" fill="hold"/>
                                        <p:tgtEl>
                                          <p:spTgt spid="3"/>
                                        </p:tgtEl>
                                        <p:attrNameLst>
                                          <p:attrName>ppt_y</p:attrName>
                                        </p:attrNameLst>
                                      </p:cBhvr>
                                      <p:tavLst>
                                        <p:tav tm="0">
                                          <p:val>
                                            <p:strVal val="#ppt_y-0.4"/>
                                          </p:val>
                                        </p:tav>
                                        <p:tav tm="100000">
                                          <p:val>
                                            <p:strVal val="#ppt_y+0.1"/>
                                          </p:val>
                                        </p:tav>
                                      </p:tavLst>
                                    </p:anim>
                                    <p:anim calcmode="lin" valueType="num">
                                      <p:cBhvr>
                                        <p:cTn id="18" dur="400" accel="100000" fill="hold">
                                          <p:stCondLst>
                                            <p:cond delay="1600"/>
                                          </p:stCondLst>
                                        </p:cTn>
                                        <p:tgtEl>
                                          <p:spTgt spid="3"/>
                                        </p:tgtEl>
                                        <p:attrNameLst>
                                          <p:attrName>ppt_x</p:attrName>
                                        </p:attrNameLst>
                                      </p:cBhvr>
                                      <p:tavLst>
                                        <p:tav tm="0">
                                          <p:val>
                                            <p:strVal val="#ppt_x-0.05"/>
                                          </p:val>
                                        </p:tav>
                                        <p:tav tm="100000">
                                          <p:val>
                                            <p:strVal val="#ppt_x"/>
                                          </p:val>
                                        </p:tav>
                                      </p:tavLst>
                                    </p:anim>
                                    <p:anim calcmode="lin" valueType="num">
                                      <p:cBhvr>
                                        <p:cTn id="19" dur="400" accel="100000" fill="hold">
                                          <p:stCondLst>
                                            <p:cond delay="1600"/>
                                          </p:stCondLst>
                                        </p:cTn>
                                        <p:tgtEl>
                                          <p:spTgt spid="3"/>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609600" y="1071546"/>
            <a:ext cx="7924800" cy="5054617"/>
          </a:xfrm>
        </p:spPr>
        <p:txBody>
          <a:bodyPr/>
          <a:lstStyle/>
          <a:p>
            <a:pPr>
              <a:buNone/>
            </a:pPr>
            <a:r>
              <a:rPr lang="ru-RU" smtClean="0">
                <a:ln w="18415" cmpd="sng">
                  <a:solidFill>
                    <a:srgbClr val="FFFFFF"/>
                  </a:solidFill>
                  <a:prstDash val="solid"/>
                </a:ln>
                <a:solidFill>
                  <a:srgbClr val="FFFFFF"/>
                </a:solidFill>
                <a:effectLst>
                  <a:outerShdw blurRad="63500" dir="3600000" algn="tl" rotWithShape="0">
                    <a:srgbClr val="000000">
                      <a:alpha val="70000"/>
                    </a:srgbClr>
                  </a:outerShdw>
                </a:effectLst>
              </a:rPr>
              <a:t>    Письменник засуджує потворні явища життя, жорстокість війн і кровопролить. Безумовно, світ далекий від досконалості, де «слабший мусить померти, аби сильніший вижив». Письменник воював від час першої світової війни, зазнай жахів полону, тому його твір, пропущений крізь власне серце, набуває великої значущості в скарбниці української прози.</a:t>
            </a:r>
          </a:p>
          <a:p>
            <a:endParaRPr lang="ru-RU"/>
          </a:p>
        </p:txBody>
      </p:sp>
    </p:spTree>
  </p:cSld>
  <p:clrMapOvr>
    <a:masterClrMapping/>
  </p:clrMapOvr>
  <p:transition>
    <p:pull dir="l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lum bright="-10000" contrast="30000"/>
          </a:blip>
          <a:srcRect/>
          <a:stretch>
            <a:fillRect/>
          </a:stretch>
        </p:blipFill>
        <p:spPr bwMode="auto">
          <a:xfrm>
            <a:off x="857224" y="928670"/>
            <a:ext cx="2286016" cy="3451884"/>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7" name="Picture 3"/>
          <p:cNvPicPr>
            <a:picLocks noChangeAspect="1" noChangeArrowheads="1"/>
          </p:cNvPicPr>
          <p:nvPr/>
        </p:nvPicPr>
        <p:blipFill>
          <a:blip r:embed="rId3">
            <a:lum contrast="20000"/>
          </a:blip>
          <a:srcRect/>
          <a:stretch>
            <a:fillRect/>
          </a:stretch>
        </p:blipFill>
        <p:spPr bwMode="auto">
          <a:xfrm>
            <a:off x="3428992" y="1357298"/>
            <a:ext cx="2214578" cy="3485909"/>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pic>
        <p:nvPicPr>
          <p:cNvPr id="1028" name="Picture 4"/>
          <p:cNvPicPr>
            <a:picLocks noChangeAspect="1" noChangeArrowheads="1"/>
          </p:cNvPicPr>
          <p:nvPr/>
        </p:nvPicPr>
        <p:blipFill>
          <a:blip r:embed="rId4">
            <a:lum contrast="20000"/>
          </a:blip>
          <a:srcRect/>
          <a:stretch>
            <a:fillRect/>
          </a:stretch>
        </p:blipFill>
        <p:spPr bwMode="auto">
          <a:xfrm>
            <a:off x="6143636" y="2857496"/>
            <a:ext cx="2357454" cy="3536181"/>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mph" presetSubtype="0" fill="hold" nodeType="afterEffect">
                                  <p:stCondLst>
                                    <p:cond delay="0"/>
                                  </p:stCondLst>
                                  <p:childTnLst>
                                    <p:animEffect transition="out" filter="fade">
                                      <p:cBhvr>
                                        <p:cTn id="6" dur="2000" tmFilter="0, 0; .2, .5; .8, .5; 1, 0"/>
                                        <p:tgtEl>
                                          <p:spTgt spid="1026"/>
                                        </p:tgtEl>
                                      </p:cBhvr>
                                    </p:animEffect>
                                    <p:animScale>
                                      <p:cBhvr>
                                        <p:cTn id="7" dur="1000" autoRev="1" fill="hold"/>
                                        <p:tgtEl>
                                          <p:spTgt spid="1026"/>
                                        </p:tgtEl>
                                      </p:cBhvr>
                                      <p:by x="105000" y="105000"/>
                                    </p:animScale>
                                  </p:childTnLst>
                                </p:cTn>
                              </p:par>
                            </p:childTnLst>
                          </p:cTn>
                        </p:par>
                        <p:par>
                          <p:cTn id="8" fill="hold">
                            <p:stCondLst>
                              <p:cond delay="2000"/>
                            </p:stCondLst>
                            <p:childTnLst>
                              <p:par>
                                <p:cTn id="9" presetID="26" presetClass="emph" presetSubtype="0" fill="hold" nodeType="afterEffect">
                                  <p:stCondLst>
                                    <p:cond delay="0"/>
                                  </p:stCondLst>
                                  <p:childTnLst>
                                    <p:animEffect transition="out" filter="fade">
                                      <p:cBhvr>
                                        <p:cTn id="10" dur="2000" tmFilter="0, 0; .2, .5; .8, .5; 1, 0"/>
                                        <p:tgtEl>
                                          <p:spTgt spid="1027"/>
                                        </p:tgtEl>
                                      </p:cBhvr>
                                    </p:animEffect>
                                    <p:animScale>
                                      <p:cBhvr>
                                        <p:cTn id="11" dur="1000" autoRev="1" fill="hold"/>
                                        <p:tgtEl>
                                          <p:spTgt spid="1027"/>
                                        </p:tgtEl>
                                      </p:cBhvr>
                                      <p:by x="105000" y="105000"/>
                                    </p:animScale>
                                  </p:childTnLst>
                                </p:cTn>
                              </p:par>
                            </p:childTnLst>
                          </p:cTn>
                        </p:par>
                        <p:par>
                          <p:cTn id="12" fill="hold">
                            <p:stCondLst>
                              <p:cond delay="4000"/>
                            </p:stCondLst>
                            <p:childTnLst>
                              <p:par>
                                <p:cTn id="13" presetID="26" presetClass="emph" presetSubtype="0" fill="hold" nodeType="afterEffect">
                                  <p:stCondLst>
                                    <p:cond delay="0"/>
                                  </p:stCondLst>
                                  <p:childTnLst>
                                    <p:animEffect transition="out" filter="fade">
                                      <p:cBhvr>
                                        <p:cTn id="14" dur="2000" tmFilter="0, 0; .2, .5; .8, .5; 1, 0"/>
                                        <p:tgtEl>
                                          <p:spTgt spid="1028"/>
                                        </p:tgtEl>
                                      </p:cBhvr>
                                    </p:animEffect>
                                    <p:animScale>
                                      <p:cBhvr>
                                        <p:cTn id="15" dur="1000" autoRev="1" fill="hold"/>
                                        <p:tgtEl>
                                          <p:spTgt spid="1028"/>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642918"/>
            <a:ext cx="8072494" cy="1200329"/>
          </a:xfrm>
          <a:prstGeom prst="rect">
            <a:avLst/>
          </a:prstGeom>
        </p:spPr>
        <p:txBody>
          <a:bodyPr wrap="square">
            <a:spAutoFit/>
          </a:bodyPr>
          <a:lstStyle/>
          <a:p>
            <a:pPr lvl="0" fontAlgn="base">
              <a:spcBef>
                <a:spcPct val="0"/>
              </a:spcBef>
              <a:spcAft>
                <a:spcPct val="0"/>
              </a:spcAft>
            </a:pPr>
            <a:endParaRPr kumimoji="0" lang="uk-UA" sz="3600" i="1"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a typeface="Times New Roman" pitchFamily="18" charset="0"/>
            </a:endParaRPr>
          </a:p>
          <a:p>
            <a:pPr lvl="0" fontAlgn="base">
              <a:spcBef>
                <a:spcPct val="0"/>
              </a:spcBef>
              <a:spcAft>
                <a:spcPct val="0"/>
              </a:spcAft>
            </a:pPr>
            <a:endParaRPr kumimoji="0" lang="ru-RU" sz="3600" i="0" u="none" strike="noStrike" normalizeH="0" baseline="0" dirty="0" smtClean="0">
              <a:ln w="18415" cmpd="sng">
                <a:solidFill>
                  <a:srgbClr val="FFFFFF"/>
                </a:solidFill>
                <a:prstDash val="solid"/>
              </a:ln>
              <a:solidFill>
                <a:srgbClr val="FFFFFF"/>
              </a:solidFill>
              <a:effectLst>
                <a:outerShdw blurRad="63500" dir="3600000" algn="tl" rotWithShape="0">
                  <a:srgbClr val="000000">
                    <a:alpha val="70000"/>
                  </a:srgbClr>
                </a:outerShdw>
              </a:effectLst>
              <a:latin typeface="Arial" pitchFamily="34" charset="0"/>
            </a:endParaRPr>
          </a:p>
        </p:txBody>
      </p:sp>
      <p:sp>
        <p:nvSpPr>
          <p:cNvPr id="3" name="Прямоугольник 2"/>
          <p:cNvSpPr/>
          <p:nvPr/>
        </p:nvSpPr>
        <p:spPr>
          <a:xfrm>
            <a:off x="214282" y="285728"/>
            <a:ext cx="8786874" cy="3968779"/>
          </a:xfrm>
          <a:prstGeom prst="rect">
            <a:avLst/>
          </a:prstGeom>
        </p:spPr>
        <p:txBody>
          <a:bodyPr wrap="square">
            <a:spAutoFit/>
          </a:bodyPr>
          <a:lstStyle/>
          <a:p>
            <a:r>
              <a:rPr lang="ru-RU" sz="2290" smtClean="0">
                <a:ln w="18415" cmpd="sng">
                  <a:solidFill>
                    <a:srgbClr val="FFFFFF"/>
                  </a:solidFill>
                  <a:prstDash val="solid"/>
                </a:ln>
                <a:solidFill>
                  <a:srgbClr val="FFFFFF"/>
                </a:solidFill>
                <a:effectLst>
                  <a:outerShdw blurRad="63500" dir="3600000" algn="tl" rotWithShape="0">
                    <a:srgbClr val="000000">
                      <a:alpha val="70000"/>
                    </a:srgbClr>
                  </a:outerShdw>
                </a:effectLst>
              </a:rPr>
              <a:t>За визначенням О. Турянського, «Поза межами болю» — повість-поема. У центрі сюжету — поневіряння військовополонених, колишніх солдатів австрійської армії, сімох друзів у нещасті: Штранцінгера, Добровського, Ніколича, Саба, Бонні, Пшилуського та Оглядівського (саме від особи останнього ведеться розповідь). У передньому слові автор зазначає, що вони стали жертвою злочину: «Це був злочин, якого люди і природа допустилися на нас і який і нас приневолив стати злочинцями супроти духа людства». Утікши від охоронців, чоловіки опиняються наодинці з дикою природою, де лише сніг, холод, голод і жодної живої душі. Найбільша небезпека для втікачів — замерзнути в лютий зимовий мороз.</a:t>
            </a:r>
            <a:endParaRPr lang="ru-RU" sz="229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Рисунок 4" descr="29579_html_m402f6c9b.jpg"/>
          <p:cNvPicPr>
            <a:picLocks noChangeAspect="1"/>
          </p:cNvPicPr>
          <p:nvPr/>
        </p:nvPicPr>
        <p:blipFill>
          <a:blip r:embed="rId2"/>
          <a:stretch>
            <a:fillRect/>
          </a:stretch>
        </p:blipFill>
        <p:spPr>
          <a:xfrm>
            <a:off x="3428992" y="3857628"/>
            <a:ext cx="5072098" cy="2786082"/>
          </a:xfrm>
          <a:prstGeom prst="rect">
            <a:avLst/>
          </a:prstGeom>
          <a:ln>
            <a:noFill/>
          </a:ln>
          <a:effectLst>
            <a:softEdge rad="112500"/>
          </a:effectLst>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4" presetClass="entr" presetSubtype="0"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to="" calcmode="lin" valueType="num">
                                      <p:cBhvr>
                                        <p:cTn id="7" dur="1" fill="hold"/>
                                        <p:tgtEl>
                                          <p:spTgt spid="3"/>
                                        </p:tgtEl>
                                        <p:attrNameLst>
                                          <p:attrName/>
                                        </p:attrNameLst>
                                      </p:cBhvr>
                                    </p:anim>
                                  </p:childTnLst>
                                </p:cTn>
                              </p:par>
                            </p:childTnLst>
                          </p:cTn>
                        </p:par>
                        <p:par>
                          <p:cTn id="8" fill="hold">
                            <p:stCondLst>
                              <p:cond delay="0"/>
                            </p:stCondLst>
                            <p:childTnLst>
                              <p:par>
                                <p:cTn id="9" presetID="42"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1000"/>
                                        <p:tgtEl>
                                          <p:spTgt spid="5"/>
                                        </p:tgtEl>
                                      </p:cBhvr>
                                    </p:animEffect>
                                    <p:anim calcmode="lin" valueType="num">
                                      <p:cBhvr>
                                        <p:cTn id="12" dur="1000" fill="hold"/>
                                        <p:tgtEl>
                                          <p:spTgt spid="5"/>
                                        </p:tgtEl>
                                        <p:attrNameLst>
                                          <p:attrName>ppt_x</p:attrName>
                                        </p:attrNameLst>
                                      </p:cBhvr>
                                      <p:tavLst>
                                        <p:tav tm="0">
                                          <p:val>
                                            <p:strVal val="#ppt_x"/>
                                          </p:val>
                                        </p:tav>
                                        <p:tav tm="100000">
                                          <p:val>
                                            <p:strVal val="#ppt_x"/>
                                          </p:val>
                                        </p:tav>
                                      </p:tavLst>
                                    </p:anim>
                                    <p:anim calcmode="lin" valueType="num">
                                      <p:cBhvr>
                                        <p:cTn id="13"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609600" y="285728"/>
            <a:ext cx="8177242" cy="6072230"/>
          </a:xfrm>
        </p:spPr>
        <p:txBody>
          <a:bodyPr/>
          <a:lstStyle/>
          <a:p>
            <a:pPr>
              <a:buNone/>
            </a:pPr>
            <a:r>
              <a:rPr lang="ru-RU" sz="2800" smtClean="0">
                <a:ln w="18415" cmpd="sng">
                  <a:solidFill>
                    <a:srgbClr val="FFFFFF"/>
                  </a:solidFill>
                  <a:prstDash val="solid"/>
                </a:ln>
                <a:solidFill>
                  <a:srgbClr val="FFFFFF"/>
                </a:solidFill>
                <a:effectLst>
                  <a:outerShdw blurRad="63500" dir="3600000" algn="tl" rotWithShape="0">
                    <a:srgbClr val="000000">
                      <a:alpha val="70000"/>
                    </a:srgbClr>
                  </a:outerShdw>
                </a:effectLst>
              </a:rPr>
              <a:t>   Письменник досить точно використовує оксюморон, щоб передати весь жах ситуації, в яку потрапили герої твору: «Ідуть живі трупи по трупі природи». Здається, що й природа відвертається від нещасних людей: «Чорні хмари закрили заздрісно сонце і блакить неба й повисли над ними, як велетенські чорні крила всесвітнього духа знищення». І далі ті ж хмари — «як казочні упирі». Чи не вперше в українській літературі письменник використовує природу не як тло чи опис, суголосний подіям, а як караючу ворожу силу. Лише в передсмертному маренні природа змінюється у свідомості людини: «Синє небо любо й приязно сміється…»</a:t>
            </a:r>
            <a:endParaRPr lang="ru-RU" sz="280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Tree>
  </p:cSld>
  <p:clrMapOvr>
    <a:masterClrMapping/>
  </p:clrMapOvr>
  <p:transition>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sz="half" idx="1"/>
          </p:nvPr>
        </p:nvSpPr>
        <p:spPr>
          <a:xfrm>
            <a:off x="0" y="642918"/>
            <a:ext cx="4714876" cy="6000792"/>
          </a:xfrm>
        </p:spPr>
        <p:txBody>
          <a:bodyPr/>
          <a:lstStyle/>
          <a:p>
            <a:pPr>
              <a:buNone/>
            </a:pPr>
            <a:r>
              <a:rPr lang="ru-RU" sz="2400" smtClean="0">
                <a:ln w="18415" cmpd="sng">
                  <a:solidFill>
                    <a:srgbClr val="FFFFFF"/>
                  </a:solidFill>
                  <a:prstDash val="solid"/>
                </a:ln>
                <a:solidFill>
                  <a:srgbClr val="FFFFFF"/>
                </a:solidFill>
                <a:effectLst>
                  <a:outerShdw blurRad="63500" dir="3600000" algn="tl" rotWithShape="0">
                    <a:srgbClr val="000000">
                      <a:alpha val="70000"/>
                    </a:srgbClr>
                  </a:outerShdw>
                </a:effectLst>
              </a:rPr>
              <a:t>    У кожного з сімох учасників  до двобою зі смертю була власна життєва дорога, але безжальний вихор війни перетнув їхні долі, і тепер, коли «ніхто й нічо не відзивається на голос болю і туги їхнього серця», раптом ніби саме собою назріває страшне рішення: хтось із них мусить померти, а решта розпалить вогнище з його вбогої одежини й таким чином урятується. Добровський зауважує: «Прокляте те життя, в котрому слабкий мусить згинути, щоб дужчий міг жити».</a:t>
            </a:r>
            <a:endParaRPr lang="ru-RU" sz="240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pic>
        <p:nvPicPr>
          <p:cNvPr id="5" name="Содержимое 4" descr="kak_raszech_koster.jpg"/>
          <p:cNvPicPr>
            <a:picLocks noGrp="1" noChangeAspect="1"/>
          </p:cNvPicPr>
          <p:nvPr>
            <p:ph sz="half" idx="2"/>
          </p:nvPr>
        </p:nvPicPr>
        <p:blipFill>
          <a:blip r:embed="rId2"/>
          <a:stretch>
            <a:fillRect/>
          </a:stretch>
        </p:blipFill>
        <p:spPr>
          <a:xfrm>
            <a:off x="4714876" y="1928802"/>
            <a:ext cx="4069997" cy="3857652"/>
          </a:xfrm>
          <a:prstGeom prst="rect">
            <a:avLst/>
          </a:prstGeom>
          <a:ln>
            <a:noFill/>
          </a:ln>
          <a:effectLst>
            <a:softEdge rad="112500"/>
          </a:effectLst>
        </p:spPr>
      </p:pic>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10"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Тема Office">
  <a:themeElements>
    <a:clrScheme name="Office Theme 13">
      <a:dk1>
        <a:srgbClr val="808080"/>
      </a:dk1>
      <a:lt1>
        <a:srgbClr val="FFFFFF"/>
      </a:lt1>
      <a:dk2>
        <a:srgbClr val="5E2420"/>
      </a:dk2>
      <a:lt2>
        <a:srgbClr val="FFFFFF"/>
      </a:lt2>
      <a:accent1>
        <a:srgbClr val="D29F29"/>
      </a:accent1>
      <a:accent2>
        <a:srgbClr val="C04527"/>
      </a:accent2>
      <a:accent3>
        <a:srgbClr val="B6ACAB"/>
      </a:accent3>
      <a:accent4>
        <a:srgbClr val="DADADA"/>
      </a:accent4>
      <a:accent5>
        <a:srgbClr val="E5CDAC"/>
      </a:accent5>
      <a:accent6>
        <a:srgbClr val="AE3E22"/>
      </a:accent6>
      <a:hlink>
        <a:srgbClr val="B89749"/>
      </a:hlink>
      <a:folHlink>
        <a:srgbClr val="B58346"/>
      </a:folHlink>
    </a:clrScheme>
    <a:fontScheme name="Тема Office">
      <a:majorFont>
        <a:latin typeface="Garamond"/>
        <a:ea typeface=""/>
        <a:cs typeface=""/>
      </a:majorFont>
      <a:minorFont>
        <a:latin typeface="Garamond"/>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Office Theme 13">
        <a:dk1>
          <a:srgbClr val="808080"/>
        </a:dk1>
        <a:lt1>
          <a:srgbClr val="FFFFFF"/>
        </a:lt1>
        <a:dk2>
          <a:srgbClr val="5E2420"/>
        </a:dk2>
        <a:lt2>
          <a:srgbClr val="FFFFFF"/>
        </a:lt2>
        <a:accent1>
          <a:srgbClr val="D29F29"/>
        </a:accent1>
        <a:accent2>
          <a:srgbClr val="C04527"/>
        </a:accent2>
        <a:accent3>
          <a:srgbClr val="B6ACAB"/>
        </a:accent3>
        <a:accent4>
          <a:srgbClr val="DADADA"/>
        </a:accent4>
        <a:accent5>
          <a:srgbClr val="E5CDAC"/>
        </a:accent5>
        <a:accent6>
          <a:srgbClr val="AE3E22"/>
        </a:accent6>
        <a:hlink>
          <a:srgbClr val="B89749"/>
        </a:hlink>
        <a:folHlink>
          <a:srgbClr val="B58346"/>
        </a:folHlink>
      </a:clrScheme>
      <a:clrMap bg1="dk2" tx1="lt1" bg2="dk1" tx2="lt2" accent1="accent1" accent2="accent2" accent3="accent3" accent4="accent4" accent5="accent5" accent6="accent6" hlink="hlink" folHlink="folHlink"/>
    </a:extraClrScheme>
    <a:extraClrScheme>
      <a:clrScheme name="Office Theme 14">
        <a:dk1>
          <a:srgbClr val="5C1F00"/>
        </a:dk1>
        <a:lt1>
          <a:srgbClr val="FFFFFF"/>
        </a:lt1>
        <a:dk2>
          <a:srgbClr val="5E2420"/>
        </a:dk2>
        <a:lt2>
          <a:srgbClr val="FFFFFF"/>
        </a:lt2>
        <a:accent1>
          <a:srgbClr val="713E39"/>
        </a:accent1>
        <a:accent2>
          <a:srgbClr val="BE7960"/>
        </a:accent2>
        <a:accent3>
          <a:srgbClr val="B6ACAB"/>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291</TotalTime>
  <Words>749</Words>
  <Application>Microsoft Office PowerPoint</Application>
  <PresentationFormat>Экран (4:3)</PresentationFormat>
  <Paragraphs>22</Paragraphs>
  <Slides>13</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13</vt:i4>
      </vt:variant>
    </vt:vector>
  </HeadingPairs>
  <TitlesOfParts>
    <vt:vector size="14" baseType="lpstr">
      <vt:lpstr>Тема Office</vt:lpstr>
      <vt:lpstr>Осип Турянський (1880-1933) </vt:lpstr>
      <vt:lpstr>Слайд 2</vt:lpstr>
      <vt:lpstr>Слайд 3</vt:lpstr>
      <vt:lpstr>Слайд 4</vt:lpstr>
      <vt:lpstr>Слайд 5</vt:lpstr>
      <vt:lpstr>Слайд 6</vt:lpstr>
      <vt:lpstr>Слайд 7</vt:lpstr>
      <vt:lpstr>Слайд 8</vt:lpstr>
      <vt:lpstr>Слайд 9</vt:lpstr>
      <vt:lpstr>Слайд 10</vt:lpstr>
      <vt:lpstr>Кадри з фільму</vt:lpstr>
      <vt:lpstr>Слайд 12</vt:lpstr>
      <vt:lpstr>Слайд 13</vt:lpstr>
    </vt:vector>
  </TitlesOfParts>
  <Company>Krokoz™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www.PHILka.RU</dc:creator>
  <cp:lastModifiedBy>Admin</cp:lastModifiedBy>
  <cp:revision>20</cp:revision>
  <dcterms:created xsi:type="dcterms:W3CDTF">2012-07-08T10:23:14Z</dcterms:created>
  <dcterms:modified xsi:type="dcterms:W3CDTF">2014-01-15T17:12:58Z</dcterms:modified>
</cp:coreProperties>
</file>