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65" d="100"/>
          <a:sy n="65" d="100"/>
        </p:scale>
        <p:origin x="-102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BEFEB9-B9E4-48A6-9FC3-47C06DD285EC}" type="datetimeFigureOut">
              <a:rPr lang="ru-RU" smtClean="0"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4AAFF9-FD90-4587-864D-9B19700B19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1%80%D0%BE%D0%B1%D0%BD%D0%B8%D1%86%D0%B0_%D0%AE%D0%BB%D0%B8%D1%8F_II" TargetMode="External"/><Relationship Id="rId2" Type="http://schemas.openxmlformats.org/officeDocument/2006/relationships/hyperlink" Target="https://ru.wikipedia.org/wiki/%D0%92%D0%B0%D0%B7%D0%B0%D1%80%D0%B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Микеланджело и его Великий творения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Гробница папы Юлия </a:t>
            </a:r>
            <a:r>
              <a:rPr lang="en-US" b="1" dirty="0"/>
              <a:t>II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229600" cy="5217443"/>
          </a:xfrm>
        </p:spPr>
        <p:txBody>
          <a:bodyPr>
            <a:normAutofit/>
          </a:bodyPr>
          <a:lstStyle/>
          <a:p>
            <a:r>
              <a:rPr lang="ru-RU" dirty="0"/>
              <a:t>Наследники папы не собирались осуществлять первоначальный грандиозный замысел Микеланджело. Понадобился второй, более скромный проект гробницы, примыкающей к церковной стене. Однако и этот проект показался наследникам слишком крупным и не получил полной реализации. Работа над гробницей растягивалась на десятилетия.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Наследники папы не собирались осуществлять первоначальный грандиозный замысел Микеланджело. Понадобился второй, более скромный проект гробницы, примыкающей к церковной стене. Однако и этот проект показался наследникам слишком крупным и не получил полной реализации. Работа над гробницей растягивалась на десятилетия.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2-й вариант проекта гробницы</a:t>
            </a:r>
            <a:endParaRPr lang="ru-RU" dirty="0"/>
          </a:p>
        </p:txBody>
      </p:sp>
      <p:pic>
        <p:nvPicPr>
          <p:cNvPr id="4" name="Содержимое 3" descr="640px-Michelangelo_Second_design_for_wall_tomb_for_Julius_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996362"/>
            <a:ext cx="6984776" cy="567513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r>
              <a:rPr lang="ru-RU" dirty="0"/>
              <a:t>По третьему договору 1516 г. надгробие еще больше упростилось, но и оно не было осуществлено. Работа над надгробием становилась для его создателя трагедией, длившейся до 1542 г., когда согласно шестому договору надгробие было наконец завершено и установлено в церкви Сан </a:t>
            </a:r>
            <a:r>
              <a:rPr lang="ru-RU" dirty="0" err="1"/>
              <a:t>Пьетро</a:t>
            </a:r>
            <a:r>
              <a:rPr lang="ru-RU" dirty="0"/>
              <a:t> ин </a:t>
            </a:r>
            <a:r>
              <a:rPr lang="ru-RU" dirty="0" err="1"/>
              <a:t>Винколи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Реконструкция проекта гробницы 1532-го </a:t>
            </a:r>
            <a:r>
              <a:rPr lang="ru-RU" dirty="0" smtClean="0"/>
              <a:t>года: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File:Tomba di giulio II, progetto del 15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196752"/>
            <a:ext cx="4122856" cy="5345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229600" cy="5649491"/>
          </a:xfrm>
        </p:spPr>
        <p:txBody>
          <a:bodyPr>
            <a:noAutofit/>
          </a:bodyPr>
          <a:lstStyle/>
          <a:p>
            <a:r>
              <a:rPr lang="ru-RU" sz="3200" dirty="0"/>
              <a:t>В своем нынешнем виде она была завершена в 1545 </a:t>
            </a:r>
            <a:r>
              <a:rPr lang="ru-RU" sz="3200" dirty="0" smtClean="0"/>
              <a:t>году.</a:t>
            </a:r>
            <a:endParaRPr lang="ru-RU" sz="3200" dirty="0"/>
          </a:p>
          <a:p>
            <a:r>
              <a:rPr lang="ru-RU" sz="3200" dirty="0"/>
              <a:t>Микеланджело успел сделать только три статуи — Моисея, Рахили и Лии. Надгробие установили в церкви </a:t>
            </a:r>
            <a:r>
              <a:rPr lang="ru-RU" sz="3200" dirty="0" err="1"/>
              <a:t>Сан-Пьетро-ин-Винколи</a:t>
            </a:r>
            <a:r>
              <a:rPr lang="ru-RU" sz="3200" dirty="0"/>
              <a:t>, где папа служил при жизни, а не в соборе Святого Петра, как планировалось </a:t>
            </a:r>
            <a:r>
              <a:rPr lang="ru-RU" sz="3200" dirty="0" smtClean="0"/>
              <a:t>ранее. </a:t>
            </a:r>
            <a:r>
              <a:rPr lang="ru-RU" sz="3200" dirty="0"/>
              <a:t>Центральной статуей проекта стал Моисей, которого </a:t>
            </a:r>
            <a:r>
              <a:rPr lang="ru-RU" sz="3200" dirty="0" err="1"/>
              <a:t>Либман</a:t>
            </a:r>
            <a:r>
              <a:rPr lang="ru-RU" sz="3200" dirty="0"/>
              <a:t> называет «в определённом смысле портретом, физическим и духовным, Юлия II</a:t>
            </a:r>
            <a:r>
              <a:rPr lang="ru-RU" sz="3200" dirty="0" smtClean="0"/>
              <a:t>».</a:t>
            </a:r>
            <a:endParaRPr lang="ru-RU" sz="3200" dirty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www.mikelangelo.ru/txt/img/14guli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5271889" cy="6416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229600" cy="5217443"/>
          </a:xfrm>
        </p:spPr>
        <p:txBody>
          <a:bodyPr>
            <a:noAutofit/>
          </a:bodyPr>
          <a:lstStyle/>
          <a:p>
            <a:r>
              <a:rPr lang="ru-RU" sz="3200" dirty="0"/>
              <a:t>Над Моисеем, в верхнем ряду, поставлен мраморный саркофаг, а на нем — фигура папы Юлия II. По </a:t>
            </a:r>
            <a:r>
              <a:rPr lang="ru-RU" sz="3200" dirty="0">
                <a:hlinkClick r:id="rId2" tooltip="Вазари"/>
              </a:rPr>
              <a:t>Вазари</a:t>
            </a:r>
            <a:r>
              <a:rPr lang="ru-RU" sz="3200" dirty="0"/>
              <a:t>, эта статуя, как и саркофаг, была работой </a:t>
            </a:r>
            <a:r>
              <a:rPr lang="ru-RU" sz="3200" dirty="0" err="1"/>
              <a:t>Томмазо</a:t>
            </a:r>
            <a:r>
              <a:rPr lang="ru-RU" sz="3200" dirty="0"/>
              <a:t> </a:t>
            </a:r>
            <a:r>
              <a:rPr lang="ru-RU" sz="3200" dirty="0" err="1" smtClean="0"/>
              <a:t>Босколи</a:t>
            </a:r>
            <a:r>
              <a:rPr lang="ru-RU" sz="3200" dirty="0" smtClean="0"/>
              <a:t>, ученика </a:t>
            </a:r>
            <a:r>
              <a:rPr lang="ru-RU" sz="3200" dirty="0"/>
              <a:t>Микеланджело. Однако, после проведенной реставрации, у исследователей появились сомнения относительно авторства </a:t>
            </a:r>
            <a:r>
              <a:rPr lang="ru-RU" sz="3200" dirty="0" err="1"/>
              <a:t>Босколи</a:t>
            </a:r>
            <a:r>
              <a:rPr lang="ru-RU" sz="3200" dirty="0"/>
              <a:t>. По </a:t>
            </a:r>
            <a:r>
              <a:rPr lang="ru-RU" sz="3200" dirty="0" smtClean="0"/>
              <a:t>их мнению, значительная </a:t>
            </a:r>
            <a:r>
              <a:rPr lang="ru-RU" sz="3200" dirty="0"/>
              <a:t>часть статуи Юлия II, если не вся, принадлежит руке Микеланджело</a:t>
            </a:r>
            <a:r>
              <a:rPr lang="ru-RU" sz="3200" baseline="30000" dirty="0">
                <a:hlinkClick r:id="rId3"/>
              </a:rPr>
              <a:t>[5]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_3165e_6cb8dd6b_XL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8640"/>
            <a:ext cx="6482854" cy="648285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3200" dirty="0" err="1"/>
              <a:t>Кондиви</a:t>
            </a:r>
            <a:r>
              <a:rPr lang="ru-RU" sz="3200" dirty="0"/>
              <a:t> утверждал, что гробница была «трагедией» всей жизни Микеланджело, поскольку ему так и не удалось завершить ее такой, какой она виделась сначала. По мнению В. Н. </a:t>
            </a:r>
            <a:r>
              <a:rPr lang="ru-RU" sz="3200" dirty="0" smtClean="0"/>
              <a:t>Лазарева:</a:t>
            </a:r>
            <a:br>
              <a:rPr lang="ru-RU" sz="3200" dirty="0" smtClean="0"/>
            </a:br>
            <a:r>
              <a:rPr lang="ru-RU" sz="3200" dirty="0" smtClean="0"/>
              <a:t>«</a:t>
            </a:r>
            <a:r>
              <a:rPr lang="ru-RU" sz="3200" i="1" dirty="0" smtClean="0"/>
              <a:t>То</a:t>
            </a:r>
            <a:r>
              <a:rPr lang="ru-RU" sz="3200" i="1" dirty="0"/>
              <a:t>, что мы видим в римской церкви Сан </a:t>
            </a:r>
            <a:r>
              <a:rPr lang="ru-RU" sz="3200" i="1" dirty="0" err="1"/>
              <a:t>Пьетро</a:t>
            </a:r>
            <a:r>
              <a:rPr lang="ru-RU" sz="3200" i="1" dirty="0"/>
              <a:t> ин </a:t>
            </a:r>
            <a:r>
              <a:rPr lang="ru-RU" sz="3200" i="1" dirty="0" err="1"/>
              <a:t>Винколи</a:t>
            </a:r>
            <a:r>
              <a:rPr lang="ru-RU" sz="3200" i="1" dirty="0"/>
              <a:t>, бесконечно далеко от первоначального замысла (…) архитектурная же композиция гробницы выглядит холодной и </a:t>
            </a:r>
            <a:r>
              <a:rPr lang="ru-RU" sz="3200" i="1" dirty="0" smtClean="0"/>
              <a:t>пустой</a:t>
            </a:r>
            <a:r>
              <a:rPr lang="ru-RU" sz="3200" i="1" baseline="30000" dirty="0" smtClean="0"/>
              <a:t>»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5054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Однако, </a:t>
            </a:r>
            <a:r>
              <a:rPr lang="ru-RU" sz="3200" dirty="0"/>
              <a:t>Уильям Уоллес отмечает, что: </a:t>
            </a:r>
            <a:endParaRPr lang="ru-RU" sz="3200" dirty="0" smtClean="0"/>
          </a:p>
          <a:p>
            <a:pPr>
              <a:buNone/>
            </a:pPr>
            <a:r>
              <a:rPr lang="ru-RU" sz="3200" dirty="0"/>
              <a:t>	</a:t>
            </a:r>
            <a:endParaRPr lang="ru-RU" sz="3200" dirty="0" smtClean="0"/>
          </a:p>
          <a:p>
            <a:pPr>
              <a:buNone/>
            </a:pPr>
            <a:endParaRPr lang="ru-RU" sz="3200" dirty="0"/>
          </a:p>
          <a:p>
            <a:pPr>
              <a:buNone/>
            </a:pPr>
            <a:r>
              <a:rPr lang="ru-RU" sz="3200" dirty="0" smtClean="0"/>
              <a:t>	«(…) </a:t>
            </a:r>
            <a:r>
              <a:rPr lang="ru-RU" sz="3200" dirty="0"/>
              <a:t>представлять, какой гробница могла бы быть — это отказываться видеть то, что Микеланджело удалось достичь»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19256" cy="5255096"/>
          </a:xfrm>
        </p:spPr>
        <p:txBody>
          <a:bodyPr>
            <a:normAutofit/>
          </a:bodyPr>
          <a:lstStyle/>
          <a:p>
            <a:r>
              <a:rPr lang="ru-RU" sz="3600" b="1" dirty="0"/>
              <a:t>Гробница папы Юлия II</a:t>
            </a:r>
            <a:r>
              <a:rPr lang="ru-RU" sz="3600" dirty="0"/>
              <a:t> — усыпальница папы римского Юлия II в базилике </a:t>
            </a:r>
            <a:r>
              <a:rPr lang="ru-RU" sz="3600" dirty="0" err="1"/>
              <a:t>Сан-Пьетро-ин-Винколи</a:t>
            </a:r>
            <a:r>
              <a:rPr lang="ru-RU" sz="3600" dirty="0"/>
              <a:t>, спроектированная и </a:t>
            </a:r>
            <a:r>
              <a:rPr lang="ru-RU" sz="3600" dirty="0" smtClean="0"/>
              <a:t>созданная Микеланджело</a:t>
            </a:r>
            <a:r>
              <a:rPr lang="ru-RU" sz="3600" dirty="0"/>
              <a:t>. </a:t>
            </a:r>
            <a:r>
              <a:rPr lang="ru-RU" sz="3600" dirty="0" smtClean="0"/>
              <a:t>Всего </a:t>
            </a:r>
            <a:r>
              <a:rPr lang="ru-RU" sz="3600" dirty="0"/>
              <a:t>известно шесть проектов гробницы, разработанных скульптором.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http://static.panoramio.com/photos/original/492117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689720" cy="625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r>
              <a:rPr lang="ru-RU" sz="3200" dirty="0"/>
              <a:t>Папа Юлий II умер через 3 месяца после открытия фресок </a:t>
            </a:r>
            <a:r>
              <a:rPr lang="ru-RU" sz="3200" dirty="0" err="1"/>
              <a:t>Сикстины</a:t>
            </a:r>
            <a:r>
              <a:rPr lang="ru-RU" sz="3200" dirty="0"/>
              <a:t>. В своем завещании он распорядился, чтобы Микеланджело завершил его гробницу.</a:t>
            </a:r>
          </a:p>
          <a:p>
            <a:r>
              <a:rPr lang="ru-RU" sz="3200" dirty="0"/>
              <a:t>Микеланджело вернулся во Флоренцию и возобновил работу над мавзолеем умершего папы Юлия II. Он повторно разработал проект, пытаясь сделать его как можно менее дорогостоящим. По очередному договору 1513 года за 7 лет он должен был соорудить мавзолей и 32 большие статуи.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omba_di_giulio_II,_progetto_del_150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52412"/>
            <a:ext cx="5082916" cy="6496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sz="3600" dirty="0"/>
              <a:t>На три года ушел Микеланджело в работу и создал свои самые совершенные творения, три статуи: </a:t>
            </a:r>
          </a:p>
          <a:p>
            <a:endParaRPr lang="ru-RU" sz="5400" dirty="0" smtClean="0"/>
          </a:p>
          <a:p>
            <a:pPr lvl="2"/>
            <a:r>
              <a:rPr lang="ru-RU" sz="4400" dirty="0"/>
              <a:t>- </a:t>
            </a:r>
            <a:r>
              <a:rPr lang="ru-RU" sz="4400" b="1" dirty="0"/>
              <a:t>«Моисей</a:t>
            </a:r>
            <a:r>
              <a:rPr lang="ru-RU" sz="4400" b="1" dirty="0" smtClean="0"/>
              <a:t>»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>- </a:t>
            </a:r>
            <a:r>
              <a:rPr lang="ru-RU" sz="4400" b="1" dirty="0"/>
              <a:t>«Умирающий </a:t>
            </a:r>
            <a:r>
              <a:rPr lang="ru-RU" sz="4400" b="1" dirty="0" smtClean="0"/>
              <a:t>раб»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>- </a:t>
            </a:r>
            <a:r>
              <a:rPr lang="ru-RU" sz="4400" b="1" dirty="0"/>
              <a:t>«Восставший раб</a:t>
            </a:r>
            <a:r>
              <a:rPr lang="ru-RU" sz="4400" b="1" dirty="0" smtClean="0"/>
              <a:t>»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Моисей, мраморная скульптура. Микеланджело / www.mikelangelo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2656"/>
            <a:ext cx="4291149" cy="6219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Умирающий раб, мраморная статуя. Микеланджело / www.mikelangelo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0648"/>
            <a:ext cx="3742387" cy="6237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Восставший раб, мраморная статуя. Микеланджело / www.mikelangelo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0648"/>
            <a:ext cx="3526532" cy="6223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048672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Последние две статуи так и не стали украшением гробницы.</a:t>
            </a:r>
          </a:p>
          <a:p>
            <a:pPr>
              <a:buNone/>
            </a:pPr>
            <a:r>
              <a:rPr lang="ru-RU" dirty="0" smtClean="0"/>
              <a:t>	В </a:t>
            </a:r>
            <a:r>
              <a:rPr lang="ru-RU" dirty="0"/>
              <a:t>1546 г. Микеланджело подарил 2 готовые статуи Роберто </a:t>
            </a:r>
            <a:r>
              <a:rPr lang="ru-RU" dirty="0" err="1"/>
              <a:t>Строцци</a:t>
            </a:r>
            <a:r>
              <a:rPr lang="ru-RU" dirty="0"/>
              <a:t> в благодарность за оказанное гостеприимство, а тот преподнес их французскому королю Франциску I. В 1578 года они хранились в замке </a:t>
            </a:r>
            <a:r>
              <a:rPr lang="ru-RU" dirty="0" err="1"/>
              <a:t>Экуан</a:t>
            </a:r>
            <a:r>
              <a:rPr lang="ru-RU" dirty="0"/>
              <a:t>, после этого — в замке Пуату у кардинала Ришелье, в 1793 году были сняты с продажи как национальное до­стояние и попали в Лувр.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</TotalTime>
  <Words>259</Words>
  <Application>Microsoft Office PowerPoint</Application>
  <PresentationFormat>Экран (4:3)</PresentationFormat>
  <Paragraphs>23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Справедливость</vt:lpstr>
      <vt:lpstr>Гробница папы Юлия II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2-й вариант проекта гробницы</vt:lpstr>
      <vt:lpstr>Слайд 12</vt:lpstr>
      <vt:lpstr>Реконструкция проекта гробницы 1532-го года: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Диана</dc:creator>
  <cp:lastModifiedBy>Диана</cp:lastModifiedBy>
  <cp:revision>5</cp:revision>
  <dcterms:created xsi:type="dcterms:W3CDTF">2014-09-30T03:49:19Z</dcterms:created>
  <dcterms:modified xsi:type="dcterms:W3CDTF">2014-09-30T04:57:12Z</dcterms:modified>
</cp:coreProperties>
</file>