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6" r:id="rId3"/>
    <p:sldId id="267" r:id="rId4"/>
    <p:sldId id="258" r:id="rId5"/>
    <p:sldId id="259" r:id="rId6"/>
    <p:sldId id="261" r:id="rId7"/>
    <p:sldId id="268" r:id="rId8"/>
    <p:sldId id="262" r:id="rId9"/>
    <p:sldId id="263" r:id="rId10"/>
    <p:sldId id="264" r:id="rId11"/>
    <p:sldId id="265"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ru-RU" smtClean="0"/>
              <a:t>Образец заголовка</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20.12.2012</a:t>
            </a:fld>
            <a:endParaRPr lang="ru-RU"/>
          </a:p>
        </p:txBody>
      </p:sp>
      <p:sp>
        <p:nvSpPr>
          <p:cNvPr id="8" name="Slide Number Placeholder 7"/>
          <p:cNvSpPr>
            <a:spLocks noGrp="1"/>
          </p:cNvSpPr>
          <p:nvPr>
            <p:ph type="sldNum" sz="quarter" idx="11"/>
          </p:nvPr>
        </p:nvSpPr>
        <p:spPr/>
        <p:txBody>
          <a:bodyPr/>
          <a:lstStyle/>
          <a:p>
            <a:fld id="{B19B0651-EE4F-4900-A07F-96A6BFA9D0F0}"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20.12.2012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20.12.2012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10"/>
          </p:nvPr>
        </p:nvSpPr>
        <p:spPr/>
        <p:txBody>
          <a:bodyPr/>
          <a:lstStyle/>
          <a:p>
            <a:fld id="{B4C71EC6-210F-42DE-9C53-41977AD35B3D}" type="datetimeFigureOut">
              <a:rPr lang="ru-RU" smtClean="0"/>
              <a:t>20.12.2012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ru-RU" smtClean="0"/>
              <a:t>Образец заголовка</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20.12.2012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5" name="Date Placeholder 4"/>
          <p:cNvSpPr>
            <a:spLocks noGrp="1"/>
          </p:cNvSpPr>
          <p:nvPr>
            <p:ph type="dt" sz="half" idx="10"/>
          </p:nvPr>
        </p:nvSpPr>
        <p:spPr/>
        <p:txBody>
          <a:bodyPr/>
          <a:lstStyle/>
          <a:p>
            <a:fld id="{B4C71EC6-210F-42DE-9C53-41977AD35B3D}" type="datetimeFigureOut">
              <a:rPr lang="ru-RU" smtClean="0"/>
              <a:t>20.12.2012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365760" y="1600200"/>
            <a:ext cx="4041648" cy="45262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B4C71EC6-210F-42DE-9C53-41977AD35B3D}" type="datetimeFigureOut">
              <a:rPr lang="ru-RU" smtClean="0"/>
              <a:t>20.12.2012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
        <p:nvSpPr>
          <p:cNvPr id="11" name="Content Placeholder 10"/>
          <p:cNvSpPr>
            <a:spLocks noGrp="1"/>
          </p:cNvSpPr>
          <p:nvPr>
            <p:ph sz="quarter" idx="13"/>
          </p:nvPr>
        </p:nvSpPr>
        <p:spPr>
          <a:xfrm>
            <a:off x="457200" y="2212848"/>
            <a:ext cx="4041648" cy="391363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20.12.2012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20.12.2012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20.12.2012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ru-RU" smtClean="0"/>
              <a:t>Образец заголовка</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20.12.2012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B4C71EC6-210F-42DE-9C53-41977AD35B3D}" type="datetimeFigureOut">
              <a:rPr lang="ru-RU" smtClean="0"/>
              <a:t>20.12.2012</a:t>
            </a:fld>
            <a:endParaRPr lang="ru-RU"/>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ru-RU"/>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19B0651-EE4F-4900-A07F-96A6BFA9D0F0}" type="slidenum">
              <a:rPr lang="ru-RU" smtClean="0"/>
              <a:t>‹#›</a:t>
            </a:fld>
            <a:endParaRPr lang="ru-RU"/>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en-US" dirty="0" smtClean="0"/>
              <a:t>United Kingdom of Great Britain</a:t>
            </a:r>
            <a:endParaRPr lang="ru-RU" dirty="0"/>
          </a:p>
        </p:txBody>
      </p:sp>
      <p:sp>
        <p:nvSpPr>
          <p:cNvPr id="3" name="Подзаголовок 2"/>
          <p:cNvSpPr>
            <a:spLocks noGrp="1"/>
          </p:cNvSpPr>
          <p:nvPr>
            <p:ph type="subTitle" idx="1"/>
          </p:nvPr>
        </p:nvSpPr>
        <p:spPr/>
        <p:txBody>
          <a:bodyPr/>
          <a:lstStyle/>
          <a:p>
            <a:r>
              <a:rPr lang="en-US" dirty="0" smtClean="0"/>
              <a:t>DOs and DON’Ts for tourists </a:t>
            </a:r>
            <a:endParaRPr lang="ru-RU" dirty="0"/>
          </a:p>
        </p:txBody>
      </p:sp>
      <p:pic>
        <p:nvPicPr>
          <p:cNvPr id="4" name="fallulah_-_bridg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3608" y="5965692"/>
            <a:ext cx="609600" cy="609600"/>
          </a:xfrm>
          <a:prstGeom prst="rect">
            <a:avLst/>
          </a:prstGeom>
        </p:spPr>
      </p:pic>
    </p:spTree>
    <p:extLst>
      <p:ext uri="{BB962C8B-B14F-4D97-AF65-F5344CB8AC3E}">
        <p14:creationId xmlns:p14="http://schemas.microsoft.com/office/powerpoint/2010/main" val="2262864129"/>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63099" cy="6858000"/>
          </a:xfrm>
          <a:prstGeom prst="rect">
            <a:avLst/>
          </a:prstGeom>
        </p:spPr>
      </p:pic>
      <p:sp>
        <p:nvSpPr>
          <p:cNvPr id="3" name="Прямоугольник 2"/>
          <p:cNvSpPr/>
          <p:nvPr/>
        </p:nvSpPr>
        <p:spPr>
          <a:xfrm>
            <a:off x="251520" y="332656"/>
            <a:ext cx="8496944" cy="2031325"/>
          </a:xfrm>
          <a:prstGeom prst="rect">
            <a:avLst/>
          </a:prstGeom>
        </p:spPr>
        <p:txBody>
          <a:bodyPr wrap="square">
            <a:spAutoFit/>
          </a:bodyPr>
          <a:lstStyle/>
          <a:p>
            <a:pPr marL="285750" indent="-285750">
              <a:buFont typeface="Arial" pitchFamily="34" charset="0"/>
              <a:buChar char="•"/>
            </a:pPr>
            <a:r>
              <a:rPr lang="en-US" dirty="0"/>
              <a:t>Do place your knife and folk together on your plate to let others know that you have finished eating.</a:t>
            </a:r>
          </a:p>
          <a:p>
            <a:pPr marL="285750" indent="-285750">
              <a:buFont typeface="Arial" pitchFamily="34" charset="0"/>
              <a:buChar char="•"/>
            </a:pPr>
            <a:r>
              <a:rPr lang="en-US" dirty="0"/>
              <a:t>Do be punctuating. British people place considerable value on punctuality. They are very time conscious, If you are unable to keep an appointment, it is expected that you call the </a:t>
            </a:r>
            <a:r>
              <a:rPr lang="en-US" dirty="0">
                <a:solidFill>
                  <a:schemeClr val="bg1"/>
                </a:solidFill>
              </a:rPr>
              <a:t>person</a:t>
            </a:r>
            <a:r>
              <a:rPr lang="en-US" dirty="0"/>
              <a:t> you are meeting. </a:t>
            </a:r>
            <a:r>
              <a:rPr lang="en-US" dirty="0">
                <a:solidFill>
                  <a:schemeClr val="bg1"/>
                </a:solidFill>
              </a:rPr>
              <a:t>Some general tips follow.</a:t>
            </a:r>
          </a:p>
          <a:p>
            <a:pPr marL="285750" indent="-285750">
              <a:buFont typeface="Arial" pitchFamily="34" charset="0"/>
              <a:buChar char="•"/>
            </a:pPr>
            <a:r>
              <a:rPr lang="en-US" dirty="0">
                <a:solidFill>
                  <a:schemeClr val="bg1"/>
                </a:solidFill>
              </a:rPr>
              <a:t>Do stand in line if there is a queue, and wait patiently for your turn. ‘Queue jumping’ is frowned upon.</a:t>
            </a:r>
            <a:endParaRPr lang="ru-RU" dirty="0">
              <a:solidFill>
                <a:schemeClr val="bg1"/>
              </a:solidFill>
            </a:endParaRPr>
          </a:p>
        </p:txBody>
      </p:sp>
    </p:spTree>
    <p:extLst>
      <p:ext uri="{BB962C8B-B14F-4D97-AF65-F5344CB8AC3E}">
        <p14:creationId xmlns:p14="http://schemas.microsoft.com/office/powerpoint/2010/main" val="1560633998"/>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10" y="-1458"/>
            <a:ext cx="9353805" cy="6859457"/>
          </a:xfrm>
          <a:prstGeom prst="rect">
            <a:avLst/>
          </a:prstGeom>
        </p:spPr>
      </p:pic>
      <p:sp>
        <p:nvSpPr>
          <p:cNvPr id="3" name="Прямоугольник 2"/>
          <p:cNvSpPr/>
          <p:nvPr/>
        </p:nvSpPr>
        <p:spPr>
          <a:xfrm>
            <a:off x="179512" y="-12528"/>
            <a:ext cx="8856984" cy="2031325"/>
          </a:xfrm>
          <a:prstGeom prst="rect">
            <a:avLst/>
          </a:prstGeom>
        </p:spPr>
        <p:txBody>
          <a:bodyPr wrap="square">
            <a:spAutoFit/>
          </a:bodyPr>
          <a:lstStyle/>
          <a:p>
            <a:pPr marL="285750" indent="-285750">
              <a:buFont typeface="Arial" pitchFamily="34" charset="0"/>
              <a:buChar char="•"/>
            </a:pPr>
            <a:r>
              <a:rPr lang="en-US" dirty="0"/>
              <a:t>Do say “Excuse Me” if someone is blocking your way and you would like them to move out of your way.</a:t>
            </a:r>
          </a:p>
          <a:p>
            <a:pPr marL="285750" indent="-285750">
              <a:buFont typeface="Arial" pitchFamily="34" charset="0"/>
              <a:buChar char="•"/>
            </a:pPr>
            <a:r>
              <a:rPr lang="en-US" dirty="0"/>
              <a:t>Do cover your mouth with your hand when yawning or coughing.</a:t>
            </a:r>
          </a:p>
          <a:p>
            <a:pPr marL="285750" indent="-285750">
              <a:buFont typeface="Arial" pitchFamily="34" charset="0"/>
              <a:buChar char="•"/>
            </a:pPr>
            <a:r>
              <a:rPr lang="en-US" dirty="0"/>
              <a:t>Do say sorry if you accidentally bump into someone. They probably will too, even if it was your fault! This is a habit and can be seen as very amusing by an ‘outsider’.</a:t>
            </a:r>
          </a:p>
          <a:p>
            <a:pPr marL="285750" indent="-285750">
              <a:buFont typeface="Arial" pitchFamily="34" charset="0"/>
              <a:buChar char="•"/>
            </a:pPr>
            <a:r>
              <a:rPr lang="en-US" dirty="0"/>
              <a:t>Do drive on the left side of the road.</a:t>
            </a:r>
            <a:endParaRPr lang="ru-RU" dirty="0"/>
          </a:p>
        </p:txBody>
      </p:sp>
      <p:sp>
        <p:nvSpPr>
          <p:cNvPr id="4" name="Прямоугольник 3"/>
          <p:cNvSpPr/>
          <p:nvPr/>
        </p:nvSpPr>
        <p:spPr>
          <a:xfrm>
            <a:off x="539552" y="2348880"/>
            <a:ext cx="6172053" cy="2862322"/>
          </a:xfrm>
          <a:prstGeom prst="rect">
            <a:avLst/>
          </a:prstGeom>
        </p:spPr>
        <p:txBody>
          <a:bodyPr wrap="square">
            <a:spAutoFit/>
          </a:bodyPr>
          <a:lstStyle/>
          <a:p>
            <a:pPr marL="285750" indent="-285750">
              <a:buFont typeface="Arial" pitchFamily="34" charset="0"/>
              <a:buChar char="•"/>
            </a:pPr>
            <a:r>
              <a:rPr lang="en-US" dirty="0">
                <a:solidFill>
                  <a:schemeClr val="bg1"/>
                </a:solidFill>
              </a:rPr>
              <a:t>Do open doors for other people. Men and women both hold open the door for each other. It depends on who goes through the door first.</a:t>
            </a:r>
          </a:p>
          <a:p>
            <a:pPr marL="285750" indent="-285750">
              <a:buFont typeface="Arial" pitchFamily="34" charset="0"/>
              <a:buChar char="•"/>
            </a:pPr>
            <a:r>
              <a:rPr lang="en-US" dirty="0">
                <a:solidFill>
                  <a:schemeClr val="bg1"/>
                </a:solidFill>
              </a:rPr>
              <a:t>Do stand on the right-hand side of an escalator while travelling on the Tube, so that others can pass over from left-hand side.</a:t>
            </a:r>
          </a:p>
          <a:p>
            <a:pPr marL="285750" indent="-285750">
              <a:buFont typeface="Arial" pitchFamily="34" charset="0"/>
              <a:buChar char="•"/>
            </a:pPr>
            <a:r>
              <a:rPr lang="en-US" dirty="0">
                <a:solidFill>
                  <a:schemeClr val="bg1"/>
                </a:solidFill>
              </a:rPr>
              <a:t>Do pay for drinks at the counter as you order them in pubs and other types of bars Do buy one back when your new friends and someone buys you a drink at the pub.</a:t>
            </a:r>
            <a:endParaRPr lang="ru-RU" dirty="0">
              <a:solidFill>
                <a:schemeClr val="bg1"/>
              </a:solidFill>
            </a:endParaRPr>
          </a:p>
        </p:txBody>
      </p:sp>
    </p:spTree>
    <p:extLst>
      <p:ext uri="{BB962C8B-B14F-4D97-AF65-F5344CB8AC3E}">
        <p14:creationId xmlns:p14="http://schemas.microsoft.com/office/powerpoint/2010/main" val="3081904683"/>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8326" r="8326"/>
          <a:stretch>
            <a:fillRect/>
          </a:stretch>
        </p:blipFill>
        <p:spPr>
          <a:xfrm>
            <a:off x="1476375" y="333375"/>
            <a:ext cx="6054725" cy="4540250"/>
          </a:xfrm>
        </p:spPr>
      </p:pic>
      <p:sp>
        <p:nvSpPr>
          <p:cNvPr id="4" name="Текст 3"/>
          <p:cNvSpPr>
            <a:spLocks noGrp="1"/>
          </p:cNvSpPr>
          <p:nvPr>
            <p:ph type="body" sz="half" idx="2"/>
          </p:nvPr>
        </p:nvSpPr>
        <p:spPr>
          <a:xfrm>
            <a:off x="1547664" y="5157192"/>
            <a:ext cx="5711824" cy="1440160"/>
          </a:xfrm>
        </p:spPr>
        <p:txBody>
          <a:bodyPr>
            <a:normAutofit/>
          </a:bodyPr>
          <a:lstStyle/>
          <a:p>
            <a:r>
              <a:rPr lang="en-US" sz="2000" dirty="0"/>
              <a:t>The English are said to be reserved in manners, dress and speech. British People are famous for politeness, self-discipline and especially for sense of humor.</a:t>
            </a:r>
            <a:endParaRPr lang="ru-RU" sz="2000" dirty="0"/>
          </a:p>
        </p:txBody>
      </p:sp>
    </p:spTree>
    <p:extLst>
      <p:ext uri="{BB962C8B-B14F-4D97-AF65-F5344CB8AC3E}">
        <p14:creationId xmlns:p14="http://schemas.microsoft.com/office/powerpoint/2010/main" val="3208733266"/>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600" y="0"/>
            <a:ext cx="11128486" cy="6858000"/>
          </a:xfrm>
          <a:prstGeom prst="rect">
            <a:avLst/>
          </a:prstGeom>
        </p:spPr>
      </p:pic>
      <p:sp>
        <p:nvSpPr>
          <p:cNvPr id="3" name="Прямоугольник 2"/>
          <p:cNvSpPr/>
          <p:nvPr/>
        </p:nvSpPr>
        <p:spPr>
          <a:xfrm>
            <a:off x="1403648" y="1124744"/>
            <a:ext cx="5184576" cy="1015663"/>
          </a:xfrm>
          <a:prstGeom prst="rect">
            <a:avLst/>
          </a:prstGeom>
        </p:spPr>
        <p:txBody>
          <a:bodyPr wrap="square">
            <a:spAutoFit/>
          </a:bodyPr>
          <a:lstStyle/>
          <a:p>
            <a:r>
              <a:rPr lang="de-DE" sz="6000" dirty="0">
                <a:latin typeface="Lucida Handwriting" pitchFamily="66" charset="0"/>
              </a:rPr>
              <a:t>UK </a:t>
            </a:r>
            <a:r>
              <a:rPr lang="de-DE" sz="6000" dirty="0" err="1">
                <a:latin typeface="Lucida Handwriting" pitchFamily="66" charset="0"/>
              </a:rPr>
              <a:t>Donts</a:t>
            </a:r>
            <a:endParaRPr lang="de-DE" sz="6000" dirty="0">
              <a:latin typeface="Lucida Handwriting" pitchFamily="66" charset="0"/>
            </a:endParaRPr>
          </a:p>
        </p:txBody>
      </p:sp>
    </p:spTree>
    <p:extLst>
      <p:ext uri="{BB962C8B-B14F-4D97-AF65-F5344CB8AC3E}">
        <p14:creationId xmlns:p14="http://schemas.microsoft.com/office/powerpoint/2010/main" val="659489255"/>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 y="0"/>
            <a:ext cx="9144000" cy="6858000"/>
          </a:xfrm>
          <a:prstGeom prst="rect">
            <a:avLst/>
          </a:prstGeom>
        </p:spPr>
      </p:pic>
      <p:sp>
        <p:nvSpPr>
          <p:cNvPr id="3" name="Прямоугольник 2"/>
          <p:cNvSpPr/>
          <p:nvPr/>
        </p:nvSpPr>
        <p:spPr>
          <a:xfrm>
            <a:off x="611560" y="188640"/>
            <a:ext cx="8280920" cy="5041380"/>
          </a:xfrm>
          <a:prstGeom prst="rect">
            <a:avLst/>
          </a:prstGeom>
        </p:spPr>
        <p:txBody>
          <a:bodyPr wrap="square">
            <a:spAutoFit/>
          </a:bodyPr>
          <a:lstStyle/>
          <a:p>
            <a:pPr marL="342900" lvl="0" indent="-342900">
              <a:spcBef>
                <a:spcPct val="20000"/>
              </a:spcBef>
              <a:buFont typeface="Arial" pitchFamily="34" charset="0"/>
              <a:buChar char="•"/>
            </a:pPr>
            <a:r>
              <a:rPr lang="en-US" sz="2400" dirty="0" smtClean="0">
                <a:latin typeface="Century Gothic"/>
              </a:rPr>
              <a:t>Do not use first names, unless you are asked to. Use last names with appropriate courtesy titles such as ”</a:t>
            </a:r>
            <a:r>
              <a:rPr lang="en-US" sz="2400" dirty="0" err="1" smtClean="0">
                <a:latin typeface="Century Gothic"/>
              </a:rPr>
              <a:t>Mr</a:t>
            </a:r>
            <a:r>
              <a:rPr lang="en-US" sz="2400" dirty="0" smtClean="0">
                <a:latin typeface="Century Gothic"/>
              </a:rPr>
              <a:t>”, ”</a:t>
            </a:r>
            <a:r>
              <a:rPr lang="en-US" sz="2400" dirty="0" err="1" smtClean="0">
                <a:latin typeface="Century Gothic"/>
              </a:rPr>
              <a:t>Mrs</a:t>
            </a:r>
            <a:r>
              <a:rPr lang="en-US" sz="2400" dirty="0" smtClean="0">
                <a:latin typeface="Century Gothic"/>
              </a:rPr>
              <a:t>”, ”</a:t>
            </a:r>
            <a:r>
              <a:rPr lang="en-US" sz="2400" dirty="0" err="1" smtClean="0">
                <a:latin typeface="Century Gothic"/>
              </a:rPr>
              <a:t>Ms</a:t>
            </a:r>
            <a:r>
              <a:rPr lang="en-US" sz="2400" dirty="0" smtClean="0">
                <a:latin typeface="Century Gothic"/>
              </a:rPr>
              <a:t>” or academic or professional title. The title Sir is reserved for only those who have been knighted. You have to address the person as Sir and his first name.</a:t>
            </a:r>
          </a:p>
          <a:p>
            <a:pPr marL="342900" lvl="0" indent="-342900">
              <a:spcBef>
                <a:spcPct val="20000"/>
              </a:spcBef>
              <a:buFont typeface="Arial" pitchFamily="34" charset="0"/>
              <a:buChar char="•"/>
            </a:pPr>
            <a:r>
              <a:rPr lang="en-US" sz="2400" dirty="0" smtClean="0">
                <a:latin typeface="Century Gothic"/>
              </a:rPr>
              <a:t>Do not talk loudly in public. When in Scotland make an effort to speak in a low, moderate tone of voice. Talking too loudly in public is sometimes considered offensive and embarrassing.</a:t>
            </a:r>
          </a:p>
          <a:p>
            <a:pPr marL="342900" lvl="0" indent="-342900">
              <a:spcBef>
                <a:spcPct val="20000"/>
              </a:spcBef>
              <a:buFont typeface="Arial" pitchFamily="34" charset="0"/>
              <a:buChar char="•"/>
            </a:pPr>
            <a:r>
              <a:rPr lang="en-US" sz="2400" dirty="0" smtClean="0">
                <a:latin typeface="Century Gothic"/>
              </a:rPr>
              <a:t>Do not pick your nose in public. </a:t>
            </a:r>
            <a:r>
              <a:rPr lang="en-US" sz="2400" dirty="0" smtClean="0">
                <a:solidFill>
                  <a:schemeClr val="bg1"/>
                </a:solidFill>
                <a:latin typeface="Century Gothic"/>
              </a:rPr>
              <a:t>Use a handkerchief instead. Do not spit. Spitting in the street </a:t>
            </a:r>
            <a:r>
              <a:rPr lang="en-US" sz="2400" dirty="0" smtClean="0">
                <a:latin typeface="Century Gothic"/>
              </a:rPr>
              <a:t>is </a:t>
            </a:r>
            <a:r>
              <a:rPr lang="en-US" sz="2400" dirty="0" smtClean="0">
                <a:solidFill>
                  <a:schemeClr val="bg1"/>
                </a:solidFill>
                <a:latin typeface="Century Gothic"/>
              </a:rPr>
              <a:t>considered very bad manner.</a:t>
            </a:r>
            <a:endParaRPr lang="ru-RU" sz="2400" dirty="0">
              <a:solidFill>
                <a:schemeClr val="bg1"/>
              </a:solidFill>
              <a:latin typeface="Century Gothic"/>
            </a:endParaRPr>
          </a:p>
        </p:txBody>
      </p:sp>
    </p:spTree>
    <p:extLst>
      <p:ext uri="{BB962C8B-B14F-4D97-AF65-F5344CB8AC3E}">
        <p14:creationId xmlns:p14="http://schemas.microsoft.com/office/powerpoint/2010/main" val="2475967943"/>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Прямоугольник 3"/>
          <p:cNvSpPr/>
          <p:nvPr/>
        </p:nvSpPr>
        <p:spPr>
          <a:xfrm>
            <a:off x="650656" y="464251"/>
            <a:ext cx="7848872" cy="3416320"/>
          </a:xfrm>
          <a:prstGeom prst="rect">
            <a:avLst/>
          </a:prstGeom>
        </p:spPr>
        <p:txBody>
          <a:bodyPr wrap="square">
            <a:spAutoFit/>
          </a:bodyPr>
          <a:lstStyle/>
          <a:p>
            <a:pPr marL="285750" indent="-285750">
              <a:buFont typeface="Arial" pitchFamily="34" charset="0"/>
              <a:buChar char="•"/>
            </a:pPr>
            <a:r>
              <a:rPr lang="en-US" dirty="0"/>
              <a:t>Do not throw any rubbish or cigarette puffs on the floor in the street or anywhere.</a:t>
            </a:r>
          </a:p>
          <a:p>
            <a:pPr marL="285750" indent="-285750">
              <a:buFont typeface="Arial" pitchFamily="34" charset="0"/>
              <a:buChar char="•"/>
            </a:pPr>
            <a:r>
              <a:rPr lang="en-US" dirty="0"/>
              <a:t>Do not stare. Privacy is highly regarded in the UK. It is impolite to stare at anyone in public.</a:t>
            </a:r>
          </a:p>
          <a:p>
            <a:pPr marL="285750" indent="-285750">
              <a:buFont typeface="Arial" pitchFamily="34" charset="0"/>
              <a:buChar char="•"/>
            </a:pPr>
            <a:r>
              <a:rPr lang="en-US" dirty="0"/>
              <a:t>Do not greet people with a kiss. Kiss is normally used between close friends and relatives.</a:t>
            </a:r>
          </a:p>
          <a:p>
            <a:pPr marL="285750" indent="-285750">
              <a:buFont typeface="Arial" pitchFamily="34" charset="0"/>
              <a:buChar char="•"/>
            </a:pPr>
            <a:r>
              <a:rPr lang="en-US" dirty="0"/>
              <a:t>Do not burp in public. If you can not stop a burp from bursting out, cover your mouth with your hand and say ‘excuse me’ afterwards.</a:t>
            </a:r>
          </a:p>
          <a:p>
            <a:pPr marL="285750" indent="-285750">
              <a:buFont typeface="Arial" pitchFamily="34" charset="0"/>
              <a:buChar char="•"/>
            </a:pPr>
            <a:r>
              <a:rPr lang="en-US" dirty="0"/>
              <a:t>Do not pass wind in public. Go somewhere private and let it out. If you accidentally pass wind in company say ‘pardon me’.</a:t>
            </a:r>
          </a:p>
          <a:p>
            <a:pPr marL="285750" indent="-285750">
              <a:buFont typeface="Arial" pitchFamily="34" charset="0"/>
              <a:buChar char="•"/>
            </a:pPr>
            <a:r>
              <a:rPr lang="en-US" dirty="0"/>
              <a:t>Do not be offended when you are called by different ‘affectionate’ names, such as dear, honey, love, mate, guy, son, </a:t>
            </a:r>
            <a:r>
              <a:rPr lang="en-US" dirty="0" err="1"/>
              <a:t>etc</a:t>
            </a:r>
            <a:r>
              <a:rPr lang="en-US" dirty="0"/>
              <a:t>, this is quite normal.</a:t>
            </a:r>
            <a:endParaRPr lang="ru-RU" dirty="0"/>
          </a:p>
        </p:txBody>
      </p:sp>
    </p:spTree>
    <p:extLst>
      <p:ext uri="{BB962C8B-B14F-4D97-AF65-F5344CB8AC3E}">
        <p14:creationId xmlns:p14="http://schemas.microsoft.com/office/powerpoint/2010/main" val="1946753166"/>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Прямоугольник 2"/>
          <p:cNvSpPr/>
          <p:nvPr/>
        </p:nvSpPr>
        <p:spPr>
          <a:xfrm>
            <a:off x="1022082" y="3421895"/>
            <a:ext cx="7416824" cy="2862322"/>
          </a:xfrm>
          <a:prstGeom prst="rect">
            <a:avLst/>
          </a:prstGeom>
        </p:spPr>
        <p:txBody>
          <a:bodyPr wrap="square">
            <a:spAutoFit/>
          </a:bodyPr>
          <a:lstStyle/>
          <a:p>
            <a:pPr marL="285750" indent="-285750">
              <a:buFont typeface="Arial" pitchFamily="34" charset="0"/>
              <a:buChar char="•"/>
            </a:pPr>
            <a:r>
              <a:rPr lang="en-US" dirty="0">
                <a:solidFill>
                  <a:schemeClr val="bg1"/>
                </a:solidFill>
              </a:rPr>
              <a:t>Do not wear hats inside buildings if you are a man. It is impolite for men to wear hats indoors including </a:t>
            </a:r>
            <a:r>
              <a:rPr lang="en-US" dirty="0" err="1">
                <a:solidFill>
                  <a:schemeClr val="bg1"/>
                </a:solidFill>
              </a:rPr>
              <a:t>restuarants</a:t>
            </a:r>
            <a:r>
              <a:rPr lang="en-US" dirty="0">
                <a:solidFill>
                  <a:schemeClr val="bg1"/>
                </a:solidFill>
              </a:rPr>
              <a:t> and churches.</a:t>
            </a:r>
          </a:p>
          <a:p>
            <a:pPr marL="285750" indent="-285750">
              <a:buFont typeface="Arial" pitchFamily="34" charset="0"/>
              <a:buChar char="•"/>
            </a:pPr>
            <a:r>
              <a:rPr lang="en-US" dirty="0">
                <a:solidFill>
                  <a:schemeClr val="bg1"/>
                </a:solidFill>
              </a:rPr>
              <a:t>Do not chew with your mouth open. No one wants to see food being chewed or hearing it being chomped on. It is impolite to have your elbows on the table while you are eating.</a:t>
            </a:r>
          </a:p>
          <a:p>
            <a:pPr marL="285750" indent="-285750">
              <a:buFont typeface="Arial" pitchFamily="34" charset="0"/>
              <a:buChar char="•"/>
            </a:pPr>
            <a:r>
              <a:rPr lang="en-US" dirty="0">
                <a:solidFill>
                  <a:schemeClr val="bg1"/>
                </a:solidFill>
              </a:rPr>
              <a:t>Do not reach over someone’s plate for something, ask for the item to be passed. Do not take food from your </a:t>
            </a:r>
            <a:r>
              <a:rPr lang="en-US" dirty="0" err="1">
                <a:solidFill>
                  <a:schemeClr val="bg1"/>
                </a:solidFill>
              </a:rPr>
              <a:t>neighbours’</a:t>
            </a:r>
            <a:r>
              <a:rPr lang="en-US" dirty="0">
                <a:solidFill>
                  <a:schemeClr val="bg1"/>
                </a:solidFill>
              </a:rPr>
              <a:t> plate. Never pick food out of your teeth with your fingernails.</a:t>
            </a:r>
          </a:p>
          <a:p>
            <a:pPr marL="285750" indent="-285750">
              <a:buFont typeface="Arial" pitchFamily="34" charset="0"/>
              <a:buChar char="•"/>
            </a:pPr>
            <a:r>
              <a:rPr lang="en-US" dirty="0">
                <a:solidFill>
                  <a:schemeClr val="bg1"/>
                </a:solidFill>
              </a:rPr>
              <a:t>Do not blow your nose on a napkin (serviette). Napkins are for dabbing your lips and only for that.</a:t>
            </a:r>
          </a:p>
        </p:txBody>
      </p:sp>
    </p:spTree>
    <p:extLst>
      <p:ext uri="{BB962C8B-B14F-4D97-AF65-F5344CB8AC3E}">
        <p14:creationId xmlns:p14="http://schemas.microsoft.com/office/powerpoint/2010/main" val="2422434851"/>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Прямоугольник 2"/>
          <p:cNvSpPr/>
          <p:nvPr/>
        </p:nvSpPr>
        <p:spPr>
          <a:xfrm>
            <a:off x="3023828" y="5661248"/>
            <a:ext cx="3636404" cy="769441"/>
          </a:xfrm>
          <a:prstGeom prst="rect">
            <a:avLst/>
          </a:prstGeom>
        </p:spPr>
        <p:txBody>
          <a:bodyPr wrap="square">
            <a:spAutoFit/>
          </a:bodyPr>
          <a:lstStyle/>
          <a:p>
            <a:r>
              <a:rPr lang="de-DE" sz="4400" dirty="0">
                <a:solidFill>
                  <a:schemeClr val="bg1"/>
                </a:solidFill>
                <a:latin typeface="Lucida Handwriting" pitchFamily="66" charset="0"/>
              </a:rPr>
              <a:t>UK </a:t>
            </a:r>
            <a:r>
              <a:rPr lang="de-DE" sz="4400" dirty="0" smtClean="0">
                <a:solidFill>
                  <a:schemeClr val="bg1"/>
                </a:solidFill>
                <a:latin typeface="Lucida Handwriting" pitchFamily="66" charset="0"/>
              </a:rPr>
              <a:t>Dos</a:t>
            </a:r>
            <a:endParaRPr lang="de-DE" sz="4400" dirty="0">
              <a:solidFill>
                <a:schemeClr val="bg1"/>
              </a:solidFill>
              <a:latin typeface="Lucida Handwriting" pitchFamily="66" charset="0"/>
            </a:endParaRPr>
          </a:p>
        </p:txBody>
      </p:sp>
    </p:spTree>
    <p:extLst>
      <p:ext uri="{BB962C8B-B14F-4D97-AF65-F5344CB8AC3E}">
        <p14:creationId xmlns:p14="http://schemas.microsoft.com/office/powerpoint/2010/main" val="3492196856"/>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Прямоугольник 2"/>
          <p:cNvSpPr/>
          <p:nvPr/>
        </p:nvSpPr>
        <p:spPr>
          <a:xfrm>
            <a:off x="2339752" y="3789040"/>
            <a:ext cx="6732240" cy="3222362"/>
          </a:xfrm>
          <a:prstGeom prst="rect">
            <a:avLst/>
          </a:prstGeom>
        </p:spPr>
        <p:txBody>
          <a:bodyPr wrap="square">
            <a:spAutoFit/>
          </a:bodyPr>
          <a:lstStyle/>
          <a:p>
            <a:pPr marL="285750" indent="-285750">
              <a:buFont typeface="Arial" pitchFamily="34" charset="0"/>
              <a:buChar char="•"/>
            </a:pPr>
            <a:r>
              <a:rPr lang="en-US" dirty="0"/>
              <a:t>Do maintain reserve </a:t>
            </a:r>
            <a:r>
              <a:rPr lang="en-US" dirty="0">
                <a:solidFill>
                  <a:schemeClr val="bg1"/>
                </a:solidFill>
              </a:rPr>
              <a:t>and grunt hello when greeting someone </a:t>
            </a:r>
            <a:r>
              <a:rPr lang="en-US" dirty="0"/>
              <a:t>for the first time. British </a:t>
            </a:r>
            <a:r>
              <a:rPr lang="en-US" dirty="0">
                <a:solidFill>
                  <a:schemeClr val="bg1"/>
                </a:solidFill>
              </a:rPr>
              <a:t>people are quite reserved. </a:t>
            </a:r>
            <a:r>
              <a:rPr lang="en-US" dirty="0"/>
              <a:t>Handshake is the most common form of greeting and is customary when you are introduced to somebody new. Kiss is normally used between friends and relatives. In Britain one kiss is generally enough.</a:t>
            </a:r>
          </a:p>
          <a:p>
            <a:pPr marL="285750" indent="-285750">
              <a:buFont typeface="Arial" pitchFamily="34" charset="0"/>
              <a:buChar char="•"/>
            </a:pPr>
            <a:r>
              <a:rPr lang="en-US" dirty="0"/>
              <a:t>Do get familiar with the word of ‘cheers’ which are quite commonly used instead of ‘thank you’ and ‘good bye’.</a:t>
            </a:r>
          </a:p>
          <a:p>
            <a:pPr marL="285750" indent="-285750">
              <a:buFont typeface="Arial" pitchFamily="34" charset="0"/>
              <a:buChar char="•"/>
            </a:pPr>
            <a:r>
              <a:rPr lang="en-US" dirty="0"/>
              <a:t>Do bring a gift for the host and hostess when being entertained at someone’s home. A bottle of wine, bunch of flowers or chocolates are all acceptable.</a:t>
            </a:r>
            <a:endParaRPr lang="ru-RU" dirty="0"/>
          </a:p>
        </p:txBody>
      </p:sp>
      <p:sp>
        <p:nvSpPr>
          <p:cNvPr id="4" name="Прямоугольник 3"/>
          <p:cNvSpPr/>
          <p:nvPr/>
        </p:nvSpPr>
        <p:spPr>
          <a:xfrm>
            <a:off x="179512" y="188640"/>
            <a:ext cx="6030416" cy="1200329"/>
          </a:xfrm>
          <a:prstGeom prst="rect">
            <a:avLst/>
          </a:prstGeom>
        </p:spPr>
        <p:txBody>
          <a:bodyPr wrap="square">
            <a:spAutoFit/>
          </a:bodyPr>
          <a:lstStyle/>
          <a:p>
            <a:pPr marL="285750" indent="-285750">
              <a:buFont typeface="Arial" pitchFamily="34" charset="0"/>
              <a:buChar char="•"/>
            </a:pPr>
            <a:r>
              <a:rPr lang="en-US" dirty="0">
                <a:solidFill>
                  <a:srgbClr val="C00000"/>
                </a:solidFill>
              </a:rPr>
              <a:t>Do eat with fork in the left hand and the knife in the right. The British pay much attention to good table manners. Even young children are expected to eat properly with knife and fork.</a:t>
            </a:r>
            <a:endParaRPr lang="ru-RU" dirty="0">
              <a:solidFill>
                <a:srgbClr val="C00000"/>
              </a:solidFill>
            </a:endParaRPr>
          </a:p>
        </p:txBody>
      </p:sp>
    </p:spTree>
    <p:extLst>
      <p:ext uri="{BB962C8B-B14F-4D97-AF65-F5344CB8AC3E}">
        <p14:creationId xmlns:p14="http://schemas.microsoft.com/office/powerpoint/2010/main" val="3468743383"/>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Прямоугольник 2"/>
          <p:cNvSpPr/>
          <p:nvPr/>
        </p:nvSpPr>
        <p:spPr>
          <a:xfrm>
            <a:off x="395536" y="260649"/>
            <a:ext cx="8352928" cy="3170099"/>
          </a:xfrm>
          <a:prstGeom prst="rect">
            <a:avLst/>
          </a:prstGeom>
        </p:spPr>
        <p:txBody>
          <a:bodyPr wrap="square">
            <a:spAutoFit/>
          </a:bodyPr>
          <a:lstStyle/>
          <a:p>
            <a:pPr marL="285750" indent="-285750">
              <a:buFont typeface="Arial" pitchFamily="34" charset="0"/>
              <a:buChar char="•"/>
            </a:pPr>
            <a:r>
              <a:rPr lang="en-US" sz="2000" dirty="0"/>
              <a:t>Do wait until your host starts eating or indicates you should do so if you are a guest. It is impolite to start eating before everyone has been served unless your host says that you do not need to wait.</a:t>
            </a:r>
          </a:p>
          <a:p>
            <a:pPr marL="285750" indent="-285750">
              <a:buFont typeface="Arial" pitchFamily="34" charset="0"/>
              <a:buChar char="•"/>
            </a:pPr>
            <a:r>
              <a:rPr lang="en-US" sz="2000" dirty="0"/>
              <a:t>Do chew and swallow all the food in your mouth before taking more or taking a drink. Never talk with food in your mouth. </a:t>
            </a:r>
            <a:r>
              <a:rPr lang="en-US" sz="2000" dirty="0">
                <a:solidFill>
                  <a:schemeClr val="bg1"/>
                </a:solidFill>
              </a:rPr>
              <a:t>Always say thank you when served something. It shows appreciation.</a:t>
            </a:r>
          </a:p>
          <a:p>
            <a:pPr marL="285750" indent="-285750">
              <a:buFont typeface="Arial" pitchFamily="34" charset="0"/>
              <a:buChar char="•"/>
            </a:pPr>
            <a:r>
              <a:rPr lang="en-US" sz="2000" dirty="0">
                <a:solidFill>
                  <a:schemeClr val="bg1"/>
                </a:solidFill>
              </a:rPr>
              <a:t>Do break off a piece of bread before buttering when eating rolls. It is good manners to take some butter from the butter dish with your </a:t>
            </a:r>
            <a:r>
              <a:rPr lang="en-US" sz="2000" dirty="0"/>
              <a:t>bread knife and put it on your side plate, then butter pieces of the roll using this butter.</a:t>
            </a:r>
            <a:endParaRPr lang="ru-RU" sz="2000" dirty="0"/>
          </a:p>
        </p:txBody>
      </p:sp>
    </p:spTree>
    <p:extLst>
      <p:ext uri="{BB962C8B-B14F-4D97-AF65-F5344CB8AC3E}">
        <p14:creationId xmlns:p14="http://schemas.microsoft.com/office/powerpoint/2010/main" val="1841375752"/>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сполнительная">
  <a:themeElements>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Исполнительн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65</TotalTime>
  <Words>983</Words>
  <Application>Microsoft Office PowerPoint</Application>
  <PresentationFormat>Экран (4:3)</PresentationFormat>
  <Paragraphs>35</Paragraphs>
  <Slides>11</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Исполнительная</vt:lpstr>
      <vt:lpstr>United Kingdom of Great Britain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United Kingdom of Great Britain</dc:title>
  <dc:creator>Пользователь</dc:creator>
  <cp:lastModifiedBy>Пользователь</cp:lastModifiedBy>
  <cp:revision>7</cp:revision>
  <dcterms:created xsi:type="dcterms:W3CDTF">2012-12-20T16:53:14Z</dcterms:created>
  <dcterms:modified xsi:type="dcterms:W3CDTF">2012-12-20T18:08:44Z</dcterms:modified>
</cp:coreProperties>
</file>