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75" r:id="rId2"/>
    <p:sldId id="256" r:id="rId3"/>
    <p:sldId id="268" r:id="rId4"/>
    <p:sldId id="257" r:id="rId5"/>
    <p:sldId id="269" r:id="rId6"/>
    <p:sldId id="258" r:id="rId7"/>
    <p:sldId id="259" r:id="rId8"/>
    <p:sldId id="260" r:id="rId9"/>
    <p:sldId id="261" r:id="rId10"/>
    <p:sldId id="270" r:id="rId11"/>
    <p:sldId id="277" r:id="rId12"/>
    <p:sldId id="262" r:id="rId13"/>
    <p:sldId id="267" r:id="rId14"/>
    <p:sldId id="265" r:id="rId15"/>
    <p:sldId id="271" r:id="rId16"/>
    <p:sldId id="263" r:id="rId17"/>
    <p:sldId id="272" r:id="rId18"/>
    <p:sldId id="264" r:id="rId19"/>
    <p:sldId id="273" r:id="rId20"/>
    <p:sldId id="278" r:id="rId21"/>
    <p:sldId id="266" r:id="rId22"/>
    <p:sldId id="27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4FC8C-ADDE-4764-96B7-C07BD4698F5A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5387A-A0E7-4F2F-9F2C-C03D6E22A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0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387A-A0E7-4F2F-9F2C-C03D6E22AAE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4752528"/>
          </a:xfrm>
        </p:spPr>
        <p:txBody>
          <a:bodyPr>
            <a:normAutofit/>
          </a:bodyPr>
          <a:lstStyle/>
          <a:p>
            <a:endParaRPr lang="uk-UA" sz="40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060848"/>
            <a:ext cx="8305800" cy="1354084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tx1"/>
                </a:solidFill>
              </a:rPr>
              <a:t>Діловий етикет в Латвії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509120"/>
            <a:ext cx="8229600" cy="21602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8000" dirty="0" smtClean="0"/>
              <a:t>Один часто зустрічається міф,який стверджує, що латиші замкнуті і важко сходяться з чужинцями.</a:t>
            </a:r>
            <a:br>
              <a:rPr lang="uk-UA" sz="8000" dirty="0" smtClean="0"/>
            </a:br>
            <a:r>
              <a:rPr lang="uk-UA" sz="8000" dirty="0" smtClean="0"/>
              <a:t>Але скажіть, простягнувши руку латишу, слово: lab-</a:t>
            </a:r>
            <a:r>
              <a:rPr lang="uk-UA" sz="8000" dirty="0" err="1" smtClean="0"/>
              <a:t>dien</a:t>
            </a:r>
            <a:r>
              <a:rPr lang="uk-UA" sz="8000" dirty="0" smtClean="0"/>
              <a:t>!, Що в перекладі на мову означає побажання доброго дня, і Ви побачите, як засяють його сіро-блакитні очі! </a:t>
            </a:r>
            <a:endParaRPr lang="ru-RU" dirty="0"/>
          </a:p>
        </p:txBody>
      </p:sp>
      <p:pic>
        <p:nvPicPr>
          <p:cNvPr id="29698" name="Picture 2" descr="http://ain.ua/wp-content/uploads/2012/10/1315477962_sb10066402i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60440" cy="3816424"/>
          </a:xfrm>
          <a:prstGeom prst="rect">
            <a:avLst/>
          </a:prstGeom>
          <a:ln w="38100"/>
          <a:scene3d>
            <a:camera prst="perspective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9700" name="Picture 4" descr="http://rabotai.in/money_mom/img/b8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888432" cy="36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418784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ea typeface="Calibri"/>
                <a:cs typeface="Times New Roman"/>
              </a:rPr>
              <a:t>Національною рисою латишів є - спокій, неспішність, докладність і працьовитість. Латишам властивий </a:t>
            </a:r>
            <a:r>
              <a:rPr lang="uk-UA" sz="2800" dirty="0" smtClean="0">
                <a:ea typeface="Calibri"/>
                <a:cs typeface="Times New Roman"/>
              </a:rPr>
              <a:t>індивідуалізм,</a:t>
            </a:r>
            <a:r>
              <a:rPr lang="uk-UA" sz="2800" dirty="0" err="1" smtClean="0">
                <a:ea typeface="Calibri"/>
                <a:cs typeface="Times New Roman"/>
              </a:rPr>
              <a:t>самотійність</a:t>
            </a:r>
            <a:r>
              <a:rPr lang="uk-UA" sz="2800" dirty="0" smtClean="0">
                <a:ea typeface="Calibri"/>
                <a:cs typeface="Times New Roman"/>
              </a:rPr>
              <a:t>.</a:t>
            </a:r>
            <a:endParaRPr lang="ru-RU" sz="2800" dirty="0"/>
          </a:p>
        </p:txBody>
      </p:sp>
      <p:pic>
        <p:nvPicPr>
          <p:cNvPr id="5" name="Picture 2" descr="http://4.bp.blogspot.com/-EIdEV8tG9LU/Tt0pP1vdmzI/AAAAAAAAAHw/ygJPdED1RJo/s1600/%25D0%25B1%25D0%25B8%25D0%25B7%25D0%25BD%25D0%25B5%25D1%2581-%25D0%25BB%25D0%25B5%25D0%25B4%25D0%25B8-%25D0%25B4%25D0%25B5%25D0%25BB%25D0%25BE%25D0%25B2%25D1%258B%25D0%2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47251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20072" y="836713"/>
            <a:ext cx="367240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Латиші ... багато співають! Вони своїми дзвінкими чудовими голосами оголошують всю Латвію.</a:t>
            </a:r>
            <a:br>
              <a:rPr lang="uk-UA" sz="2800" dirty="0" smtClean="0"/>
            </a:br>
            <a:r>
              <a:rPr lang="uk-UA" sz="2800" dirty="0" smtClean="0"/>
              <a:t>Безумовно, слово музика - це та чарівна паличка, яка може стати в нагоді в будь-якій розмові, в якій, на Вашу думку, можливо настала тривала пауза.</a:t>
            </a:r>
            <a:endParaRPr lang="ru-RU" sz="2800" dirty="0"/>
          </a:p>
        </p:txBody>
      </p:sp>
      <p:pic>
        <p:nvPicPr>
          <p:cNvPr id="19458" name="Picture 2" descr="http://bygaga.com.ua/uploads/posts/1350168465_biznes-cit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6"/>
            <a:ext cx="4680519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374441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Найпопулярнішим відзначається свято Латвії - Янів день - 23 червня. Якщо Ви - любитель пива і потрапите в Латвію в Янів день, то полюбите Латвію, як пиво.</a:t>
            </a:r>
            <a:endParaRPr lang="ru-RU" sz="2400" dirty="0" smtClean="0"/>
          </a:p>
          <a:p>
            <a:pPr marL="0" indent="0">
              <a:buNone/>
            </a:pPr>
            <a:r>
              <a:rPr lang="uk-UA" sz="2400" dirty="0" smtClean="0"/>
              <a:t>Традиційне прикладне мистецтво Латвії - ткацтво, обробка металу, янтарю і дерева, в'язання і вишивка, славиться латвійська кераміка.</a:t>
            </a:r>
            <a:endParaRPr lang="ru-RU" sz="2400" dirty="0"/>
          </a:p>
        </p:txBody>
      </p:sp>
      <p:pic>
        <p:nvPicPr>
          <p:cNvPr id="5" name="Picture 2" descr="http://rabotai.in/rabota4/img/rabot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248472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994122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Знайомство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smtClean="0">
                <a:ea typeface="Calibri"/>
                <a:cs typeface="Times New Roman"/>
              </a:rPr>
              <a:t> 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3554" name="Picture 2" descr="http://onlinereklama.info/wp-content/uploads/2011/01/business-part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47260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0" y="476672"/>
            <a:ext cx="4186808" cy="38164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 smtClean="0">
                <a:ea typeface="Calibri"/>
                <a:cs typeface="Times New Roman"/>
              </a:rPr>
              <a:t>    </a:t>
            </a:r>
            <a:r>
              <a:rPr lang="uk-UA" sz="1800" dirty="0" smtClean="0">
                <a:ea typeface="Calibri"/>
                <a:cs typeface="Times New Roman"/>
              </a:rPr>
              <a:t> </a:t>
            </a:r>
            <a:r>
              <a:rPr lang="uk-UA" sz="1800" dirty="0" smtClean="0">
                <a:ea typeface="Calibri"/>
                <a:cs typeface="Times New Roman"/>
              </a:rPr>
              <a:t>При зустрічі латиші зазвичай вітають один одного </a:t>
            </a:r>
            <a:r>
              <a:rPr lang="uk-UA" sz="1800" dirty="0" err="1" smtClean="0">
                <a:ea typeface="Calibri"/>
                <a:cs typeface="Times New Roman"/>
              </a:rPr>
              <a:t>рукопотиском.В</a:t>
            </a:r>
            <a:r>
              <a:rPr lang="uk-UA" sz="1800" dirty="0" smtClean="0">
                <a:ea typeface="Calibri"/>
                <a:cs typeface="Times New Roman"/>
              </a:rPr>
              <a:t> них це є звичним способом почати будь-яку зустріч.</a:t>
            </a:r>
            <a:endParaRPr lang="uk-UA" sz="1800" dirty="0" smtClean="0"/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 smtClean="0"/>
              <a:t>     </a:t>
            </a:r>
            <a:r>
              <a:rPr lang="uk-UA" sz="1800" dirty="0" smtClean="0"/>
              <a:t> </a:t>
            </a:r>
            <a:r>
              <a:rPr lang="uk-UA" sz="1800" dirty="0" smtClean="0"/>
              <a:t>О</a:t>
            </a:r>
            <a:r>
              <a:rPr lang="uk-UA" sz="1800" dirty="0" smtClean="0"/>
              <a:t>бмін </a:t>
            </a:r>
            <a:r>
              <a:rPr lang="uk-UA" sz="1800" dirty="0" smtClean="0"/>
              <a:t>візитними картками в них є </a:t>
            </a:r>
            <a:r>
              <a:rPr lang="uk-UA" sz="1800" dirty="0" smtClean="0"/>
              <a:t>також звичною </a:t>
            </a:r>
            <a:r>
              <a:rPr lang="uk-UA" sz="1800" dirty="0" smtClean="0"/>
              <a:t>справою.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 smtClean="0"/>
              <a:t>      Особливо цінуються подарунки, зокрема такі розкішні, як годинник і якісне шотландське віскі.</a:t>
            </a:r>
          </a:p>
          <a:p>
            <a:endParaRPr lang="ru-RU" dirty="0"/>
          </a:p>
        </p:txBody>
      </p:sp>
      <p:pic>
        <p:nvPicPr>
          <p:cNvPr id="30722" name="Picture 2" descr="http://ashevtsov.com/wp-content/uploads/2012/08/%D0%91%D0%B8%D0%B7%D0%BD%D0%B5%D1%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3456384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28" name="Picture 8" descr="http://photo.unian.net/preview/160/297/297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37112"/>
            <a:ext cx="3240360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t0.gstatic.com/images?q=tbn:ANd9GcSPwOEYAuVT3H34mVAfTJHs-n7KdRusH0Yw6dJfrY7hXyK5O1D8SYj6u-fa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645024"/>
            <a:ext cx="25202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06613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Ділове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спілкування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латвії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24128" y="1772816"/>
            <a:ext cx="353873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1506" name="Picture 2" descr="http://rabotai.in/money_mom/img/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696744" cy="41044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76673"/>
            <a:ext cx="8219256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Де-юре</a:t>
            </a:r>
            <a:r>
              <a:rPr lang="ru-RU" sz="2800" dirty="0" smtClean="0"/>
              <a:t> (</a:t>
            </a:r>
            <a:r>
              <a:rPr lang="ru-RU" sz="2800" dirty="0" err="1" smtClean="0"/>
              <a:t>державна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мова</a:t>
            </a:r>
            <a:r>
              <a:rPr lang="ru-RU" sz="2800" dirty="0" smtClean="0"/>
              <a:t>)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, на </a:t>
            </a:r>
            <a:r>
              <a:rPr lang="ru-RU" sz="2800" dirty="0" err="1" smtClean="0"/>
              <a:t>якій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проходять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слухання</a:t>
            </a:r>
            <a:r>
              <a:rPr lang="ru-RU" sz="2800" dirty="0" smtClean="0"/>
              <a:t> справ в </a:t>
            </a:r>
            <a:r>
              <a:rPr lang="ru-RU" sz="2800" dirty="0" err="1" smtClean="0"/>
              <a:t>суді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написана </a:t>
            </a:r>
            <a:r>
              <a:rPr lang="ru-RU" sz="2800" dirty="0" err="1" smtClean="0"/>
              <a:t>конституція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ведеться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викладання</a:t>
            </a:r>
            <a:r>
              <a:rPr lang="ru-RU" sz="2800" dirty="0" smtClean="0"/>
              <a:t> в школах.</a:t>
            </a:r>
          </a:p>
          <a:p>
            <a:endParaRPr lang="ru-RU" dirty="0"/>
          </a:p>
        </p:txBody>
      </p:sp>
      <p:pic>
        <p:nvPicPr>
          <p:cNvPr id="31746" name="Picture 2" descr="http://rabotai.in/zarabotok_v_seti2/index27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3762375" cy="2499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rabotai.in/zarabotok_v_seti2/index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16424" cy="304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99412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Ділова зустріч у Латвії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2530" name="Picture 2" descr="http://biznes-sites.ru/files/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44816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3250704" cy="4536504"/>
          </a:xfrm>
        </p:spPr>
        <p:txBody>
          <a:bodyPr>
            <a:normAutofit fontScale="77500" lnSpcReduction="20000"/>
          </a:bodyPr>
          <a:lstStyle/>
          <a:p>
            <a:r>
              <a:rPr lang="uk-UA" sz="2900" dirty="0" smtClean="0"/>
              <a:t>Латиші, як правило, добре підготовлені до переговорів. У ході переговорів з'являються переконливі і навіть </a:t>
            </a:r>
            <a:r>
              <a:rPr lang="uk-UA" sz="2900" dirty="0" err="1" smtClean="0"/>
              <a:t>обгрунтовано-обладнані</a:t>
            </a:r>
            <a:r>
              <a:rPr lang="uk-UA" sz="2900" dirty="0" smtClean="0"/>
              <a:t>.. </a:t>
            </a:r>
          </a:p>
          <a:p>
            <a:r>
              <a:rPr lang="uk-UA" sz="2900" dirty="0" smtClean="0"/>
              <a:t>У ході зустрічі латвійськ</a:t>
            </a:r>
            <a:r>
              <a:rPr lang="uk-UA" sz="2900" dirty="0"/>
              <a:t>і</a:t>
            </a:r>
            <a:r>
              <a:rPr lang="uk-UA" sz="2900" dirty="0" smtClean="0"/>
              <a:t> партнери приходять з чіткими і конкретними вимогами і </a:t>
            </a:r>
            <a:r>
              <a:rPr lang="uk-UA" sz="2900" dirty="0" smtClean="0"/>
              <a:t>завданнями</a:t>
            </a:r>
            <a:r>
              <a:rPr lang="uk-UA" sz="29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http://www.ark.gov.ua/images/20120920SMARK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64289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2" name="Picture 4" descr="http://www.edaps.com/ua/document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79502"/>
            <a:ext cx="38100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988840"/>
            <a:ext cx="3960440" cy="439248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9"/>
            <a:ext cx="6264696" cy="1008111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Латв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Латвия - 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128198" cy="4441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uk-UA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Особливості ділових відносин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20072" y="1600200"/>
            <a:ext cx="3314328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ea typeface="Calibri"/>
                <a:cs typeface="Times New Roman"/>
              </a:rPr>
              <a:t> </a:t>
            </a:r>
            <a:r>
              <a:rPr lang="uk-UA" sz="2400" dirty="0" smtClean="0">
                <a:ea typeface="Calibri"/>
                <a:cs typeface="Times New Roman"/>
              </a:rPr>
              <a:t> </a:t>
            </a:r>
            <a:r>
              <a:rPr lang="uk-UA" sz="2400" dirty="0" smtClean="0"/>
              <a:t> </a:t>
            </a:r>
            <a:r>
              <a:rPr lang="uk-UA" sz="2400" dirty="0" smtClean="0"/>
              <a:t> Латиші </a:t>
            </a:r>
            <a:r>
              <a:rPr lang="uk-UA" sz="2400" dirty="0" smtClean="0"/>
              <a:t>зазвичай пунктуальні люди і на зустрічі приходять вчасно</a:t>
            </a:r>
          </a:p>
          <a:p>
            <a:pPr algn="ctr">
              <a:buNone/>
            </a:pPr>
            <a:r>
              <a:rPr lang="uk-UA" sz="2400" dirty="0" smtClean="0"/>
              <a:t> </a:t>
            </a:r>
            <a:r>
              <a:rPr lang="ru-RU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/>
              <a:t>Латиші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чесність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щирість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перебільшення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неприйнятними</a:t>
            </a:r>
            <a:r>
              <a:rPr lang="ru-RU" sz="2400" dirty="0" smtClean="0"/>
              <a:t>. </a:t>
            </a:r>
            <a:r>
              <a:rPr lang="ru-RU" sz="2400" dirty="0" err="1" smtClean="0"/>
              <a:t>Ввічлива</a:t>
            </a:r>
            <a:r>
              <a:rPr lang="ru-RU" sz="2400" dirty="0" smtClean="0"/>
              <a:t> та скромна </a:t>
            </a:r>
            <a:r>
              <a:rPr lang="ru-RU" sz="2400" dirty="0" err="1" smtClean="0"/>
              <a:t>поведінка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успіху</a:t>
            </a:r>
            <a:r>
              <a:rPr lang="ru-RU" sz="2400" dirty="0" smtClean="0"/>
              <a:t> в справах</a:t>
            </a:r>
            <a:endParaRPr lang="ru-RU" sz="2400" dirty="0"/>
          </a:p>
        </p:txBody>
      </p:sp>
      <p:pic>
        <p:nvPicPr>
          <p:cNvPr id="1026" name="Picture 2" descr="http://venture-biz.ru/images/stories/investoram-biznes-angelam/investoram-biznes-angela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84776" cy="1354162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дІловий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одяг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436096" y="1700808"/>
            <a:ext cx="3322712" cy="452596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24578" name="Picture 2" descr="http://tour2006.com.ua/useruploads/images/group_of_business_profession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46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077072"/>
            <a:ext cx="8229600" cy="2780928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В </a:t>
            </a:r>
            <a:r>
              <a:rPr lang="ru-RU" sz="2600" dirty="0" err="1" smtClean="0"/>
              <a:t>діловому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житті</a:t>
            </a:r>
            <a:r>
              <a:rPr lang="ru-RU" sz="2600" dirty="0" smtClean="0"/>
              <a:t> </a:t>
            </a:r>
            <a:r>
              <a:rPr lang="ru-RU" sz="2600" dirty="0" err="1" smtClean="0"/>
              <a:t>латиші</a:t>
            </a:r>
            <a:r>
              <a:rPr lang="ru-RU" sz="2600" dirty="0" smtClean="0"/>
              <a:t> </a:t>
            </a:r>
            <a:r>
              <a:rPr lang="ru-RU" sz="2600" dirty="0" err="1" smtClean="0"/>
              <a:t>воліють</a:t>
            </a:r>
            <a:r>
              <a:rPr lang="ru-RU" sz="2600" dirty="0" smtClean="0"/>
              <a:t> </a:t>
            </a:r>
            <a:r>
              <a:rPr lang="ru-RU" sz="2600" dirty="0" err="1" smtClean="0"/>
              <a:t>якісний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одяг</a:t>
            </a:r>
            <a:r>
              <a:rPr lang="ru-RU" sz="2600" dirty="0" smtClean="0"/>
              <a:t> консервативного стилю. 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err="1" smtClean="0"/>
              <a:t>Ніяких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яскравих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квітів</a:t>
            </a:r>
            <a:r>
              <a:rPr lang="ru-RU" sz="2600" dirty="0" smtClean="0"/>
              <a:t>. </a:t>
            </a:r>
            <a:r>
              <a:rPr lang="ru-RU" sz="2600" dirty="0" err="1" smtClean="0"/>
              <a:t>Одяг</a:t>
            </a:r>
            <a:r>
              <a:rPr lang="ru-RU" sz="2600" dirty="0" smtClean="0"/>
              <a:t> </a:t>
            </a:r>
            <a:r>
              <a:rPr lang="ru-RU" sz="2600" dirty="0" err="1" smtClean="0"/>
              <a:t>повинний</a:t>
            </a:r>
            <a:r>
              <a:rPr lang="ru-RU" sz="2600" dirty="0" smtClean="0"/>
              <a:t> бути </a:t>
            </a:r>
            <a:r>
              <a:rPr lang="ru-RU" sz="2600" dirty="0" err="1" smtClean="0"/>
              <a:t>охайним</a:t>
            </a:r>
            <a:r>
              <a:rPr lang="ru-RU" sz="2600" dirty="0" smtClean="0"/>
              <a:t>, </a:t>
            </a:r>
            <a:r>
              <a:rPr lang="ru-RU" sz="2600" dirty="0" err="1" smtClean="0"/>
              <a:t>взуття</a:t>
            </a:r>
            <a:r>
              <a:rPr lang="ru-RU" sz="2600" dirty="0" smtClean="0"/>
              <a:t> чистим. </a:t>
            </a:r>
            <a:r>
              <a:rPr lang="ru-RU" sz="2600" dirty="0" err="1" smtClean="0"/>
              <a:t>Недбалість</a:t>
            </a:r>
            <a:r>
              <a:rPr lang="ru-RU" sz="2600" dirty="0" smtClean="0"/>
              <a:t> в </a:t>
            </a:r>
            <a:r>
              <a:rPr lang="ru-RU" sz="2600" dirty="0" err="1" smtClean="0"/>
              <a:t>одязі</a:t>
            </a:r>
            <a:r>
              <a:rPr lang="ru-RU" sz="2600" dirty="0" smtClean="0"/>
              <a:t> </a:t>
            </a:r>
            <a:r>
              <a:rPr lang="ru-RU" sz="2600" dirty="0" err="1" smtClean="0"/>
              <a:t>латиші</a:t>
            </a:r>
            <a:r>
              <a:rPr lang="ru-RU" sz="2600" dirty="0" smtClean="0"/>
              <a:t> </a:t>
            </a:r>
            <a:r>
              <a:rPr lang="ru-RU" sz="2600" dirty="0" err="1" smtClean="0"/>
              <a:t>можуть</a:t>
            </a:r>
            <a:r>
              <a:rPr lang="ru-RU" sz="2600" dirty="0" smtClean="0"/>
              <a:t> </a:t>
            </a:r>
            <a:r>
              <a:rPr lang="ru-RU" sz="2600" dirty="0" err="1" smtClean="0"/>
              <a:t>означати</a:t>
            </a:r>
            <a:r>
              <a:rPr lang="ru-RU" sz="2600" dirty="0" smtClean="0"/>
              <a:t> як </a:t>
            </a:r>
            <a:r>
              <a:rPr lang="ru-RU" sz="2600" dirty="0" err="1" smtClean="0"/>
              <a:t>відсутність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поваги</a:t>
            </a:r>
            <a:r>
              <a:rPr lang="ru-RU" sz="2600" dirty="0" smtClean="0"/>
              <a:t>. </a:t>
            </a:r>
          </a:p>
          <a:p>
            <a:r>
              <a:rPr lang="uk-UA" sz="2600" dirty="0" err="1" smtClean="0"/>
              <a:t>Дрес-код</a:t>
            </a:r>
            <a:r>
              <a:rPr lang="uk-UA" sz="2600" dirty="0" smtClean="0"/>
              <a:t> відносно формальний, на ділових зустрічах для чоловіків і для жінок бажано наявність костюма або елегантного ансамблю.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http://www.businessacademy.com.ua/images/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32448" cy="3241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6" name="Picture 4" descr="http://rabotai.in/money_mom/img/b8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85750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6000" b="1" dirty="0" smtClean="0"/>
          </a:p>
          <a:p>
            <a:pPr>
              <a:buNone/>
            </a:pPr>
            <a:r>
              <a:rPr lang="uk-UA" sz="6000" b="1" dirty="0" smtClean="0"/>
              <a:t>       Дякую за увагу!</a:t>
            </a:r>
            <a:endParaRPr lang="ru-RU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3096344" cy="5309568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Офіційна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</a:t>
            </a:r>
            <a:r>
              <a:rPr lang="ru-RU" sz="2000" b="1" dirty="0" smtClean="0"/>
              <a:t> - </a:t>
            </a:r>
            <a:r>
              <a:rPr lang="ru-RU" sz="2000" dirty="0" err="1" smtClean="0"/>
              <a:t>Латвійська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ru-RU" sz="2000" b="1" dirty="0" err="1" smtClean="0"/>
              <a:t>Площа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 - </a:t>
            </a:r>
            <a:r>
              <a:rPr lang="ru-RU" sz="2000" dirty="0" smtClean="0"/>
              <a:t>64,589 тис. кв. км</a:t>
            </a:r>
          </a:p>
          <a:p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- </a:t>
            </a:r>
            <a:r>
              <a:rPr lang="ru-RU" sz="2000" dirty="0" smtClean="0"/>
              <a:t>2млн. 261 тис.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.</a:t>
            </a:r>
          </a:p>
          <a:p>
            <a:r>
              <a:rPr lang="ru-RU" sz="2000" b="1" dirty="0" err="1" smtClean="0"/>
              <a:t>Столиця</a:t>
            </a:r>
            <a:r>
              <a:rPr lang="ru-RU" sz="2000" b="1" dirty="0" smtClean="0"/>
              <a:t> – </a:t>
            </a:r>
            <a:r>
              <a:rPr lang="ru-RU" sz="2000" dirty="0" smtClean="0"/>
              <a:t>Рига</a:t>
            </a:r>
          </a:p>
          <a:p>
            <a:r>
              <a:rPr lang="ru-RU" sz="2000" b="1" dirty="0" err="1" smtClean="0"/>
              <a:t>Офіційна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мова</a:t>
            </a:r>
            <a:r>
              <a:rPr lang="ru-RU" sz="2000" b="1" dirty="0" smtClean="0"/>
              <a:t> - </a:t>
            </a:r>
            <a:r>
              <a:rPr lang="ru-RU" sz="2000" dirty="0" err="1" smtClean="0"/>
              <a:t>латиська</a:t>
            </a:r>
            <a:r>
              <a:rPr lang="ru-RU" sz="2000" dirty="0" smtClean="0"/>
              <a:t>.</a:t>
            </a:r>
          </a:p>
          <a:p>
            <a:r>
              <a:rPr lang="ru-RU" sz="2000" b="1" dirty="0" err="1" smtClean="0"/>
              <a:t>Державне</a:t>
            </a:r>
            <a:r>
              <a:rPr lang="ru-RU" sz="2000" b="1" dirty="0" smtClean="0"/>
              <a:t> свято - </a:t>
            </a:r>
            <a:r>
              <a:rPr lang="ru-RU" sz="2000" dirty="0" smtClean="0"/>
              <a:t>18 листопада - День </a:t>
            </a:r>
            <a:r>
              <a:rPr lang="ru-RU" sz="2000" dirty="0" err="1" smtClean="0"/>
              <a:t>проголошення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Латвійської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8674" name="Picture 2" descr="&amp;Lcy;&amp;acy;&amp;tcy;&amp;v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816424" cy="3149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euro-map.com/karty-latvii/politicheskaya-karta-latv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446449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06613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Державнй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прапор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4788024" y="1916832"/>
            <a:ext cx="3898776" cy="4209331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" name="Рисунок 9" descr="http://svit.ukrinform.ua/Latvia/img/fla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4365104"/>
            <a:ext cx="8075240" cy="2090287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/>
              <a:t>Державний</a:t>
            </a:r>
            <a:r>
              <a:rPr lang="ru-RU" sz="2800" b="1" dirty="0" smtClean="0"/>
              <a:t> прапор  </a:t>
            </a:r>
            <a:r>
              <a:rPr lang="ru-RU" sz="2800" b="1" dirty="0" err="1" smtClean="0"/>
              <a:t>Латвії</a:t>
            </a:r>
            <a:r>
              <a:rPr lang="ru-RU" sz="2800" dirty="0" smtClean="0"/>
              <a:t> є одним з </a:t>
            </a:r>
            <a:r>
              <a:rPr lang="ru-RU" sz="2800" dirty="0" err="1" smtClean="0"/>
              <a:t>найстаріших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 прапора </a:t>
            </a:r>
            <a:r>
              <a:rPr lang="ru-RU" sz="2800" dirty="0" err="1" smtClean="0"/>
              <a:t>Латвії</a:t>
            </a:r>
            <a:r>
              <a:rPr lang="ru-RU" sz="2800" dirty="0" smtClean="0"/>
              <a:t> - </a:t>
            </a:r>
            <a:r>
              <a:rPr lang="ru-RU" sz="2800" dirty="0" err="1" smtClean="0"/>
              <a:t>особливий</a:t>
            </a:r>
            <a:r>
              <a:rPr lang="ru-RU" sz="2800" dirty="0" smtClean="0"/>
              <a:t> темно-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як "</a:t>
            </a:r>
            <a:r>
              <a:rPr lang="ru-RU" sz="2800" dirty="0" err="1" smtClean="0"/>
              <a:t>латиський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". </a:t>
            </a:r>
            <a:r>
              <a:rPr lang="ru-RU" sz="2800" dirty="0" err="1" smtClean="0"/>
              <a:t>Пропорції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кольорів</a:t>
            </a:r>
            <a:r>
              <a:rPr lang="ru-RU" sz="2800" dirty="0" smtClean="0"/>
              <a:t> прапора 2:1:2, а </a:t>
            </a:r>
            <a:r>
              <a:rPr lang="ru-RU" sz="2800" dirty="0" err="1" smtClean="0"/>
              <a:t>довжини</a:t>
            </a:r>
            <a:r>
              <a:rPr lang="ru-RU" sz="2800" dirty="0" smtClean="0"/>
              <a:t> і </a:t>
            </a:r>
            <a:r>
              <a:rPr lang="ru-RU" sz="2800" dirty="0" err="1" smtClean="0"/>
              <a:t>ширини</a:t>
            </a:r>
            <a:r>
              <a:rPr lang="ru-RU" sz="2800" dirty="0" smtClean="0"/>
              <a:t> 2:1.</a:t>
            </a:r>
          </a:p>
          <a:p>
            <a:endParaRPr lang="ru-RU" dirty="0"/>
          </a:p>
        </p:txBody>
      </p:sp>
      <p:pic>
        <p:nvPicPr>
          <p:cNvPr id="27650" name="Picture 2" descr="http://druk.lviv.ua/img/p/1627-717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66429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https://encrypted-tbn1.gstatic.com/images?q=tbn:ANd9GcSd_VqpIsdKQNSCEDotRLiYPeubf_xloKnNl2AdTvbTw0EMdt2kPQy63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3123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герб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3968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/>
              <a:t>Державний</a:t>
            </a:r>
            <a:r>
              <a:rPr lang="ru-RU" sz="2800" b="1" dirty="0" smtClean="0"/>
              <a:t> герб - </a:t>
            </a:r>
            <a:r>
              <a:rPr lang="ru-RU" sz="2800" dirty="0" err="1" smtClean="0"/>
              <a:t>з'явився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проголошення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Латвійської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Республіки</a:t>
            </a:r>
            <a:r>
              <a:rPr lang="ru-RU" sz="2800" dirty="0" smtClean="0"/>
              <a:t> 18 листопада 1918 року. Герб </a:t>
            </a:r>
            <a:r>
              <a:rPr lang="ru-RU" sz="2800" dirty="0" err="1" smtClean="0"/>
              <a:t>об'єднує</a:t>
            </a:r>
            <a:r>
              <a:rPr lang="ru-RU" sz="2800" dirty="0" smtClean="0"/>
              <a:t> як </a:t>
            </a:r>
            <a:r>
              <a:rPr lang="ru-RU" sz="2800" dirty="0" err="1" smtClean="0"/>
              <a:t>символи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латиської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, так і </a:t>
            </a:r>
            <a:r>
              <a:rPr lang="ru-RU" sz="2800" dirty="0" err="1" smtClean="0"/>
              <a:t>символи</a:t>
            </a:r>
            <a:r>
              <a:rPr lang="ru-RU" sz="2800" dirty="0" smtClean="0"/>
              <a:t> культурно-</a:t>
            </a:r>
            <a:r>
              <a:rPr lang="ru-RU" sz="2800" dirty="0" err="1" smtClean="0"/>
              <a:t>історичних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країв</a:t>
            </a:r>
            <a:r>
              <a:rPr lang="en-US" sz="28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Рисунок 4" descr="latv ge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88032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гімн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3672408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Назва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гімну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Латвії</a:t>
            </a:r>
            <a:r>
              <a:rPr lang="ru-RU" sz="2800" dirty="0" smtClean="0"/>
              <a:t>: "</a:t>
            </a:r>
            <a:r>
              <a:rPr lang="ru-RU" sz="2800" dirty="0" err="1" smtClean="0"/>
              <a:t>Dievs</a:t>
            </a:r>
            <a:r>
              <a:rPr lang="ru-RU" sz="2800" dirty="0" smtClean="0"/>
              <a:t>, </a:t>
            </a:r>
            <a:r>
              <a:rPr lang="ru-RU" sz="2800" dirty="0" err="1" smtClean="0"/>
              <a:t>svеti</a:t>
            </a:r>
            <a:r>
              <a:rPr lang="ru-RU" sz="2800" dirty="0" smtClean="0"/>
              <a:t> </a:t>
            </a:r>
            <a:r>
              <a:rPr lang="ru-RU" sz="2800" dirty="0" err="1" smtClean="0"/>
              <a:t>Latviju</a:t>
            </a:r>
            <a:r>
              <a:rPr lang="ru-RU" sz="2800" dirty="0" smtClean="0"/>
              <a:t>!" ("Бог, благослови </a:t>
            </a:r>
            <a:r>
              <a:rPr lang="ru-RU" sz="2800" dirty="0" err="1" smtClean="0"/>
              <a:t>Латвію</a:t>
            </a:r>
            <a:r>
              <a:rPr lang="ru-RU" sz="2800" dirty="0" smtClean="0"/>
              <a:t>!"). Автор </a:t>
            </a:r>
            <a:r>
              <a:rPr lang="ru-RU" sz="2800" dirty="0" err="1" smtClean="0"/>
              <a:t>гімну</a:t>
            </a:r>
            <a:r>
              <a:rPr lang="ru-RU" sz="2800" dirty="0" smtClean="0"/>
              <a:t> - </a:t>
            </a:r>
            <a:r>
              <a:rPr lang="ru-RU" sz="2800" dirty="0" err="1" smtClean="0"/>
              <a:t>латиський</a:t>
            </a:r>
            <a:r>
              <a:rPr lang="ru-RU" sz="2800" dirty="0" smtClean="0"/>
              <a:t> композитор </a:t>
            </a:r>
            <a:r>
              <a:rPr lang="ru-RU" sz="2800" dirty="0" err="1" smtClean="0"/>
              <a:t>Карліс</a:t>
            </a:r>
            <a:r>
              <a:rPr lang="ru-RU" sz="2800" dirty="0" smtClean="0"/>
              <a:t> </a:t>
            </a:r>
            <a:r>
              <a:rPr lang="ru-RU" sz="2800" dirty="0" err="1" smtClean="0"/>
              <a:t>Бауманіс</a:t>
            </a:r>
            <a:r>
              <a:rPr lang="ru-RU" sz="2800" dirty="0" smtClean="0"/>
              <a:t>.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наприкінці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 1873 року в </a:t>
            </a:r>
            <a:r>
              <a:rPr lang="ru-RU" sz="2800" dirty="0" err="1" smtClean="0"/>
              <a:t>Ризі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2050" name="Picture 2" descr="http://upload.wikimedia.org/wikipedia/commons/thumb/6/64/Kazakhstan_National_Anthem.png/300px-Kazakhstan_National_Anth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67240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840760" cy="92211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Андріс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Берзіньш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5877272"/>
            <a:ext cx="7643192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Президент Латвії</a:t>
            </a:r>
            <a:endParaRPr lang="ru-RU" sz="2400" dirty="0"/>
          </a:p>
        </p:txBody>
      </p:sp>
      <p:pic>
        <p:nvPicPr>
          <p:cNvPr id="18434" name="Picture 2" descr="http://ir.lv/upload/image_file/name/2012_02/35976/b_rzi___presene_polij__prezidentakanceleja-media_large.jpg?1330827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344816" cy="99412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Культурне життя Латишів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92080" y="1600200"/>
            <a:ext cx="36004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ttp://img.balticexport.com/articles/biznesa-un-saskarsmes-kultura-latvija_diskusija_5_0_diskusija_5_500x3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44332"/>
            <a:ext cx="7776863" cy="43769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351</TotalTime>
  <Words>344</Words>
  <Application>Microsoft Office PowerPoint</Application>
  <PresentationFormat>Экран (4:3)</PresentationFormat>
  <Paragraphs>43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Діловий етикет в Латвії </vt:lpstr>
      <vt:lpstr>Латвія</vt:lpstr>
      <vt:lpstr>Слайд 3</vt:lpstr>
      <vt:lpstr>Державнй прапор</vt:lpstr>
      <vt:lpstr>Слайд 5</vt:lpstr>
      <vt:lpstr>Державний герб </vt:lpstr>
      <vt:lpstr>Державний гімн</vt:lpstr>
      <vt:lpstr>Андріс Берзіньш</vt:lpstr>
      <vt:lpstr>Культурне життя Латишів</vt:lpstr>
      <vt:lpstr>Слайд 10</vt:lpstr>
      <vt:lpstr>Слайд 11</vt:lpstr>
      <vt:lpstr>Слайд 12</vt:lpstr>
      <vt:lpstr>Слайд 13</vt:lpstr>
      <vt:lpstr>Знайомство</vt:lpstr>
      <vt:lpstr>Слайд 15</vt:lpstr>
      <vt:lpstr>Ділове спілкування в латвії</vt:lpstr>
      <vt:lpstr>Слайд 17</vt:lpstr>
      <vt:lpstr>Ділова зустріч у Латвії</vt:lpstr>
      <vt:lpstr>Слайд 19</vt:lpstr>
      <vt:lpstr>Особливості ділових відносин</vt:lpstr>
      <vt:lpstr> дІловий одяг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Латвія</dc:title>
  <dc:creator>Степан</dc:creator>
  <cp:lastModifiedBy>Степан</cp:lastModifiedBy>
  <cp:revision>39</cp:revision>
  <dcterms:created xsi:type="dcterms:W3CDTF">2012-11-03T12:01:19Z</dcterms:created>
  <dcterms:modified xsi:type="dcterms:W3CDTF">2012-11-11T11:35:43Z</dcterms:modified>
</cp:coreProperties>
</file>