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97" autoAdjust="0"/>
    <p:restoredTop sz="94660"/>
  </p:normalViewPr>
  <p:slideViewPr>
    <p:cSldViewPr>
      <p:cViewPr varScale="1">
        <p:scale>
          <a:sx n="65" d="100"/>
          <a:sy n="65" d="100"/>
        </p:scale>
        <p:origin x="-1212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26"/>
  <c:chart>
    <c:autoTitleDeleted val="1"/>
    <c:plotArea>
      <c:layout>
        <c:manualLayout>
          <c:layoutTarget val="inner"/>
          <c:xMode val="edge"/>
          <c:yMode val="edge"/>
          <c:x val="0.14591681578960661"/>
          <c:y val="2.9606445027704889E-2"/>
          <c:w val="0.83805409364844174"/>
          <c:h val="0.5218813065033537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Економічно активне населення</c:v>
                </c:pt>
              </c:strCache>
            </c:strRef>
          </c:tx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22150.3</c:v>
                </c:pt>
                <c:pt idx="1">
                  <c:v>22051.599999999991</c:v>
                </c:pt>
                <c:pt idx="2">
                  <c:v>22056.9</c:v>
                </c:pt>
                <c:pt idx="3">
                  <c:v>22011.5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Безробітне населення працездатного віку зареєстроване у державній службі зайнятості
</c:v>
                </c:pt>
              </c:strCache>
            </c:strRef>
          </c:tx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693.1</c:v>
                </c:pt>
                <c:pt idx="1">
                  <c:v>452.1</c:v>
                </c:pt>
                <c:pt idx="2">
                  <c:v>505.3</c:v>
                </c:pt>
                <c:pt idx="3">
                  <c:v>467.7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gapWidth val="75"/>
        <c:axId val="66729472"/>
        <c:axId val="66729856"/>
      </c:barChart>
      <c:catAx>
        <c:axId val="66729472"/>
        <c:scaling>
          <c:orientation val="minMax"/>
        </c:scaling>
        <c:axPos val="b"/>
        <c:numFmt formatCode="General" sourceLinked="1"/>
        <c:majorTickMark val="none"/>
        <c:tickLblPos val="nextTo"/>
        <c:crossAx val="66729856"/>
        <c:crosses val="autoZero"/>
        <c:auto val="1"/>
        <c:lblAlgn val="ctr"/>
        <c:lblOffset val="100"/>
      </c:catAx>
      <c:valAx>
        <c:axId val="66729856"/>
        <c:scaling>
          <c:orientation val="minMax"/>
        </c:scaling>
        <c:axPos val="l"/>
        <c:numFmt formatCode="#,##0.00" sourceLinked="1"/>
        <c:majorTickMark val="none"/>
        <c:tickLblPos val="nextTo"/>
        <c:crossAx val="66729472"/>
        <c:crosses val="autoZero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5.3839385988303026E-2"/>
          <c:y val="0.70829483814523209"/>
          <c:w val="0.92875097930055794"/>
          <c:h val="0.28059405074365706"/>
        </c:manualLayout>
      </c:layout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27"/>
  <c:chart>
    <c:title>
      <c:tx>
        <c:rich>
          <a:bodyPr/>
          <a:lstStyle/>
          <a:p>
            <a:pPr>
              <a:defRPr/>
            </a:pPr>
            <a:r>
              <a:rPr lang="uk-UA" dirty="0"/>
              <a:t>Безробітне населення працездатного </a:t>
            </a:r>
            <a:r>
              <a:rPr lang="uk-UA" dirty="0" smtClean="0"/>
              <a:t>віку тис. осіб </a:t>
            </a:r>
            <a:endParaRPr lang="uk-UA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Безробітне населення працездатного віку 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693.1</c:v>
                </c:pt>
                <c:pt idx="1">
                  <c:v>452.1</c:v>
                </c:pt>
                <c:pt idx="2">
                  <c:v>505.3</c:v>
                </c:pt>
                <c:pt idx="3">
                  <c:v>467.7</c:v>
                </c:pt>
              </c:numCache>
            </c:numRef>
          </c:val>
        </c:ser>
        <c:marker val="1"/>
        <c:axId val="64432384"/>
        <c:axId val="66736128"/>
      </c:lineChart>
      <c:catAx>
        <c:axId val="64432384"/>
        <c:scaling>
          <c:orientation val="minMax"/>
        </c:scaling>
        <c:axPos val="b"/>
        <c:numFmt formatCode="General" sourceLinked="1"/>
        <c:majorTickMark val="none"/>
        <c:tickLblPos val="nextTo"/>
        <c:crossAx val="66736128"/>
        <c:crosses val="autoZero"/>
        <c:auto val="1"/>
        <c:lblAlgn val="ctr"/>
        <c:lblOffset val="100"/>
      </c:catAx>
      <c:valAx>
        <c:axId val="6673612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443238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28"/>
  <c:chart>
    <c:title>
      <c:tx>
        <c:rich>
          <a:bodyPr/>
          <a:lstStyle/>
          <a:p>
            <a:pPr>
              <a:defRPr/>
            </a:pPr>
            <a:r>
              <a:rPr lang="ru-RU" dirty="0"/>
              <a:t>Потреба в робочій силі, на кінець року тис. осіб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Потреба в робочій силі, на кінець року тис. осіб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65.8</c:v>
                </c:pt>
                <c:pt idx="1">
                  <c:v>63.9</c:v>
                </c:pt>
                <c:pt idx="2">
                  <c:v>59.3</c:v>
                </c:pt>
                <c:pt idx="3">
                  <c:v>48.6</c:v>
                </c:pt>
              </c:numCache>
            </c:numRef>
          </c:val>
        </c:ser>
        <c:marker val="1"/>
        <c:axId val="66715008"/>
        <c:axId val="66745472"/>
      </c:lineChart>
      <c:catAx>
        <c:axId val="66715008"/>
        <c:scaling>
          <c:orientation val="minMax"/>
        </c:scaling>
        <c:axPos val="b"/>
        <c:numFmt formatCode="General" sourceLinked="1"/>
        <c:tickLblPos val="nextTo"/>
        <c:crossAx val="66745472"/>
        <c:crosses val="autoZero"/>
        <c:auto val="1"/>
        <c:lblAlgn val="ctr"/>
        <c:lblOffset val="100"/>
      </c:catAx>
      <c:valAx>
        <c:axId val="66745472"/>
        <c:scaling>
          <c:orientation val="minMax"/>
        </c:scaling>
        <c:axPos val="l"/>
        <c:majorGridlines/>
        <c:numFmt formatCode="General" sourceLinked="1"/>
        <c:tickLblPos val="nextTo"/>
        <c:crossAx val="667150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A8D608-D117-441E-91A8-08F9F81969CD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D127259-12D5-4332-8E07-10D69AB6612F}">
      <dgm:prSet phldrT="[Текст]"/>
      <dgm:spPr/>
      <dgm:t>
        <a:bodyPr/>
        <a:lstStyle/>
        <a:p>
          <a:r>
            <a:rPr lang="uk-UA" dirty="0" smtClean="0"/>
            <a:t>Висновки</a:t>
          </a:r>
          <a:endParaRPr lang="uk-UA" dirty="0"/>
        </a:p>
      </dgm:t>
    </dgm:pt>
    <dgm:pt modelId="{BC42B749-8D3E-4885-8C13-DDBBA47DF5AB}" type="parTrans" cxnId="{7F6DB9E3-0F8D-4A66-BD84-C9100D289140}">
      <dgm:prSet/>
      <dgm:spPr/>
      <dgm:t>
        <a:bodyPr/>
        <a:lstStyle/>
        <a:p>
          <a:endParaRPr lang="uk-UA"/>
        </a:p>
      </dgm:t>
    </dgm:pt>
    <dgm:pt modelId="{B9FB847C-BD9D-4C3E-963C-B3BC1BCA40F6}" type="sibTrans" cxnId="{7F6DB9E3-0F8D-4A66-BD84-C9100D289140}">
      <dgm:prSet/>
      <dgm:spPr/>
      <dgm:t>
        <a:bodyPr/>
        <a:lstStyle/>
        <a:p>
          <a:endParaRPr lang="uk-UA"/>
        </a:p>
      </dgm:t>
    </dgm:pt>
    <dgm:pt modelId="{C9D117CE-0E0D-4989-BF03-7A2A705FAB9C}">
      <dgm:prSet phldrT="[Текст]"/>
      <dgm:spPr/>
      <dgm:t>
        <a:bodyPr/>
        <a:lstStyle/>
        <a:p>
          <a:r>
            <a:rPr lang="uk-UA" dirty="0" smtClean="0"/>
            <a:t>Безробіття є однією з головних проблем економічного життя нашого суспільства, з вирішенням якої не можна зволікати.</a:t>
          </a:r>
          <a:endParaRPr lang="uk-UA" dirty="0"/>
        </a:p>
      </dgm:t>
    </dgm:pt>
    <dgm:pt modelId="{B6FF04B9-4FD3-4413-873E-0FB5F9CC1936}" type="parTrans" cxnId="{31DEF26F-70EA-46CD-9908-9EB1528F6F99}">
      <dgm:prSet/>
      <dgm:spPr/>
      <dgm:t>
        <a:bodyPr/>
        <a:lstStyle/>
        <a:p>
          <a:endParaRPr lang="uk-UA" dirty="0"/>
        </a:p>
      </dgm:t>
    </dgm:pt>
    <dgm:pt modelId="{55D0E681-D628-429B-BDF3-D76D668C051F}" type="sibTrans" cxnId="{31DEF26F-70EA-46CD-9908-9EB1528F6F99}">
      <dgm:prSet/>
      <dgm:spPr/>
      <dgm:t>
        <a:bodyPr/>
        <a:lstStyle/>
        <a:p>
          <a:endParaRPr lang="uk-UA"/>
        </a:p>
      </dgm:t>
    </dgm:pt>
    <dgm:pt modelId="{590A2F0A-2706-4D0A-92AF-570B0357464F}">
      <dgm:prSet phldrT="[Текст]"/>
      <dgm:spPr/>
      <dgm:t>
        <a:bodyPr/>
        <a:lstStyle/>
        <a:p>
          <a:r>
            <a:rPr lang="uk-UA" dirty="0" smtClean="0"/>
            <a:t>На сьогоднішній день, сучасний стан ринку робочої сили можна оцінити неоднозначно. </a:t>
          </a:r>
          <a:endParaRPr lang="uk-UA" dirty="0"/>
        </a:p>
      </dgm:t>
    </dgm:pt>
    <dgm:pt modelId="{6EF2A87B-5D9C-43F5-AFA3-64AF19E124C9}" type="parTrans" cxnId="{72EB010A-B3E0-4D6E-8A7D-145BE9178A72}">
      <dgm:prSet/>
      <dgm:spPr/>
      <dgm:t>
        <a:bodyPr/>
        <a:lstStyle/>
        <a:p>
          <a:endParaRPr lang="uk-UA" dirty="0"/>
        </a:p>
      </dgm:t>
    </dgm:pt>
    <dgm:pt modelId="{D790D6F0-E324-42F4-B09D-12A6ED8D064C}" type="sibTrans" cxnId="{72EB010A-B3E0-4D6E-8A7D-145BE9178A72}">
      <dgm:prSet/>
      <dgm:spPr/>
      <dgm:t>
        <a:bodyPr/>
        <a:lstStyle/>
        <a:p>
          <a:endParaRPr lang="uk-UA"/>
        </a:p>
      </dgm:t>
    </dgm:pt>
    <dgm:pt modelId="{87008A01-ECBD-45EE-8F68-83005C3F8262}">
      <dgm:prSet/>
      <dgm:spPr/>
      <dgm:t>
        <a:bodyPr/>
        <a:lstStyle/>
        <a:p>
          <a:r>
            <a:rPr lang="uk-UA" dirty="0" smtClean="0"/>
            <a:t>У сучасних умовах ситуація на ринку робочої сили ускладнена глибокою економічна кризою, яка пронизує  всі  ланки  та механізми суспільного виробництва </a:t>
          </a:r>
          <a:endParaRPr lang="uk-UA" dirty="0"/>
        </a:p>
      </dgm:t>
    </dgm:pt>
    <dgm:pt modelId="{4A21E3DE-5494-494B-903C-3A1BC868F49F}" type="parTrans" cxnId="{4CD0DBF5-19B8-40F7-BF42-6A5028956D69}">
      <dgm:prSet/>
      <dgm:spPr/>
      <dgm:t>
        <a:bodyPr/>
        <a:lstStyle/>
        <a:p>
          <a:endParaRPr lang="uk-UA" dirty="0"/>
        </a:p>
      </dgm:t>
    </dgm:pt>
    <dgm:pt modelId="{16540BF3-5A0B-4F31-861C-1CE3B5AB5BC3}" type="sibTrans" cxnId="{4CD0DBF5-19B8-40F7-BF42-6A5028956D69}">
      <dgm:prSet/>
      <dgm:spPr/>
      <dgm:t>
        <a:bodyPr/>
        <a:lstStyle/>
        <a:p>
          <a:endParaRPr lang="uk-UA"/>
        </a:p>
      </dgm:t>
    </dgm:pt>
    <dgm:pt modelId="{A54490E0-ED01-4E74-911E-8299535789AA}" type="pres">
      <dgm:prSet presAssocID="{79A8D608-D117-441E-91A8-08F9F81969C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4F50102-B84C-4165-A021-E7F4A40DC255}" type="pres">
      <dgm:prSet presAssocID="{0D127259-12D5-4332-8E07-10D69AB6612F}" presName="root" presStyleCnt="0"/>
      <dgm:spPr/>
    </dgm:pt>
    <dgm:pt modelId="{750727A2-AE3A-4608-A446-84BFCF562454}" type="pres">
      <dgm:prSet presAssocID="{0D127259-12D5-4332-8E07-10D69AB6612F}" presName="rootComposite" presStyleCnt="0"/>
      <dgm:spPr/>
    </dgm:pt>
    <dgm:pt modelId="{AD4BB001-9040-44C5-819C-86F5BF1D5AE1}" type="pres">
      <dgm:prSet presAssocID="{0D127259-12D5-4332-8E07-10D69AB6612F}" presName="rootText" presStyleLbl="node1" presStyleIdx="0" presStyleCnt="1"/>
      <dgm:spPr/>
      <dgm:t>
        <a:bodyPr/>
        <a:lstStyle/>
        <a:p>
          <a:endParaRPr lang="uk-UA"/>
        </a:p>
      </dgm:t>
    </dgm:pt>
    <dgm:pt modelId="{FF66CBC8-5E63-4973-AD1F-A2B4E643B12C}" type="pres">
      <dgm:prSet presAssocID="{0D127259-12D5-4332-8E07-10D69AB6612F}" presName="rootConnector" presStyleLbl="node1" presStyleIdx="0" presStyleCnt="1"/>
      <dgm:spPr/>
      <dgm:t>
        <a:bodyPr/>
        <a:lstStyle/>
        <a:p>
          <a:endParaRPr lang="uk-UA"/>
        </a:p>
      </dgm:t>
    </dgm:pt>
    <dgm:pt modelId="{11DAA505-798F-4D1A-B7C6-D65B011AC4E7}" type="pres">
      <dgm:prSet presAssocID="{0D127259-12D5-4332-8E07-10D69AB6612F}" presName="childShape" presStyleCnt="0"/>
      <dgm:spPr/>
    </dgm:pt>
    <dgm:pt modelId="{217274C4-54D8-4244-AC0E-4042EF5599DD}" type="pres">
      <dgm:prSet presAssocID="{B6FF04B9-4FD3-4413-873E-0FB5F9CC1936}" presName="Name13" presStyleLbl="parChTrans1D2" presStyleIdx="0" presStyleCnt="3"/>
      <dgm:spPr/>
      <dgm:t>
        <a:bodyPr/>
        <a:lstStyle/>
        <a:p>
          <a:endParaRPr lang="uk-UA"/>
        </a:p>
      </dgm:t>
    </dgm:pt>
    <dgm:pt modelId="{5D0E0776-EE40-4313-BFBB-CD74CC2A006C}" type="pres">
      <dgm:prSet presAssocID="{C9D117CE-0E0D-4989-BF03-7A2A705FAB9C}" presName="childText" presStyleLbl="bgAcc1" presStyleIdx="0" presStyleCnt="3" custScaleX="34032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E3731E-80AA-4012-85B9-905FE65AD385}" type="pres">
      <dgm:prSet presAssocID="{6EF2A87B-5D9C-43F5-AFA3-64AF19E124C9}" presName="Name13" presStyleLbl="parChTrans1D2" presStyleIdx="1" presStyleCnt="3"/>
      <dgm:spPr/>
      <dgm:t>
        <a:bodyPr/>
        <a:lstStyle/>
        <a:p>
          <a:endParaRPr lang="uk-UA"/>
        </a:p>
      </dgm:t>
    </dgm:pt>
    <dgm:pt modelId="{0631FB09-E04B-4012-9BE0-1294B512A083}" type="pres">
      <dgm:prSet presAssocID="{590A2F0A-2706-4D0A-92AF-570B0357464F}" presName="childText" presStyleLbl="bgAcc1" presStyleIdx="1" presStyleCnt="3" custScaleX="34032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05E2E0C-E5D9-40D7-98D5-61860F8A51E9}" type="pres">
      <dgm:prSet presAssocID="{4A21E3DE-5494-494B-903C-3A1BC868F49F}" presName="Name13" presStyleLbl="parChTrans1D2" presStyleIdx="2" presStyleCnt="3"/>
      <dgm:spPr/>
      <dgm:t>
        <a:bodyPr/>
        <a:lstStyle/>
        <a:p>
          <a:endParaRPr lang="uk-UA"/>
        </a:p>
      </dgm:t>
    </dgm:pt>
    <dgm:pt modelId="{929213B3-E343-48D5-9FC9-BEABD3CEEEAF}" type="pres">
      <dgm:prSet presAssocID="{87008A01-ECBD-45EE-8F68-83005C3F8262}" presName="childText" presStyleLbl="bgAcc1" presStyleIdx="2" presStyleCnt="3" custScaleX="340914" custLinFactNeighborX="61" custLinFactNeighborY="2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DCE6551-CD24-4A91-9DA7-EC8FF459E208}" type="presOf" srcId="{B6FF04B9-4FD3-4413-873E-0FB5F9CC1936}" destId="{217274C4-54D8-4244-AC0E-4042EF5599DD}" srcOrd="0" destOrd="0" presId="urn:microsoft.com/office/officeart/2005/8/layout/hierarchy3"/>
    <dgm:cxn modelId="{3ADF4A74-36F1-4096-A3E3-9CFE2AF6F3BE}" type="presOf" srcId="{C9D117CE-0E0D-4989-BF03-7A2A705FAB9C}" destId="{5D0E0776-EE40-4313-BFBB-CD74CC2A006C}" srcOrd="0" destOrd="0" presId="urn:microsoft.com/office/officeart/2005/8/layout/hierarchy3"/>
    <dgm:cxn modelId="{7B0296A9-6B62-47CA-99BE-BA639A26D5C0}" type="presOf" srcId="{87008A01-ECBD-45EE-8F68-83005C3F8262}" destId="{929213B3-E343-48D5-9FC9-BEABD3CEEEAF}" srcOrd="0" destOrd="0" presId="urn:microsoft.com/office/officeart/2005/8/layout/hierarchy3"/>
    <dgm:cxn modelId="{B8D3CD88-AC72-4599-A294-AC00961011AC}" type="presOf" srcId="{0D127259-12D5-4332-8E07-10D69AB6612F}" destId="{AD4BB001-9040-44C5-819C-86F5BF1D5AE1}" srcOrd="0" destOrd="0" presId="urn:microsoft.com/office/officeart/2005/8/layout/hierarchy3"/>
    <dgm:cxn modelId="{72EB010A-B3E0-4D6E-8A7D-145BE9178A72}" srcId="{0D127259-12D5-4332-8E07-10D69AB6612F}" destId="{590A2F0A-2706-4D0A-92AF-570B0357464F}" srcOrd="1" destOrd="0" parTransId="{6EF2A87B-5D9C-43F5-AFA3-64AF19E124C9}" sibTransId="{D790D6F0-E324-42F4-B09D-12A6ED8D064C}"/>
    <dgm:cxn modelId="{7B4E0067-CD9D-4FDE-9928-F49BD9F675FA}" type="presOf" srcId="{590A2F0A-2706-4D0A-92AF-570B0357464F}" destId="{0631FB09-E04B-4012-9BE0-1294B512A083}" srcOrd="0" destOrd="0" presId="urn:microsoft.com/office/officeart/2005/8/layout/hierarchy3"/>
    <dgm:cxn modelId="{0580E570-53B4-4C22-AA62-52B19973C5CB}" type="presOf" srcId="{0D127259-12D5-4332-8E07-10D69AB6612F}" destId="{FF66CBC8-5E63-4973-AD1F-A2B4E643B12C}" srcOrd="1" destOrd="0" presId="urn:microsoft.com/office/officeart/2005/8/layout/hierarchy3"/>
    <dgm:cxn modelId="{7F6DB9E3-0F8D-4A66-BD84-C9100D289140}" srcId="{79A8D608-D117-441E-91A8-08F9F81969CD}" destId="{0D127259-12D5-4332-8E07-10D69AB6612F}" srcOrd="0" destOrd="0" parTransId="{BC42B749-8D3E-4885-8C13-DDBBA47DF5AB}" sibTransId="{B9FB847C-BD9D-4C3E-963C-B3BC1BCA40F6}"/>
    <dgm:cxn modelId="{31DEF26F-70EA-46CD-9908-9EB1528F6F99}" srcId="{0D127259-12D5-4332-8E07-10D69AB6612F}" destId="{C9D117CE-0E0D-4989-BF03-7A2A705FAB9C}" srcOrd="0" destOrd="0" parTransId="{B6FF04B9-4FD3-4413-873E-0FB5F9CC1936}" sibTransId="{55D0E681-D628-429B-BDF3-D76D668C051F}"/>
    <dgm:cxn modelId="{60274B8B-4989-461A-A971-8D509E44B949}" type="presOf" srcId="{6EF2A87B-5D9C-43F5-AFA3-64AF19E124C9}" destId="{F9E3731E-80AA-4012-85B9-905FE65AD385}" srcOrd="0" destOrd="0" presId="urn:microsoft.com/office/officeart/2005/8/layout/hierarchy3"/>
    <dgm:cxn modelId="{3B7C56F8-BE13-4B69-8BFC-BF0E6FF68A29}" type="presOf" srcId="{4A21E3DE-5494-494B-903C-3A1BC868F49F}" destId="{905E2E0C-E5D9-40D7-98D5-61860F8A51E9}" srcOrd="0" destOrd="0" presId="urn:microsoft.com/office/officeart/2005/8/layout/hierarchy3"/>
    <dgm:cxn modelId="{4CD0DBF5-19B8-40F7-BF42-6A5028956D69}" srcId="{0D127259-12D5-4332-8E07-10D69AB6612F}" destId="{87008A01-ECBD-45EE-8F68-83005C3F8262}" srcOrd="2" destOrd="0" parTransId="{4A21E3DE-5494-494B-903C-3A1BC868F49F}" sibTransId="{16540BF3-5A0B-4F31-861C-1CE3B5AB5BC3}"/>
    <dgm:cxn modelId="{A8989020-25DB-44D3-86D1-86705AA6A620}" type="presOf" srcId="{79A8D608-D117-441E-91A8-08F9F81969CD}" destId="{A54490E0-ED01-4E74-911E-8299535789AA}" srcOrd="0" destOrd="0" presId="urn:microsoft.com/office/officeart/2005/8/layout/hierarchy3"/>
    <dgm:cxn modelId="{685B876C-C249-41B8-A391-68B005EAFA51}" type="presParOf" srcId="{A54490E0-ED01-4E74-911E-8299535789AA}" destId="{A4F50102-B84C-4165-A021-E7F4A40DC255}" srcOrd="0" destOrd="0" presId="urn:microsoft.com/office/officeart/2005/8/layout/hierarchy3"/>
    <dgm:cxn modelId="{4C687884-E26C-4B75-AAD7-8616D66D2A29}" type="presParOf" srcId="{A4F50102-B84C-4165-A021-E7F4A40DC255}" destId="{750727A2-AE3A-4608-A446-84BFCF562454}" srcOrd="0" destOrd="0" presId="urn:microsoft.com/office/officeart/2005/8/layout/hierarchy3"/>
    <dgm:cxn modelId="{64E0FA0F-3C92-4111-8575-99E4D63570B3}" type="presParOf" srcId="{750727A2-AE3A-4608-A446-84BFCF562454}" destId="{AD4BB001-9040-44C5-819C-86F5BF1D5AE1}" srcOrd="0" destOrd="0" presId="urn:microsoft.com/office/officeart/2005/8/layout/hierarchy3"/>
    <dgm:cxn modelId="{536B0C0B-77E0-4806-970C-FE04356A4C76}" type="presParOf" srcId="{750727A2-AE3A-4608-A446-84BFCF562454}" destId="{FF66CBC8-5E63-4973-AD1F-A2B4E643B12C}" srcOrd="1" destOrd="0" presId="urn:microsoft.com/office/officeart/2005/8/layout/hierarchy3"/>
    <dgm:cxn modelId="{07BAC3D0-930A-4936-B22F-CE94BE78D0CE}" type="presParOf" srcId="{A4F50102-B84C-4165-A021-E7F4A40DC255}" destId="{11DAA505-798F-4D1A-B7C6-D65B011AC4E7}" srcOrd="1" destOrd="0" presId="urn:microsoft.com/office/officeart/2005/8/layout/hierarchy3"/>
    <dgm:cxn modelId="{00C71C68-7E02-42BA-BD22-11B855B29C18}" type="presParOf" srcId="{11DAA505-798F-4D1A-B7C6-D65B011AC4E7}" destId="{217274C4-54D8-4244-AC0E-4042EF5599DD}" srcOrd="0" destOrd="0" presId="urn:microsoft.com/office/officeart/2005/8/layout/hierarchy3"/>
    <dgm:cxn modelId="{516E914C-F0AE-4FC9-8E9C-676361834D77}" type="presParOf" srcId="{11DAA505-798F-4D1A-B7C6-D65B011AC4E7}" destId="{5D0E0776-EE40-4313-BFBB-CD74CC2A006C}" srcOrd="1" destOrd="0" presId="urn:microsoft.com/office/officeart/2005/8/layout/hierarchy3"/>
    <dgm:cxn modelId="{0A69EB0F-FB00-4715-8710-7CA0D81C0BE7}" type="presParOf" srcId="{11DAA505-798F-4D1A-B7C6-D65B011AC4E7}" destId="{F9E3731E-80AA-4012-85B9-905FE65AD385}" srcOrd="2" destOrd="0" presId="urn:microsoft.com/office/officeart/2005/8/layout/hierarchy3"/>
    <dgm:cxn modelId="{C45D5942-A46B-4E6F-89B6-5432FAE5FAF8}" type="presParOf" srcId="{11DAA505-798F-4D1A-B7C6-D65B011AC4E7}" destId="{0631FB09-E04B-4012-9BE0-1294B512A083}" srcOrd="3" destOrd="0" presId="urn:microsoft.com/office/officeart/2005/8/layout/hierarchy3"/>
    <dgm:cxn modelId="{EFA7DCF3-0DFA-469C-8AFD-F42E863E28F1}" type="presParOf" srcId="{11DAA505-798F-4D1A-B7C6-D65B011AC4E7}" destId="{905E2E0C-E5D9-40D7-98D5-61860F8A51E9}" srcOrd="4" destOrd="0" presId="urn:microsoft.com/office/officeart/2005/8/layout/hierarchy3"/>
    <dgm:cxn modelId="{1DDBE35E-28A0-4E18-BF86-1CF717A3AA59}" type="presParOf" srcId="{11DAA505-798F-4D1A-B7C6-D65B011AC4E7}" destId="{929213B3-E343-48D5-9FC9-BEABD3CEEEAF}" srcOrd="5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643BA-152C-4081-93DE-56F828CEAB09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236A8-FC46-4ADE-9CCD-09B665CD437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236A8-FC46-4ADE-9CCD-09B665CD4371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B59A03-39A5-4AA3-8711-4A0CA63F1EC1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BD665F-43C4-4492-B6EE-1DB17EE82962}" type="slidenum">
              <a:rPr lang="uk-UA" smtClean="0"/>
              <a:pPr/>
              <a:t>‹#›</a:t>
            </a:fld>
            <a:endParaRPr lang="uk-UA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28670"/>
            <a:ext cx="8182004" cy="2271730"/>
          </a:xfrm>
        </p:spPr>
        <p:txBody>
          <a:bodyPr>
            <a:normAutofit/>
          </a:bodyPr>
          <a:lstStyle/>
          <a:p>
            <a:r>
              <a:rPr lang="uk-UA" sz="6600" dirty="0" smtClean="0"/>
              <a:t>Ринок робочої </a:t>
            </a:r>
            <a:r>
              <a:rPr lang="uk-UA" sz="6600" dirty="0" smtClean="0"/>
              <a:t>сили</a:t>
            </a:r>
            <a:br>
              <a:rPr lang="uk-UA" sz="6600" dirty="0" smtClean="0"/>
            </a:br>
            <a:r>
              <a:rPr lang="uk-UA" sz="6600" dirty="0" smtClean="0"/>
              <a:t>в Україні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Кравець Дмитро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Актуальність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latin typeface="+mj-lt"/>
                <a:cs typeface="Times New Roman" pitchFamily="18" charset="0"/>
              </a:rPr>
              <a:t>Однією з найскладніших соціально-економічних проблем в умовах глобальної фінансової кризи є формування національного ринку робочої сили. Вплив кризи супроводжується зростанням рівня та тривалості безробіття, розвитком вимушеної неповної та неформальної зайнятості, нелегальної трудової міграції тощо. Все це різко актуалізує дослідження формування і функціонування ринку робочої сили, причин та наслідків кризової ситуації у сфері зайнятості, а також шляхів її подолання в даних умовах.</a:t>
            </a:r>
          </a:p>
          <a:p>
            <a:endParaRPr lang="uk-UA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rmAutofit/>
          </a:bodyPr>
          <a:lstStyle/>
          <a:p>
            <a:r>
              <a:rPr lang="uk-UA" i="1" dirty="0">
                <a:latin typeface="+mj-lt"/>
              </a:rPr>
              <a:t>Метою </a:t>
            </a:r>
            <a:r>
              <a:rPr lang="uk-UA" dirty="0">
                <a:latin typeface="+mj-lt"/>
              </a:rPr>
              <a:t>даної роботи перш за все </a:t>
            </a:r>
            <a:r>
              <a:rPr lang="uk-UA" dirty="0" smtClean="0">
                <a:latin typeface="+mj-lt"/>
              </a:rPr>
              <a:t>є поглиблений </a:t>
            </a:r>
            <a:r>
              <a:rPr lang="uk-UA" dirty="0">
                <a:latin typeface="+mj-lt"/>
              </a:rPr>
              <a:t>аналіз даної теми, розгляд переваг та недоліків розвитку ринку робочої сили України та можливі  шляхи </a:t>
            </a:r>
            <a:r>
              <a:rPr lang="uk-UA" dirty="0" smtClean="0">
                <a:latin typeface="+mj-lt"/>
              </a:rPr>
              <a:t>його поліпшення </a:t>
            </a:r>
            <a:r>
              <a:rPr lang="uk-UA" dirty="0">
                <a:latin typeface="+mj-lt"/>
              </a:rPr>
              <a:t>і вдосконалення.</a:t>
            </a:r>
          </a:p>
          <a:p>
            <a:r>
              <a:rPr lang="uk-UA" i="1" dirty="0">
                <a:latin typeface="+mj-lt"/>
              </a:rPr>
              <a:t>Предметом</a:t>
            </a:r>
            <a:r>
              <a:rPr lang="uk-UA" dirty="0">
                <a:latin typeface="+mj-lt"/>
              </a:rPr>
              <a:t> є діяльність ринку робочої сили,проблеми його фор</a:t>
            </a:r>
            <a:r>
              <a:rPr lang="ru-RU" dirty="0" smtClean="0">
                <a:latin typeface="+mj-lt"/>
              </a:rPr>
              <a:t>мування</a:t>
            </a:r>
            <a:r>
              <a:rPr lang="uk-UA" dirty="0" smtClean="0">
                <a:latin typeface="+mj-lt"/>
              </a:rPr>
              <a:t> </a:t>
            </a:r>
            <a:r>
              <a:rPr lang="uk-UA" dirty="0">
                <a:latin typeface="+mj-lt"/>
              </a:rPr>
              <a:t>та</a:t>
            </a:r>
            <a:r>
              <a:rPr lang="ru-RU" dirty="0">
                <a:latin typeface="+mj-lt"/>
              </a:rPr>
              <a:t> стабільного функціонування</a:t>
            </a:r>
            <a:r>
              <a:rPr lang="uk-UA" dirty="0">
                <a:latin typeface="+mj-lt"/>
              </a:rPr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latin typeface="+mj-lt"/>
              </a:rPr>
              <a:t>О</a:t>
            </a:r>
            <a:r>
              <a:rPr lang="uk-UA" i="1" dirty="0">
                <a:latin typeface="+mj-lt"/>
              </a:rPr>
              <a:t>б’єктом</a:t>
            </a:r>
            <a:r>
              <a:rPr lang="uk-UA" dirty="0">
                <a:latin typeface="+mj-lt"/>
              </a:rPr>
              <a:t> дослідження виступає населення, яке становить робочу силу. Все населення ми можемо поділити на жінок, чоловіків, дітей, молодь, а також інвалідів, які в більшості випадків теж являються зайнятими.</a:t>
            </a:r>
          </a:p>
          <a:p>
            <a:r>
              <a:rPr lang="uk-UA" i="1" dirty="0">
                <a:latin typeface="+mj-lt"/>
              </a:rPr>
              <a:t>Завдання</a:t>
            </a:r>
            <a:r>
              <a:rPr lang="uk-UA" dirty="0">
                <a:latin typeface="+mj-lt"/>
              </a:rPr>
              <a:t> – вивчити та дослідити сутність ринку робочої сили, його типи та механізм функціонування, розглянути та оцінити макроекономічне явище ринкової економіки, а саме безробіття: причини та його насліки, а також проаналізувати сучасний стан ринку робочої сили України.</a:t>
            </a:r>
          </a:p>
          <a:p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0" y="1000108"/>
          <a:ext cx="8715404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71472" y="928670"/>
          <a:ext cx="8229600" cy="553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42873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001024" cy="4357694"/>
          </a:xfrm>
        </p:spPr>
        <p:txBody>
          <a:bodyPr>
            <a:normAutofit/>
          </a:bodyPr>
          <a:lstStyle/>
          <a:p>
            <a:r>
              <a:rPr lang="uk-UA" dirty="0">
                <a:latin typeface="+mj-lt"/>
              </a:rPr>
              <a:t>Загалом державна політики зайнятості в Україні має базуватися на тому, щоб шляхом правових, економічних і адміністративно-організаційних методів державного регулювання створити умови для максимально можливої зайнятості населення, підвищення продуктивності праці, за рахунок чого забезпечити стале економічне зростання, підвищити добробут і стабільність у суспільстві, а також необхідний захист безробітних та членів їх сімей.</a:t>
            </a:r>
          </a:p>
          <a:p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</TotalTime>
  <Words>325</Words>
  <Application>Microsoft Office PowerPoint</Application>
  <PresentationFormat>Экран (4:3)</PresentationFormat>
  <Paragraphs>16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Ринок робочої сили в Україні</vt:lpstr>
      <vt:lpstr>Актуальність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Ринок робочої сили</dc:title>
  <dc:creator>Дима</dc:creator>
  <cp:lastModifiedBy>Дима</cp:lastModifiedBy>
  <cp:revision>12</cp:revision>
  <dcterms:created xsi:type="dcterms:W3CDTF">2014-02-28T14:21:36Z</dcterms:created>
  <dcterms:modified xsi:type="dcterms:W3CDTF">2014-03-01T13:01:56Z</dcterms:modified>
</cp:coreProperties>
</file>