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11"/>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4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25.02.2014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25.02.2014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25.02.2014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25.02.2014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25.02.2014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71600" y="442153"/>
            <a:ext cx="6048672" cy="3785652"/>
          </a:xfrm>
          <a:prstGeom prst="rect">
            <a:avLst/>
          </a:prstGeom>
          <a:noFill/>
        </p:spPr>
        <p:txBody>
          <a:bodyPr wrap="square" rtlCol="0">
            <a:spAutoFit/>
          </a:bodyPr>
          <a:lstStyle/>
          <a:p>
            <a:r>
              <a:rPr lang="en-US" sz="4800" dirty="0">
                <a:solidFill>
                  <a:schemeClr val="bg1"/>
                </a:solidFill>
                <a:latin typeface="Rage Italic" pitchFamily="66" charset="0"/>
              </a:rPr>
              <a:t>I’ve been creating music since when I was a child. It's an inseparable part of my life</a:t>
            </a:r>
            <a:r>
              <a:rPr lang="en-US" sz="4800" dirty="0" smtClean="0">
                <a:solidFill>
                  <a:schemeClr val="bg1"/>
                </a:solidFill>
                <a:latin typeface="Rage Italic" pitchFamily="66" charset="0"/>
              </a:rPr>
              <a:t>.</a:t>
            </a:r>
          </a:p>
          <a:p>
            <a:pPr algn="r"/>
            <a:r>
              <a:rPr lang="en-US" sz="4800" dirty="0" smtClean="0">
                <a:solidFill>
                  <a:schemeClr val="bg1"/>
                </a:solidFill>
                <a:latin typeface="Rage Italic" pitchFamily="66" charset="0"/>
              </a:rPr>
              <a:t>Jared Leto</a:t>
            </a:r>
            <a:endParaRPr lang="ru-RU" sz="4800" dirty="0">
              <a:solidFill>
                <a:schemeClr val="bg1"/>
              </a:solidFill>
            </a:endParaRPr>
          </a:p>
        </p:txBody>
      </p:sp>
      <p:pic>
        <p:nvPicPr>
          <p:cNvPr id="2" name="30 Seconds To Mars - Up In The Ai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800" y="6021288"/>
            <a:ext cx="609600" cy="609600"/>
          </a:xfrm>
          <a:prstGeom prst="rect">
            <a:avLst/>
          </a:prstGeom>
        </p:spPr>
      </p:pic>
    </p:spTree>
    <p:extLst>
      <p:ext uri="{BB962C8B-B14F-4D97-AF65-F5344CB8AC3E}">
        <p14:creationId xmlns:p14="http://schemas.microsoft.com/office/powerpoint/2010/main" val="159511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83560" cy="378904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4555" y="1700808"/>
            <a:ext cx="3429445" cy="5157192"/>
          </a:xfrm>
          <a:prstGeom prst="rect">
            <a:avLst/>
          </a:prstGeom>
        </p:spPr>
      </p:pic>
      <p:sp>
        <p:nvSpPr>
          <p:cNvPr id="4" name="TextBox 3"/>
          <p:cNvSpPr txBox="1"/>
          <p:nvPr/>
        </p:nvSpPr>
        <p:spPr>
          <a:xfrm>
            <a:off x="0" y="3861047"/>
            <a:ext cx="3816424" cy="1015663"/>
          </a:xfrm>
          <a:prstGeom prst="rect">
            <a:avLst/>
          </a:prstGeom>
          <a:noFill/>
        </p:spPr>
        <p:txBody>
          <a:bodyPr wrap="square" rtlCol="0">
            <a:spAutoFit/>
          </a:bodyPr>
          <a:lstStyle/>
          <a:p>
            <a:r>
              <a:rPr lang="en-US" sz="2000" dirty="0" smtClean="0">
                <a:latin typeface="Times New Roman" pitchFamily="18" charset="0"/>
                <a:cs typeface="Times New Roman" pitchFamily="18" charset="0"/>
              </a:rPr>
              <a:t>Jared got Golden Globe for Dallas Buyers Club. </a:t>
            </a:r>
            <a:r>
              <a:rPr lang="en-US" sz="2000" dirty="0">
                <a:latin typeface="Times New Roman" pitchFamily="18" charset="0"/>
                <a:cs typeface="Times New Roman" pitchFamily="18" charset="0"/>
              </a:rPr>
              <a:t>He was also  </a:t>
            </a:r>
            <a:r>
              <a:rPr lang="en-US" sz="2000" dirty="0" smtClean="0">
                <a:latin typeface="Times New Roman" pitchFamily="18" charset="0"/>
                <a:cs typeface="Times New Roman" pitchFamily="18" charset="0"/>
              </a:rPr>
              <a:t>nominated </a:t>
            </a:r>
            <a:r>
              <a:rPr lang="en-US" sz="2000" dirty="0">
                <a:latin typeface="Times New Roman" pitchFamily="18" charset="0"/>
                <a:cs typeface="Times New Roman" pitchFamily="18" charset="0"/>
              </a:rPr>
              <a:t>for an </a:t>
            </a:r>
            <a:r>
              <a:rPr lang="en-US" sz="2000" dirty="0" smtClean="0">
                <a:latin typeface="Times New Roman" pitchFamily="18" charset="0"/>
                <a:cs typeface="Times New Roman" pitchFamily="18" charset="0"/>
              </a:rPr>
              <a:t>Oscar.</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46081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5620" cy="6899194"/>
          </a:xfrm>
        </p:spPr>
      </p:pic>
      <p:sp>
        <p:nvSpPr>
          <p:cNvPr id="2" name="Заголовок 1"/>
          <p:cNvSpPr>
            <a:spLocks noGrp="1"/>
          </p:cNvSpPr>
          <p:nvPr>
            <p:ph type="title"/>
          </p:nvPr>
        </p:nvSpPr>
        <p:spPr>
          <a:xfrm>
            <a:off x="611560" y="2420888"/>
            <a:ext cx="8229600" cy="1143000"/>
          </a:xfrm>
        </p:spPr>
        <p:txBody>
          <a:bodyPr>
            <a:noAutofit/>
          </a:bodyPr>
          <a:lstStyle/>
          <a:p>
            <a:r>
              <a:rPr lang="en-US" sz="8800" b="1" i="1" dirty="0" smtClean="0">
                <a:latin typeface="Times New Roman" pitchFamily="18" charset="0"/>
                <a:cs typeface="Times New Roman" pitchFamily="18" charset="0"/>
              </a:rPr>
              <a:t>Thank you for your attention!</a:t>
            </a:r>
            <a:endParaRPr lang="ru-RU" sz="8800" b="1" i="1" dirty="0">
              <a:latin typeface="Times New Roman" pitchFamily="18" charset="0"/>
              <a:cs typeface="Times New Roman" pitchFamily="18" charset="0"/>
            </a:endParaRPr>
          </a:p>
        </p:txBody>
      </p:sp>
    </p:spTree>
    <p:extLst>
      <p:ext uri="{BB962C8B-B14F-4D97-AF65-F5344CB8AC3E}">
        <p14:creationId xmlns:p14="http://schemas.microsoft.com/office/powerpoint/2010/main" val="4196587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096" y="548680"/>
            <a:ext cx="3528392" cy="3139321"/>
          </a:xfrm>
          <a:prstGeom prst="rect">
            <a:avLst/>
          </a:prstGeom>
          <a:noFill/>
        </p:spPr>
        <p:txBody>
          <a:bodyPr wrap="square" rtlCol="0">
            <a:spAutoFit/>
          </a:bodyPr>
          <a:lstStyle/>
          <a:p>
            <a:r>
              <a:rPr lang="en-US" dirty="0">
                <a:latin typeface="Harlow Solid Italic" pitchFamily="82" charset="0"/>
              </a:rPr>
              <a:t>Jared Leto was born in Bossier City, Louisiana, the son of Constance Leto  His mother has Cajun ancestry</a:t>
            </a:r>
            <a:r>
              <a:rPr lang="en-US" dirty="0" smtClean="0">
                <a:latin typeface="Harlow Solid Italic" pitchFamily="82" charset="0"/>
              </a:rPr>
              <a:t>.</a:t>
            </a:r>
            <a:r>
              <a:rPr lang="en-US" dirty="0">
                <a:latin typeface="Harlow Solid Italic" pitchFamily="82" charset="0"/>
              </a:rPr>
              <a:t> "Leto" is a stepfather's surname</a:t>
            </a:r>
            <a:r>
              <a:rPr lang="en-US" dirty="0" smtClean="0">
                <a:latin typeface="Harlow Solid Italic" pitchFamily="82" charset="0"/>
              </a:rPr>
              <a:t>.</a:t>
            </a:r>
            <a:r>
              <a:rPr lang="en-US" dirty="0">
                <a:latin typeface="Harlow Solid Italic" pitchFamily="82" charset="0"/>
              </a:rPr>
              <a:t>  Leto has two younger half-brothers from his father's second </a:t>
            </a:r>
            <a:r>
              <a:rPr lang="en-US" dirty="0" smtClean="0">
                <a:latin typeface="Harlow Solid Italic" pitchFamily="82" charset="0"/>
              </a:rPr>
              <a:t>marriage </a:t>
            </a:r>
            <a:r>
              <a:rPr lang="en-US" dirty="0">
                <a:latin typeface="Harlow Solid Italic" pitchFamily="82" charset="0"/>
              </a:rPr>
              <a:t>and his older brother </a:t>
            </a:r>
            <a:r>
              <a:rPr lang="en-US" dirty="0" smtClean="0">
                <a:latin typeface="Harlow Solid Italic" pitchFamily="82" charset="0"/>
              </a:rPr>
              <a:t>Shannon.</a:t>
            </a:r>
          </a:p>
          <a:p>
            <a:r>
              <a:rPr lang="en-US" dirty="0" smtClean="0">
                <a:latin typeface="Harlow Solid Italic" pitchFamily="82" charset="0"/>
              </a:rPr>
              <a:t> </a:t>
            </a:r>
            <a:r>
              <a:rPr lang="en-US" dirty="0">
                <a:latin typeface="Harlow Solid Italic" pitchFamily="82" charset="0"/>
              </a:rPr>
              <a:t>"I was raised around a lot of artists, musicians, photographers, painters and people that were in </a:t>
            </a:r>
            <a:r>
              <a:rPr lang="en-US" dirty="0" smtClean="0">
                <a:latin typeface="Harlow Solid Italic" pitchFamily="82" charset="0"/>
              </a:rPr>
              <a:t>theater."</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3" y="0"/>
            <a:ext cx="5425783" cy="6858000"/>
          </a:xfrm>
          <a:prstGeom prst="rect">
            <a:avLst/>
          </a:prstGeom>
        </p:spPr>
      </p:pic>
    </p:spTree>
    <p:extLst>
      <p:ext uri="{BB962C8B-B14F-4D97-AF65-F5344CB8AC3E}">
        <p14:creationId xmlns:p14="http://schemas.microsoft.com/office/powerpoint/2010/main" val="3210456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32040" y="116632"/>
            <a:ext cx="4104456" cy="6863417"/>
          </a:xfrm>
          <a:prstGeom prst="rect">
            <a:avLst/>
          </a:prstGeom>
          <a:noFill/>
        </p:spPr>
        <p:txBody>
          <a:bodyPr wrap="square" rtlCol="0">
            <a:spAutoFit/>
          </a:bodyPr>
          <a:lstStyle/>
          <a:p>
            <a:r>
              <a:rPr lang="en-US" sz="2000" i="1" dirty="0">
                <a:latin typeface="High Tower Text" pitchFamily="18" charset="0"/>
              </a:rPr>
              <a:t>In 1992, Leto moved to Los Angeles to pursue a musical career, intending to take acting roles on the side</a:t>
            </a:r>
            <a:r>
              <a:rPr lang="en-US" sz="2000" i="1" dirty="0" smtClean="0">
                <a:latin typeface="High Tower Text" pitchFamily="18" charset="0"/>
              </a:rPr>
              <a:t>.</a:t>
            </a:r>
            <a:r>
              <a:rPr lang="en-US" sz="2000" i="1" baseline="30000" dirty="0" smtClean="0">
                <a:latin typeface="High Tower Text" pitchFamily="18" charset="0"/>
              </a:rPr>
              <a:t> </a:t>
            </a:r>
            <a:r>
              <a:rPr lang="en-US" sz="2000" i="1" dirty="0">
                <a:latin typeface="High Tower Text" pitchFamily="18" charset="0"/>
              </a:rPr>
              <a:t> He found minor roles on television shows but his first break came in 1994, after he was cast opposite Claire Danes as Jordan Catalano, her love interest, in the short-lived but well-reviewed </a:t>
            </a:r>
            <a:r>
              <a:rPr lang="en-US" sz="2000" i="1" dirty="0" smtClean="0">
                <a:latin typeface="High Tower Text" pitchFamily="18" charset="0"/>
              </a:rPr>
              <a:t>ABC</a:t>
            </a:r>
            <a:r>
              <a:rPr lang="en-US" sz="2000" i="1" dirty="0">
                <a:latin typeface="High Tower Text" pitchFamily="18" charset="0"/>
              </a:rPr>
              <a:t> </a:t>
            </a:r>
            <a:r>
              <a:rPr lang="en-US" sz="2000" i="1" dirty="0" smtClean="0">
                <a:latin typeface="High Tower Text" pitchFamily="18" charset="0"/>
              </a:rPr>
              <a:t>teen </a:t>
            </a:r>
            <a:r>
              <a:rPr lang="en-US" sz="2000" i="1" dirty="0">
                <a:latin typeface="High Tower Text" pitchFamily="18" charset="0"/>
              </a:rPr>
              <a:t>drama My So-Called </a:t>
            </a:r>
            <a:r>
              <a:rPr lang="en-US" sz="2000" i="1" dirty="0" smtClean="0">
                <a:latin typeface="High Tower Text" pitchFamily="18" charset="0"/>
              </a:rPr>
              <a:t>Life.</a:t>
            </a:r>
            <a:r>
              <a:rPr lang="en-US" sz="2000" i="1" dirty="0">
                <a:latin typeface="High Tower Text" pitchFamily="18" charset="0"/>
              </a:rPr>
              <a:t> In 1997, Leto starred in the biopic </a:t>
            </a:r>
            <a:r>
              <a:rPr lang="en-US" sz="2000" i="1" dirty="0" err="1" smtClean="0">
                <a:latin typeface="High Tower Text" pitchFamily="18" charset="0"/>
              </a:rPr>
              <a:t>Prefontaine</a:t>
            </a:r>
            <a:r>
              <a:rPr lang="en-US" sz="2000" i="1" dirty="0">
                <a:latin typeface="High Tower Text" pitchFamily="18" charset="0"/>
              </a:rPr>
              <a:t> </a:t>
            </a:r>
            <a:r>
              <a:rPr lang="en-US" sz="2000" i="1" dirty="0" smtClean="0">
                <a:latin typeface="High Tower Text" pitchFamily="18" charset="0"/>
              </a:rPr>
              <a:t>in </a:t>
            </a:r>
            <a:r>
              <a:rPr lang="en-US" sz="2000" i="1" dirty="0">
                <a:latin typeface="High Tower Text" pitchFamily="18" charset="0"/>
              </a:rPr>
              <a:t>which he played the role of Olympic hopeful Steve </a:t>
            </a:r>
            <a:r>
              <a:rPr lang="en-US" sz="2000" i="1" dirty="0" err="1">
                <a:latin typeface="High Tower Text" pitchFamily="18" charset="0"/>
              </a:rPr>
              <a:t>Prefontaine</a:t>
            </a:r>
            <a:r>
              <a:rPr lang="en-US" sz="2000" i="1" dirty="0" smtClean="0">
                <a:latin typeface="High Tower Text" pitchFamily="18" charset="0"/>
              </a:rPr>
              <a:t>. </a:t>
            </a:r>
            <a:r>
              <a:rPr lang="en-US" sz="2000" i="1" dirty="0">
                <a:latin typeface="High Tower Text" pitchFamily="18" charset="0"/>
              </a:rPr>
              <a:t>For the preparation of the role, Leto immersed himself in the runner's life, training for six weeks and meeting with members of his family and friends</a:t>
            </a:r>
            <a:r>
              <a:rPr lang="en-US" sz="2000" i="1" dirty="0" smtClean="0">
                <a:latin typeface="High Tower Text" pitchFamily="18" charset="0"/>
              </a:rPr>
              <a:t>.</a:t>
            </a:r>
            <a:r>
              <a:rPr lang="en-US" sz="2000" i="1" dirty="0">
                <a:latin typeface="High Tower Text" pitchFamily="18" charset="0"/>
              </a:rPr>
              <a:t> He bore a striking resemblance to the real </a:t>
            </a:r>
            <a:r>
              <a:rPr lang="en-US" sz="2000" i="1" dirty="0" err="1">
                <a:latin typeface="High Tower Text" pitchFamily="18" charset="0"/>
              </a:rPr>
              <a:t>Prefontaine</a:t>
            </a:r>
            <a:r>
              <a:rPr lang="en-US" sz="2000" i="1" dirty="0">
                <a:latin typeface="High Tower Text" pitchFamily="18" charset="0"/>
              </a:rPr>
              <a:t>, also adopting athlete's voice and upright running </a:t>
            </a:r>
            <a:r>
              <a:rPr lang="en-US" sz="2000" i="1" dirty="0" smtClean="0">
                <a:latin typeface="High Tower Text" pitchFamily="18" charset="0"/>
              </a:rPr>
              <a:t>style.</a:t>
            </a:r>
            <a:r>
              <a:rPr lang="en-US" sz="2000" i="1" baseline="30000" dirty="0">
                <a:latin typeface="High Tower Text" pitchFamily="18" charset="0"/>
              </a:rPr>
              <a:t> </a:t>
            </a:r>
            <a:r>
              <a:rPr lang="en-US" sz="2000" i="1" dirty="0" smtClean="0">
                <a:latin typeface="High Tower Text" pitchFamily="18" charset="0"/>
              </a:rPr>
              <a:t>His </a:t>
            </a:r>
            <a:r>
              <a:rPr lang="en-US" sz="2000" i="1" dirty="0">
                <a:latin typeface="High Tower Text" pitchFamily="18" charset="0"/>
              </a:rPr>
              <a:t>portrayal received positive reviews from critics and is often considered his breakthrough </a:t>
            </a:r>
            <a:r>
              <a:rPr lang="en-US" sz="2000" i="1" dirty="0" smtClean="0">
                <a:latin typeface="High Tower Text" pitchFamily="18" charset="0"/>
              </a:rPr>
              <a:t>role.</a:t>
            </a:r>
            <a:endParaRPr lang="ru-RU" sz="2000" i="1"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860033" cy="6880013"/>
          </a:xfrm>
          <a:prstGeom prst="rect">
            <a:avLst/>
          </a:prstGeom>
        </p:spPr>
      </p:pic>
    </p:spTree>
    <p:extLst>
      <p:ext uri="{BB962C8B-B14F-4D97-AF65-F5344CB8AC3E}">
        <p14:creationId xmlns:p14="http://schemas.microsoft.com/office/powerpoint/2010/main" val="3841839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 y="0"/>
            <a:ext cx="9150194" cy="6858000"/>
          </a:xfrm>
          <a:prstGeom prst="rect">
            <a:avLst/>
          </a:prstGeom>
        </p:spPr>
      </p:pic>
      <p:sp>
        <p:nvSpPr>
          <p:cNvPr id="4" name="TextBox 3"/>
          <p:cNvSpPr txBox="1"/>
          <p:nvPr/>
        </p:nvSpPr>
        <p:spPr>
          <a:xfrm>
            <a:off x="395536" y="116632"/>
            <a:ext cx="8604448" cy="5693866"/>
          </a:xfrm>
          <a:prstGeom prst="rect">
            <a:avLst/>
          </a:prstGeom>
          <a:noFill/>
        </p:spPr>
        <p:txBody>
          <a:bodyPr wrap="square" rtlCol="0">
            <a:spAutoFit/>
          </a:bodyPr>
          <a:lstStyle/>
          <a:p>
            <a:r>
              <a:rPr lang="en-US" sz="2800" b="1" i="1" dirty="0">
                <a:latin typeface="Times New Roman" pitchFamily="18" charset="0"/>
                <a:cs typeface="Times New Roman" pitchFamily="18" charset="0"/>
              </a:rPr>
              <a:t>In 1998, Leto founded Thirty Seconds to Mars along with his older brother Shannon Leto. The band's name, said Leto, "has little to do with space, the universe or anything like that. It is a name that works on several different levels. Most importantly, it is a good representation of our sound. It's a phrase that is lyrical, suggestive, cinematic, and filled with immediacy. It has some sense of otherness to it</a:t>
            </a:r>
            <a:r>
              <a:rPr lang="en-US" sz="2800" b="1" i="1" dirty="0" smtClean="0">
                <a:latin typeface="Times New Roman" pitchFamily="18" charset="0"/>
                <a:cs typeface="Times New Roman" pitchFamily="18" charset="0"/>
              </a:rPr>
              <a:t>.“</a:t>
            </a:r>
          </a:p>
          <a:p>
            <a:r>
              <a:rPr lang="en-US" sz="2800" b="1" i="1" dirty="0" smtClean="0">
                <a:latin typeface="Times New Roman" pitchFamily="18" charset="0"/>
                <a:cs typeface="Times New Roman" pitchFamily="18" charset="0"/>
              </a:rPr>
              <a:t>Jared </a:t>
            </a:r>
            <a:r>
              <a:rPr lang="en-US" sz="2800" b="1" i="1" dirty="0">
                <a:latin typeface="Times New Roman" pitchFamily="18" charset="0"/>
                <a:cs typeface="Times New Roman" pitchFamily="18" charset="0"/>
              </a:rPr>
              <a:t>wrote the majority of their </a:t>
            </a:r>
            <a:r>
              <a:rPr lang="en-US" sz="2800" b="1" i="1" dirty="0" smtClean="0">
                <a:latin typeface="Times New Roman" pitchFamily="18" charset="0"/>
                <a:cs typeface="Times New Roman" pitchFamily="18" charset="0"/>
              </a:rPr>
              <a:t>songs. Before </a:t>
            </a:r>
            <a:r>
              <a:rPr lang="en-US" sz="2800" b="1" i="1" dirty="0">
                <a:latin typeface="Times New Roman" pitchFamily="18" charset="0"/>
                <a:cs typeface="Times New Roman" pitchFamily="18" charset="0"/>
              </a:rPr>
              <a:t>the album was released, Puddle of </a:t>
            </a:r>
            <a:r>
              <a:rPr lang="en-US" sz="2800" b="1" i="1" dirty="0" err="1" smtClean="0">
                <a:latin typeface="Times New Roman" pitchFamily="18" charset="0"/>
                <a:cs typeface="Times New Roman" pitchFamily="18" charset="0"/>
              </a:rPr>
              <a:t>Mudd</a:t>
            </a:r>
            <a:r>
              <a:rPr lang="en-US" sz="2800" b="1" i="1" dirty="0">
                <a:latin typeface="Times New Roman" pitchFamily="18" charset="0"/>
                <a:cs typeface="Times New Roman" pitchFamily="18" charset="0"/>
              </a:rPr>
              <a:t> </a:t>
            </a:r>
            <a:r>
              <a:rPr lang="en-US" sz="2800" b="1" i="1" dirty="0" smtClean="0">
                <a:latin typeface="Times New Roman" pitchFamily="18" charset="0"/>
                <a:cs typeface="Times New Roman" pitchFamily="18" charset="0"/>
              </a:rPr>
              <a:t>invited </a:t>
            </a:r>
            <a:r>
              <a:rPr lang="en-US" sz="2800" b="1" i="1" dirty="0">
                <a:latin typeface="Times New Roman" pitchFamily="18" charset="0"/>
                <a:cs typeface="Times New Roman" pitchFamily="18" charset="0"/>
              </a:rPr>
              <a:t>Thirty Seconds to Mars to open a six-week tour for them in the spring of </a:t>
            </a:r>
            <a:r>
              <a:rPr lang="en-US" sz="2800" b="1" i="1" dirty="0" smtClean="0">
                <a:latin typeface="Times New Roman" pitchFamily="18" charset="0"/>
                <a:cs typeface="Times New Roman" pitchFamily="18" charset="0"/>
              </a:rPr>
              <a:t>2002.The </a:t>
            </a:r>
            <a:r>
              <a:rPr lang="en-US" sz="2800" b="1" i="1" dirty="0">
                <a:latin typeface="Times New Roman" pitchFamily="18" charset="0"/>
                <a:cs typeface="Times New Roman" pitchFamily="18" charset="0"/>
              </a:rPr>
              <a:t>band later embarked on a North American tour to support Incubus.</a:t>
            </a:r>
            <a:endParaRPr lang="ru-RU"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1462107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5047"/>
            <a:ext cx="9144000" cy="6107906"/>
          </a:xfrm>
          <a:prstGeom prst="rect">
            <a:avLst/>
          </a:prstGeom>
        </p:spPr>
      </p:pic>
      <p:sp>
        <p:nvSpPr>
          <p:cNvPr id="4" name="TextBox 3"/>
          <p:cNvSpPr txBox="1"/>
          <p:nvPr/>
        </p:nvSpPr>
        <p:spPr>
          <a:xfrm>
            <a:off x="251520" y="188640"/>
            <a:ext cx="8876770" cy="6093976"/>
          </a:xfrm>
          <a:prstGeom prst="rect">
            <a:avLst/>
          </a:prstGeom>
          <a:noFill/>
        </p:spPr>
        <p:txBody>
          <a:bodyPr wrap="square" rtlCol="0">
            <a:spAutoFit/>
          </a:bodyPr>
          <a:lstStyle/>
          <a:p>
            <a:r>
              <a:rPr lang="en-US" sz="2600" i="1" dirty="0">
                <a:solidFill>
                  <a:schemeClr val="accent5">
                    <a:lumMod val="60000"/>
                    <a:lumOff val="40000"/>
                  </a:schemeClr>
                </a:solidFill>
                <a:latin typeface="Times New Roman" pitchFamily="18" charset="0"/>
                <a:cs typeface="Times New Roman" pitchFamily="18" charset="0"/>
              </a:rPr>
              <a:t>Thirty Seconds to Mars released the self-titled debut album in 2002, produced by Bob </a:t>
            </a:r>
            <a:r>
              <a:rPr lang="en-US" sz="2600" i="1" dirty="0" err="1">
                <a:solidFill>
                  <a:schemeClr val="accent5">
                    <a:lumMod val="60000"/>
                    <a:lumOff val="40000"/>
                  </a:schemeClr>
                </a:solidFill>
                <a:latin typeface="Times New Roman" pitchFamily="18" charset="0"/>
                <a:cs typeface="Times New Roman" pitchFamily="18" charset="0"/>
              </a:rPr>
              <a:t>Ezrin</a:t>
            </a:r>
            <a:r>
              <a:rPr lang="en-US" sz="2600" i="1" dirty="0">
                <a:solidFill>
                  <a:schemeClr val="accent5">
                    <a:lumMod val="60000"/>
                    <a:lumOff val="40000"/>
                  </a:schemeClr>
                </a:solidFill>
                <a:latin typeface="Times New Roman" pitchFamily="18" charset="0"/>
                <a:cs typeface="Times New Roman" pitchFamily="18" charset="0"/>
              </a:rPr>
              <a:t>, Brian Virtue and the band itself. It received generally positive reviews, and was compared to Pink Floyd, Tool, and Brian </a:t>
            </a:r>
            <a:r>
              <a:rPr lang="en-US" sz="2600" i="1" dirty="0" err="1" smtClean="0">
                <a:solidFill>
                  <a:schemeClr val="accent5">
                    <a:lumMod val="60000"/>
                    <a:lumOff val="40000"/>
                  </a:schemeClr>
                </a:solidFill>
                <a:latin typeface="Times New Roman" pitchFamily="18" charset="0"/>
                <a:cs typeface="Times New Roman" pitchFamily="18" charset="0"/>
              </a:rPr>
              <a:t>Eno</a:t>
            </a:r>
            <a:r>
              <a:rPr lang="en-US" sz="2600" i="1" dirty="0" smtClean="0">
                <a:solidFill>
                  <a:schemeClr val="accent5">
                    <a:lumMod val="60000"/>
                    <a:lumOff val="40000"/>
                  </a:schemeClr>
                </a:solidFill>
                <a:latin typeface="Times New Roman" pitchFamily="18" charset="0"/>
                <a:cs typeface="Times New Roman" pitchFamily="18" charset="0"/>
              </a:rPr>
              <a:t>. The </a:t>
            </a:r>
            <a:r>
              <a:rPr lang="en-US" sz="2600" i="1" dirty="0">
                <a:solidFill>
                  <a:schemeClr val="accent5">
                    <a:lumMod val="60000"/>
                    <a:lumOff val="40000"/>
                  </a:schemeClr>
                </a:solidFill>
                <a:latin typeface="Times New Roman" pitchFamily="18" charset="0"/>
                <a:cs typeface="Times New Roman" pitchFamily="18" charset="0"/>
              </a:rPr>
              <a:t>album debuted and peaked at number 107 on the Billboard 200 and number one on the Top </a:t>
            </a:r>
            <a:r>
              <a:rPr lang="en-US" sz="2600" i="1" dirty="0" err="1">
                <a:solidFill>
                  <a:schemeClr val="accent5">
                    <a:lumMod val="60000"/>
                    <a:lumOff val="40000"/>
                  </a:schemeClr>
                </a:solidFill>
                <a:latin typeface="Times New Roman" pitchFamily="18" charset="0"/>
                <a:cs typeface="Times New Roman" pitchFamily="18" charset="0"/>
              </a:rPr>
              <a:t>Heatseekers</a:t>
            </a:r>
            <a:r>
              <a:rPr lang="en-US" sz="2600" i="1" dirty="0" smtClean="0">
                <a:solidFill>
                  <a:schemeClr val="accent5">
                    <a:lumMod val="60000"/>
                    <a:lumOff val="40000"/>
                  </a:schemeClr>
                </a:solidFill>
                <a:latin typeface="Times New Roman" pitchFamily="18" charset="0"/>
                <a:cs typeface="Times New Roman" pitchFamily="18" charset="0"/>
              </a:rPr>
              <a:t>.</a:t>
            </a:r>
            <a:r>
              <a:rPr lang="en-US" sz="2600" i="1" baseline="30000" dirty="0" smtClean="0">
                <a:solidFill>
                  <a:schemeClr val="accent5">
                    <a:lumMod val="60000"/>
                    <a:lumOff val="40000"/>
                  </a:schemeClr>
                </a:solidFill>
                <a:latin typeface="Times New Roman" pitchFamily="18" charset="0"/>
                <a:cs typeface="Times New Roman" pitchFamily="18" charset="0"/>
              </a:rPr>
              <a:t> </a:t>
            </a:r>
            <a:r>
              <a:rPr lang="en-US" sz="2600" i="1" dirty="0">
                <a:solidFill>
                  <a:schemeClr val="accent5">
                    <a:lumMod val="60000"/>
                    <a:lumOff val="40000"/>
                  </a:schemeClr>
                </a:solidFill>
                <a:latin typeface="Times New Roman" pitchFamily="18" charset="0"/>
                <a:cs typeface="Times New Roman" pitchFamily="18" charset="0"/>
              </a:rPr>
              <a:t> It produced two singles, "Capricorn (A Brand New Name)" and "Edge of the Earth", which reached the top ten on the UK </a:t>
            </a:r>
            <a:r>
              <a:rPr lang="en-US" sz="2600" i="1" dirty="0" smtClean="0">
                <a:solidFill>
                  <a:schemeClr val="accent5">
                    <a:lumMod val="60000"/>
                    <a:lumOff val="40000"/>
                  </a:schemeClr>
                </a:solidFill>
                <a:latin typeface="Times New Roman" pitchFamily="18" charset="0"/>
                <a:cs typeface="Times New Roman" pitchFamily="18" charset="0"/>
              </a:rPr>
              <a:t>Rock </a:t>
            </a:r>
            <a:r>
              <a:rPr lang="en-US" sz="2600" i="1" dirty="0">
                <a:solidFill>
                  <a:schemeClr val="accent5">
                    <a:lumMod val="60000"/>
                    <a:lumOff val="40000"/>
                  </a:schemeClr>
                </a:solidFill>
                <a:latin typeface="Times New Roman" pitchFamily="18" charset="0"/>
                <a:cs typeface="Times New Roman" pitchFamily="18" charset="0"/>
              </a:rPr>
              <a:t>Chart</a:t>
            </a:r>
            <a:r>
              <a:rPr lang="en-US" sz="2600" i="1" dirty="0" smtClean="0">
                <a:solidFill>
                  <a:schemeClr val="accent5">
                    <a:lumMod val="60000"/>
                    <a:lumOff val="40000"/>
                  </a:schemeClr>
                </a:solidFill>
                <a:latin typeface="Times New Roman" pitchFamily="18" charset="0"/>
                <a:cs typeface="Times New Roman" pitchFamily="18" charset="0"/>
              </a:rPr>
              <a:t>.</a:t>
            </a:r>
            <a:r>
              <a:rPr lang="en-US" sz="2600" i="1" dirty="0">
                <a:solidFill>
                  <a:schemeClr val="accent5">
                    <a:lumMod val="60000"/>
                    <a:lumOff val="40000"/>
                  </a:schemeClr>
                </a:solidFill>
                <a:latin typeface="Times New Roman" pitchFamily="18" charset="0"/>
                <a:cs typeface="Times New Roman" pitchFamily="18" charset="0"/>
              </a:rPr>
              <a:t> The former also became a Mainstream Rock top 40 hit and reached number one on the </a:t>
            </a:r>
            <a:r>
              <a:rPr lang="en-US" sz="2600" i="1" dirty="0" err="1">
                <a:solidFill>
                  <a:schemeClr val="accent5">
                    <a:lumMod val="60000"/>
                    <a:lumOff val="40000"/>
                  </a:schemeClr>
                </a:solidFill>
                <a:latin typeface="Times New Roman" pitchFamily="18" charset="0"/>
                <a:cs typeface="Times New Roman" pitchFamily="18" charset="0"/>
              </a:rPr>
              <a:t>Heatseekers</a:t>
            </a:r>
            <a:r>
              <a:rPr lang="en-US" sz="2600" i="1" dirty="0">
                <a:solidFill>
                  <a:schemeClr val="accent5">
                    <a:lumMod val="60000"/>
                    <a:lumOff val="40000"/>
                  </a:schemeClr>
                </a:solidFill>
                <a:latin typeface="Times New Roman" pitchFamily="18" charset="0"/>
                <a:cs typeface="Times New Roman" pitchFamily="18" charset="0"/>
              </a:rPr>
              <a:t> </a:t>
            </a:r>
            <a:r>
              <a:rPr lang="en-US" sz="2600" i="1" dirty="0" smtClean="0">
                <a:solidFill>
                  <a:schemeClr val="accent5">
                    <a:lumMod val="60000"/>
                    <a:lumOff val="40000"/>
                  </a:schemeClr>
                </a:solidFill>
                <a:latin typeface="Times New Roman" pitchFamily="18" charset="0"/>
                <a:cs typeface="Times New Roman" pitchFamily="18" charset="0"/>
              </a:rPr>
              <a:t>Songs.</a:t>
            </a:r>
            <a:r>
              <a:rPr lang="en-US" sz="2600" i="1" baseline="30000" dirty="0">
                <a:solidFill>
                  <a:schemeClr val="accent5">
                    <a:lumMod val="60000"/>
                    <a:lumOff val="40000"/>
                  </a:schemeClr>
                </a:solidFill>
                <a:latin typeface="Times New Roman" pitchFamily="18" charset="0"/>
                <a:cs typeface="Times New Roman" pitchFamily="18" charset="0"/>
              </a:rPr>
              <a:t> </a:t>
            </a:r>
            <a:r>
              <a:rPr lang="en-US" sz="2600" i="1" dirty="0" smtClean="0">
                <a:solidFill>
                  <a:schemeClr val="accent5">
                    <a:lumMod val="60000"/>
                    <a:lumOff val="40000"/>
                  </a:schemeClr>
                </a:solidFill>
                <a:latin typeface="Times New Roman" pitchFamily="18" charset="0"/>
                <a:cs typeface="Times New Roman" pitchFamily="18" charset="0"/>
              </a:rPr>
              <a:t>Over </a:t>
            </a:r>
            <a:r>
              <a:rPr lang="en-US" sz="2600" i="1" dirty="0">
                <a:solidFill>
                  <a:schemeClr val="accent5">
                    <a:lumMod val="60000"/>
                    <a:lumOff val="40000"/>
                  </a:schemeClr>
                </a:solidFill>
                <a:latin typeface="Times New Roman" pitchFamily="18" charset="0"/>
                <a:cs typeface="Times New Roman" pitchFamily="18" charset="0"/>
              </a:rPr>
              <a:t>the years, the album has sold more than two million copies worldwide</a:t>
            </a:r>
            <a:r>
              <a:rPr lang="en-US" sz="2600" i="1" dirty="0" smtClean="0">
                <a:solidFill>
                  <a:schemeClr val="accent5">
                    <a:lumMod val="60000"/>
                    <a:lumOff val="40000"/>
                  </a:schemeClr>
                </a:solidFill>
                <a:latin typeface="Times New Roman" pitchFamily="18" charset="0"/>
                <a:cs typeface="Times New Roman" pitchFamily="18" charset="0"/>
              </a:rPr>
              <a:t>.</a:t>
            </a:r>
            <a:r>
              <a:rPr lang="en-US" sz="2600" i="1" dirty="0">
                <a:solidFill>
                  <a:schemeClr val="accent5">
                    <a:lumMod val="60000"/>
                    <a:lumOff val="40000"/>
                  </a:schemeClr>
                </a:solidFill>
                <a:latin typeface="Times New Roman" pitchFamily="18" charset="0"/>
                <a:cs typeface="Times New Roman" pitchFamily="18" charset="0"/>
              </a:rPr>
              <a:t> In 2003, Solon </a:t>
            </a:r>
            <a:r>
              <a:rPr lang="en-US" sz="2600" i="1" dirty="0" err="1">
                <a:solidFill>
                  <a:schemeClr val="accent5">
                    <a:lumMod val="60000"/>
                    <a:lumOff val="40000"/>
                  </a:schemeClr>
                </a:solidFill>
                <a:latin typeface="Times New Roman" pitchFamily="18" charset="0"/>
                <a:cs typeface="Times New Roman" pitchFamily="18" charset="0"/>
              </a:rPr>
              <a:t>Bixler</a:t>
            </a:r>
            <a:r>
              <a:rPr lang="en-US" sz="2600" i="1" dirty="0">
                <a:solidFill>
                  <a:schemeClr val="accent5">
                    <a:lumMod val="60000"/>
                    <a:lumOff val="40000"/>
                  </a:schemeClr>
                </a:solidFill>
                <a:latin typeface="Times New Roman" pitchFamily="18" charset="0"/>
                <a:cs typeface="Times New Roman" pitchFamily="18" charset="0"/>
              </a:rPr>
              <a:t> left the band due to issues primarily related to touring and was replaced by </a:t>
            </a:r>
            <a:r>
              <a:rPr lang="en-US" sz="2600" i="1" dirty="0" err="1">
                <a:solidFill>
                  <a:schemeClr val="accent5">
                    <a:lumMod val="60000"/>
                    <a:lumOff val="40000"/>
                  </a:schemeClr>
                </a:solidFill>
                <a:latin typeface="Times New Roman" pitchFamily="18" charset="0"/>
                <a:cs typeface="Times New Roman" pitchFamily="18" charset="0"/>
              </a:rPr>
              <a:t>Tomo</a:t>
            </a:r>
            <a:r>
              <a:rPr lang="en-US" sz="2600" i="1" dirty="0">
                <a:solidFill>
                  <a:schemeClr val="accent5">
                    <a:lumMod val="60000"/>
                    <a:lumOff val="40000"/>
                  </a:schemeClr>
                </a:solidFill>
                <a:latin typeface="Times New Roman" pitchFamily="18" charset="0"/>
                <a:cs typeface="Times New Roman" pitchFamily="18" charset="0"/>
              </a:rPr>
              <a:t> </a:t>
            </a:r>
            <a:r>
              <a:rPr lang="en-US" sz="2600" i="1" dirty="0" err="1">
                <a:solidFill>
                  <a:schemeClr val="accent5">
                    <a:lumMod val="60000"/>
                    <a:lumOff val="40000"/>
                  </a:schemeClr>
                </a:solidFill>
                <a:latin typeface="Times New Roman" pitchFamily="18" charset="0"/>
                <a:cs typeface="Times New Roman" pitchFamily="18" charset="0"/>
              </a:rPr>
              <a:t>Milicevic</a:t>
            </a:r>
            <a:r>
              <a:rPr lang="en-US" sz="2600" i="1" dirty="0" smtClean="0">
                <a:solidFill>
                  <a:schemeClr val="accent5">
                    <a:lumMod val="60000"/>
                    <a:lumOff val="40000"/>
                  </a:schemeClr>
                </a:solidFill>
                <a:latin typeface="Times New Roman" pitchFamily="18" charset="0"/>
                <a:cs typeface="Times New Roman" pitchFamily="18" charset="0"/>
              </a:rPr>
              <a:t>.</a:t>
            </a:r>
            <a:r>
              <a:rPr lang="en-US" sz="2600" i="1" dirty="0">
                <a:solidFill>
                  <a:schemeClr val="accent5">
                    <a:lumMod val="60000"/>
                    <a:lumOff val="40000"/>
                  </a:schemeClr>
                </a:solidFill>
                <a:latin typeface="Times New Roman" pitchFamily="18" charset="0"/>
                <a:cs typeface="Times New Roman" pitchFamily="18" charset="0"/>
              </a:rPr>
              <a:t> Thirty Seconds to Mars toured extensively opening concerts for bands such as Our Lady Peace, </a:t>
            </a:r>
            <a:r>
              <a:rPr lang="en-US" sz="2600" i="1" dirty="0" err="1">
                <a:solidFill>
                  <a:schemeClr val="accent5">
                    <a:lumMod val="60000"/>
                    <a:lumOff val="40000"/>
                  </a:schemeClr>
                </a:solidFill>
                <a:latin typeface="Times New Roman" pitchFamily="18" charset="0"/>
                <a:cs typeface="Times New Roman" pitchFamily="18" charset="0"/>
              </a:rPr>
              <a:t>Sevendust</a:t>
            </a:r>
            <a:r>
              <a:rPr lang="en-US" sz="2600" i="1" dirty="0">
                <a:solidFill>
                  <a:schemeClr val="accent5">
                    <a:lumMod val="60000"/>
                    <a:lumOff val="40000"/>
                  </a:schemeClr>
                </a:solidFill>
                <a:latin typeface="Times New Roman" pitchFamily="18" charset="0"/>
                <a:cs typeface="Times New Roman" pitchFamily="18" charset="0"/>
              </a:rPr>
              <a:t>, </a:t>
            </a:r>
            <a:r>
              <a:rPr lang="en-US" sz="2600" i="1" dirty="0" smtClean="0">
                <a:solidFill>
                  <a:schemeClr val="accent5">
                    <a:lumMod val="60000"/>
                    <a:lumOff val="40000"/>
                  </a:schemeClr>
                </a:solidFill>
                <a:latin typeface="Times New Roman" pitchFamily="18" charset="0"/>
                <a:cs typeface="Times New Roman" pitchFamily="18" charset="0"/>
              </a:rPr>
              <a:t>and </a:t>
            </a:r>
            <a:r>
              <a:rPr lang="en-US" sz="2600" i="1" dirty="0" err="1" smtClean="0">
                <a:solidFill>
                  <a:schemeClr val="accent5">
                    <a:lumMod val="60000"/>
                    <a:lumOff val="40000"/>
                  </a:schemeClr>
                </a:solidFill>
                <a:latin typeface="Times New Roman" pitchFamily="18" charset="0"/>
                <a:cs typeface="Times New Roman" pitchFamily="18" charset="0"/>
              </a:rPr>
              <a:t>Chevelle</a:t>
            </a:r>
            <a:r>
              <a:rPr lang="en-US" sz="2600" i="1" dirty="0">
                <a:solidFill>
                  <a:schemeClr val="accent5">
                    <a:lumMod val="60000"/>
                    <a:lumOff val="40000"/>
                  </a:schemeClr>
                </a:solidFill>
                <a:latin typeface="Times New Roman" pitchFamily="18" charset="0"/>
                <a:cs typeface="Times New Roman" pitchFamily="18" charset="0"/>
              </a:rPr>
              <a:t>, and took a slot on the 2003 Lollapalooza tour.</a:t>
            </a:r>
            <a:endParaRPr lang="ru-RU" sz="2600" i="1" dirty="0">
              <a:solidFill>
                <a:schemeClr val="accent5">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435642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04048" y="10748"/>
            <a:ext cx="4139952" cy="7017306"/>
          </a:xfrm>
          <a:prstGeom prst="rect">
            <a:avLst/>
          </a:prstGeom>
          <a:noFill/>
        </p:spPr>
        <p:txBody>
          <a:bodyPr wrap="square" rtlCol="0">
            <a:spAutoFit/>
          </a:bodyPr>
          <a:lstStyle/>
          <a:p>
            <a:r>
              <a:rPr lang="en-US" dirty="0">
                <a:latin typeface="Times New Roman" pitchFamily="18" charset="0"/>
                <a:cs typeface="Times New Roman" pitchFamily="18" charset="0"/>
              </a:rPr>
              <a:t>It took three years to record </a:t>
            </a:r>
            <a:r>
              <a:rPr lang="en-US" i="1" dirty="0">
                <a:latin typeface="Times New Roman" pitchFamily="18" charset="0"/>
                <a:cs typeface="Times New Roman" pitchFamily="18" charset="0"/>
              </a:rPr>
              <a:t>A Beautiful Lie</a:t>
            </a:r>
            <a:r>
              <a:rPr lang="en-US" dirty="0">
                <a:latin typeface="Times New Roman" pitchFamily="18" charset="0"/>
                <a:cs typeface="Times New Roman" pitchFamily="18" charset="0"/>
              </a:rPr>
              <a:t>, with the bandmates traveling to four different continents to work with Leto on his film sets. </a:t>
            </a:r>
            <a:r>
              <a:rPr lang="en-US" i="1" dirty="0">
                <a:latin typeface="Times New Roman" pitchFamily="18" charset="0"/>
                <a:cs typeface="Times New Roman" pitchFamily="18" charset="0"/>
              </a:rPr>
              <a:t>A Beautiful Lie</a:t>
            </a:r>
            <a:r>
              <a:rPr lang="en-US" dirty="0">
                <a:latin typeface="Times New Roman" pitchFamily="18" charset="0"/>
                <a:cs typeface="Times New Roman" pitchFamily="18" charset="0"/>
              </a:rPr>
              <a:t> differs notably from the band's self-titled debut album, both musically and lyrically. Whereas the eponymous concept album's lyrics focus on human struggle and astronomical themes, </a:t>
            </a:r>
            <a:r>
              <a:rPr lang="en-US" i="1" dirty="0">
                <a:latin typeface="Times New Roman" pitchFamily="18" charset="0"/>
                <a:cs typeface="Times New Roman" pitchFamily="18" charset="0"/>
              </a:rPr>
              <a:t>A Beautiful Lie</a:t>
            </a:r>
            <a:r>
              <a:rPr lang="en-US" dirty="0">
                <a:latin typeface="Times New Roman" pitchFamily="18" charset="0"/>
                <a:cs typeface="Times New Roman" pitchFamily="18" charset="0"/>
              </a:rPr>
              <a:t>'s lyrics are more personal and the music introduces intense screaming vocals and synth effects</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"On the first record I created a world, then hid behind it</a:t>
            </a:r>
            <a:r>
              <a:rPr lang="en-US" dirty="0">
                <a:latin typeface="Times New Roman" pitchFamily="18" charset="0"/>
                <a:cs typeface="Times New Roman" pitchFamily="18" charset="0"/>
              </a:rPr>
              <a:t>", Leto said. </a:t>
            </a:r>
            <a:r>
              <a:rPr lang="en-US" b="1" i="1" dirty="0">
                <a:latin typeface="Times New Roman" pitchFamily="18" charset="0"/>
                <a:cs typeface="Times New Roman" pitchFamily="18" charset="0"/>
              </a:rPr>
              <a:t>"With A Beautiful Lie, it was time to take a more personal and less cerebral approach. Although this record is still full of conceptual elements and thematic ideas it is ultimately much more wrapped around the heart than the head. It's about brutal honesty, growth, change. It's an incredibly intimate look into a life that is in the crossroads. A raw emotional journey. A story of life, love, death, pain, joy, and passion. Of what it is to be human."</a:t>
            </a:r>
            <a:endParaRPr lang="ru-RU" b="1" i="1" dirty="0">
              <a:latin typeface="Times New Roman" pitchFamily="18" charset="0"/>
              <a:cs typeface="Times New Roman"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04048" cy="6858000"/>
          </a:xfrm>
          <a:prstGeom prst="rect">
            <a:avLst/>
          </a:prstGeom>
        </p:spPr>
      </p:pic>
    </p:spTree>
    <p:extLst>
      <p:ext uri="{BB962C8B-B14F-4D97-AF65-F5344CB8AC3E}">
        <p14:creationId xmlns:p14="http://schemas.microsoft.com/office/powerpoint/2010/main" val="1447189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3042" y="459695"/>
            <a:ext cx="3600957" cy="5324535"/>
          </a:xfrm>
          <a:prstGeom prst="rect">
            <a:avLst/>
          </a:prstGeom>
          <a:noFill/>
        </p:spPr>
        <p:txBody>
          <a:bodyPr wrap="square" rtlCol="0">
            <a:spAutoFit/>
          </a:bodyPr>
          <a:lstStyle/>
          <a:p>
            <a:r>
              <a:rPr lang="en-US" sz="1700" dirty="0"/>
              <a:t>Leto described the band's third album, </a:t>
            </a:r>
            <a:r>
              <a:rPr lang="en-US" sz="1700" i="1" dirty="0"/>
              <a:t>This Is War</a:t>
            </a:r>
            <a:r>
              <a:rPr lang="en-US" sz="1700" dirty="0"/>
              <a:t>, as a concept album, saying it was created in an "intense two-year period, where it felt like the whole world was falling apart and massive changes were going on</a:t>
            </a:r>
            <a:r>
              <a:rPr lang="en-US" sz="1700" dirty="0" smtClean="0"/>
              <a:t>."</a:t>
            </a:r>
            <a:r>
              <a:rPr lang="en-US" sz="1700" dirty="0"/>
              <a:t> In a bid to involve their fans for </a:t>
            </a:r>
            <a:r>
              <a:rPr lang="en-US" sz="1700" i="1" dirty="0"/>
              <a:t>This Is War</a:t>
            </a:r>
            <a:r>
              <a:rPr lang="en-US" sz="1700" dirty="0"/>
              <a:t>, Thirty Seconds to Mars held The Summit where they invited fans to provide backing vocals and percussion. At the first, in Los Angeles, people showed up from all over the world, so they repeated The Summit in eight countries and extended the event digitally</a:t>
            </a:r>
            <a:r>
              <a:rPr lang="en-US" sz="1700" dirty="0" smtClean="0"/>
              <a:t>.</a:t>
            </a:r>
            <a:r>
              <a:rPr lang="en-US" sz="1700" dirty="0"/>
              <a:t> The band also invited fans to submit close-up shots of their faces in order to make 2,000 different individual covers for the </a:t>
            </a:r>
            <a:r>
              <a:rPr lang="en-US" sz="1700" dirty="0" smtClean="0"/>
              <a:t>album. The album and the singles got top stages in world’s charts.</a:t>
            </a:r>
          </a:p>
        </p:txBody>
      </p:sp>
      <p:sp>
        <p:nvSpPr>
          <p:cNvPr id="5" name="TextBox 4"/>
          <p:cNvSpPr txBox="1"/>
          <p:nvPr/>
        </p:nvSpPr>
        <p:spPr>
          <a:xfrm>
            <a:off x="2394101" y="-99392"/>
            <a:ext cx="3960440" cy="523220"/>
          </a:xfrm>
          <a:prstGeom prst="rect">
            <a:avLst/>
          </a:prstGeom>
          <a:noFill/>
        </p:spPr>
        <p:txBody>
          <a:bodyPr wrap="square" rtlCol="0">
            <a:spAutoFit/>
          </a:bodyPr>
          <a:lstStyle/>
          <a:p>
            <a:pPr algn="ctr"/>
            <a:r>
              <a:rPr lang="en-US" sz="2800" b="1" i="1" u="sng" dirty="0">
                <a:solidFill>
                  <a:srgbClr val="C00000"/>
                </a:solidFill>
                <a:latin typeface="Times New Roman" pitchFamily="18" charset="0"/>
                <a:cs typeface="Times New Roman" pitchFamily="18" charset="0"/>
              </a:rPr>
              <a:t>This Is War</a:t>
            </a:r>
            <a:endParaRPr lang="ru-RU" sz="2800" b="1" u="sng" dirty="0">
              <a:solidFill>
                <a:srgbClr val="C00000"/>
              </a:solidFill>
              <a:latin typeface="Times New Roman" pitchFamily="18" charset="0"/>
              <a:cs typeface="Times New Roman"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9" y="529987"/>
            <a:ext cx="5508104" cy="5508104"/>
          </a:xfrm>
          <a:prstGeom prst="rect">
            <a:avLst/>
          </a:prstGeom>
        </p:spPr>
      </p:pic>
      <p:sp>
        <p:nvSpPr>
          <p:cNvPr id="7" name="TextBox 6"/>
          <p:cNvSpPr txBox="1"/>
          <p:nvPr/>
        </p:nvSpPr>
        <p:spPr>
          <a:xfrm>
            <a:off x="-30506" y="6038091"/>
            <a:ext cx="9174506" cy="1154162"/>
          </a:xfrm>
          <a:prstGeom prst="rect">
            <a:avLst/>
          </a:prstGeom>
          <a:noFill/>
        </p:spPr>
        <p:txBody>
          <a:bodyPr wrap="square" rtlCol="0">
            <a:spAutoFit/>
          </a:bodyPr>
          <a:lstStyle/>
          <a:p>
            <a:r>
              <a:rPr lang="en-US" sz="1700" dirty="0"/>
              <a:t>Leto directorial debut film, </a:t>
            </a:r>
            <a:r>
              <a:rPr lang="en-US" sz="1700" i="1" dirty="0"/>
              <a:t>Artifact</a:t>
            </a:r>
            <a:r>
              <a:rPr lang="en-US" sz="1700" dirty="0"/>
              <a:t>, a documentary about Thirty Seconds to Mars battle against record label Virgin Records and the making of </a:t>
            </a:r>
            <a:r>
              <a:rPr lang="en-US" sz="1700" i="1" dirty="0"/>
              <a:t>This Is War</a:t>
            </a:r>
            <a:r>
              <a:rPr lang="en-US" sz="1700" dirty="0"/>
              <a:t>, premiered at the 2012 Toronto International Film Festival on September 14, 2012, and won the BlackBerry People's Choice Documentary Award.</a:t>
            </a:r>
          </a:p>
          <a:p>
            <a:endParaRPr lang="ru-RU" dirty="0"/>
          </a:p>
        </p:txBody>
      </p:sp>
    </p:spTree>
    <p:extLst>
      <p:ext uri="{BB962C8B-B14F-4D97-AF65-F5344CB8AC3E}">
        <p14:creationId xmlns:p14="http://schemas.microsoft.com/office/powerpoint/2010/main" val="2141052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3968" y="0"/>
            <a:ext cx="4860032" cy="6555641"/>
          </a:xfrm>
          <a:prstGeom prst="rect">
            <a:avLst/>
          </a:prstGeom>
          <a:noFill/>
        </p:spPr>
        <p:txBody>
          <a:bodyPr wrap="square" rtlCol="0">
            <a:spAutoFit/>
          </a:bodyPr>
          <a:lstStyle/>
          <a:p>
            <a:r>
              <a:rPr lang="en-US" sz="2000" i="1" dirty="0">
                <a:latin typeface="Times New Roman" pitchFamily="18" charset="0"/>
                <a:cs typeface="Times New Roman" pitchFamily="18" charset="0"/>
              </a:rPr>
              <a:t>Leto attended the Amnesty International campaign to support human rights, marking the 60th anniversary of the United Nation's Universal Declaration of Human Rights</a:t>
            </a:r>
            <a:r>
              <a:rPr lang="en-US" sz="2000" i="1" dirty="0" smtClean="0">
                <a:latin typeface="Times New Roman" pitchFamily="18" charset="0"/>
                <a:cs typeface="Times New Roman" pitchFamily="18" charset="0"/>
              </a:rPr>
              <a:t>.</a:t>
            </a:r>
            <a:r>
              <a:rPr lang="en-US" sz="2000" i="1" dirty="0">
                <a:latin typeface="Times New Roman" pitchFamily="18" charset="0"/>
                <a:cs typeface="Times New Roman" pitchFamily="18" charset="0"/>
              </a:rPr>
              <a:t> As part of the campaign, he also made a short film</a:t>
            </a:r>
            <a:r>
              <a:rPr lang="en-US" sz="2000" i="1" dirty="0" smtClean="0">
                <a:latin typeface="Times New Roman" pitchFamily="18" charset="0"/>
                <a:cs typeface="Times New Roman" pitchFamily="18" charset="0"/>
              </a:rPr>
              <a:t>.</a:t>
            </a:r>
          </a:p>
          <a:p>
            <a:r>
              <a:rPr lang="en-US" sz="2000" i="1" dirty="0" smtClean="0">
                <a:latin typeface="Times New Roman" pitchFamily="18" charset="0"/>
                <a:cs typeface="Times New Roman" pitchFamily="18" charset="0"/>
              </a:rPr>
              <a:t> </a:t>
            </a:r>
            <a:r>
              <a:rPr lang="en-US" sz="2000" i="1" dirty="0">
                <a:latin typeface="Times New Roman" pitchFamily="18" charset="0"/>
                <a:cs typeface="Times New Roman" pitchFamily="18" charset="0"/>
              </a:rPr>
              <a:t>In June 2008, Leto and his bandmates joined Habitat for Humanity to work on a home being repaired and renovated through the Habitat for Humanity of Greater Los Angeles Area's "A Brush With Kindness" </a:t>
            </a:r>
            <a:r>
              <a:rPr lang="en-US" sz="2000" i="1" dirty="0" smtClean="0">
                <a:latin typeface="Times New Roman" pitchFamily="18" charset="0"/>
                <a:cs typeface="Times New Roman" pitchFamily="18" charset="0"/>
              </a:rPr>
              <a:t>program.</a:t>
            </a:r>
          </a:p>
          <a:p>
            <a:r>
              <a:rPr lang="en-US" sz="2000" i="1" dirty="0">
                <a:latin typeface="Times New Roman" pitchFamily="18" charset="0"/>
                <a:cs typeface="Times New Roman" pitchFamily="18" charset="0"/>
              </a:rPr>
              <a:t>After the 2010 Haiti earthquake, Leto and his bandmates raised $100,100 for Haitian relief</a:t>
            </a:r>
            <a:r>
              <a:rPr lang="en-US" sz="2000" i="1" dirty="0" smtClean="0">
                <a:latin typeface="Times New Roman" pitchFamily="18" charset="0"/>
                <a:cs typeface="Times New Roman" pitchFamily="18" charset="0"/>
              </a:rPr>
              <a:t>.</a:t>
            </a:r>
            <a:r>
              <a:rPr lang="en-US" sz="2000" i="1" dirty="0">
                <a:latin typeface="Times New Roman" pitchFamily="18" charset="0"/>
                <a:cs typeface="Times New Roman" pitchFamily="18" charset="0"/>
              </a:rPr>
              <a:t> The charity auction included concert tickets, an exclusive backstage meet and greet, and dinner with the band</a:t>
            </a:r>
            <a:r>
              <a:rPr lang="en-US" sz="2000" i="1" dirty="0" smtClean="0">
                <a:latin typeface="Times New Roman" pitchFamily="18" charset="0"/>
                <a:cs typeface="Times New Roman" pitchFamily="18" charset="0"/>
              </a:rPr>
              <a:t>.</a:t>
            </a:r>
            <a:r>
              <a:rPr lang="en-US" sz="2000" i="1" dirty="0">
                <a:latin typeface="Times New Roman" pitchFamily="18" charset="0"/>
                <a:cs typeface="Times New Roman" pitchFamily="18" charset="0"/>
              </a:rPr>
              <a:t> Thirty Seconds to Mars has also supported the people of Haiti through the Echelon Project "House for Haiti" and the Hope for Haiti Now: A Global Benefit for Earthquake </a:t>
            </a:r>
            <a:r>
              <a:rPr lang="en-US" sz="2000" i="1" dirty="0" smtClean="0">
                <a:latin typeface="Times New Roman" pitchFamily="18" charset="0"/>
                <a:cs typeface="Times New Roman" pitchFamily="18" charset="0"/>
              </a:rPr>
              <a:t>Relief.</a:t>
            </a:r>
            <a:endParaRPr lang="ru-RU" sz="2000" i="1" dirty="0">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 y="0"/>
            <a:ext cx="4199249" cy="6309320"/>
          </a:xfrm>
          <a:prstGeom prst="rect">
            <a:avLst/>
          </a:prstGeom>
        </p:spPr>
      </p:pic>
    </p:spTree>
    <p:extLst>
      <p:ext uri="{BB962C8B-B14F-4D97-AF65-F5344CB8AC3E}">
        <p14:creationId xmlns:p14="http://schemas.microsoft.com/office/powerpoint/2010/main" val="967165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0152" y="47382"/>
            <a:ext cx="3203848" cy="6524863"/>
          </a:xfrm>
          <a:prstGeom prst="rect">
            <a:avLst/>
          </a:prstGeom>
          <a:noFill/>
        </p:spPr>
        <p:txBody>
          <a:bodyPr wrap="square" rtlCol="0">
            <a:spAutoFit/>
          </a:bodyPr>
          <a:lstStyle/>
          <a:p>
            <a:r>
              <a:rPr lang="en-US" sz="1900" dirty="0">
                <a:latin typeface="Times New Roman" pitchFamily="18" charset="0"/>
                <a:cs typeface="Times New Roman" pitchFamily="18" charset="0"/>
              </a:rPr>
              <a:t>Leto was twice named one of </a:t>
            </a:r>
            <a:r>
              <a:rPr lang="en-US" sz="1900" i="1" dirty="0">
                <a:latin typeface="Times New Roman" pitchFamily="18" charset="0"/>
                <a:cs typeface="Times New Roman" pitchFamily="18" charset="0"/>
              </a:rPr>
              <a:t>People</a:t>
            </a:r>
            <a:r>
              <a:rPr lang="en-US" sz="1900" dirty="0">
                <a:latin typeface="Times New Roman" pitchFamily="18" charset="0"/>
                <a:cs typeface="Times New Roman" pitchFamily="18" charset="0"/>
              </a:rPr>
              <a:t> magazine's "50 Most Beautiful People" in 1996 and 1997, and was listed among the "Teen Idols of the '90s</a:t>
            </a:r>
            <a:r>
              <a:rPr lang="en-US" sz="1900" dirty="0" smtClean="0">
                <a:latin typeface="Times New Roman" pitchFamily="18" charset="0"/>
                <a:cs typeface="Times New Roman" pitchFamily="18" charset="0"/>
              </a:rPr>
              <a:t>".</a:t>
            </a:r>
            <a:r>
              <a:rPr lang="en-US" sz="1900" dirty="0">
                <a:latin typeface="Times New Roman" pitchFamily="18" charset="0"/>
                <a:cs typeface="Times New Roman" pitchFamily="18" charset="0"/>
              </a:rPr>
              <a:t> He appeared on </a:t>
            </a:r>
            <a:r>
              <a:rPr lang="en-US" sz="1900" i="1" dirty="0">
                <a:latin typeface="Times New Roman" pitchFamily="18" charset="0"/>
                <a:cs typeface="Times New Roman" pitchFamily="18" charset="0"/>
              </a:rPr>
              <a:t>People</a:t>
            </a:r>
            <a:r>
              <a:rPr lang="en-US" sz="1900" dirty="0">
                <a:latin typeface="Times New Roman" pitchFamily="18" charset="0"/>
                <a:cs typeface="Times New Roman" pitchFamily="18" charset="0"/>
              </a:rPr>
              <a:t>'s "Hottest Bachelors" in 2006 and 2007, and "Best Chests" in </a:t>
            </a:r>
            <a:r>
              <a:rPr lang="en-US" sz="1900" dirty="0" smtClean="0">
                <a:latin typeface="Times New Roman" pitchFamily="18" charset="0"/>
                <a:cs typeface="Times New Roman" pitchFamily="18" charset="0"/>
              </a:rPr>
              <a:t>2009.Leto </a:t>
            </a:r>
            <a:r>
              <a:rPr lang="en-US" sz="1900" dirty="0">
                <a:latin typeface="Times New Roman" pitchFamily="18" charset="0"/>
                <a:cs typeface="Times New Roman" pitchFamily="18" charset="0"/>
              </a:rPr>
              <a:t>was nominated several times as one of the "Sexiest Vegetarians" by PETA</a:t>
            </a:r>
            <a:r>
              <a:rPr lang="en-US" sz="1900" dirty="0" smtClean="0">
                <a:latin typeface="Times New Roman" pitchFamily="18" charset="0"/>
                <a:cs typeface="Times New Roman" pitchFamily="18" charset="0"/>
              </a:rPr>
              <a:t>.</a:t>
            </a:r>
            <a:r>
              <a:rPr lang="en-US" sz="1900" dirty="0">
                <a:latin typeface="Times New Roman" pitchFamily="18" charset="0"/>
                <a:cs typeface="Times New Roman" pitchFamily="18" charset="0"/>
              </a:rPr>
              <a:t> He won </a:t>
            </a:r>
            <a:r>
              <a:rPr lang="en-US" sz="1900" dirty="0" smtClean="0">
                <a:latin typeface="Times New Roman" pitchFamily="18" charset="0"/>
                <a:cs typeface="Times New Roman" pitchFamily="18" charset="0"/>
              </a:rPr>
              <a:t>a Chainsaw </a:t>
            </a:r>
            <a:r>
              <a:rPr lang="en-US" sz="1900" dirty="0">
                <a:latin typeface="Times New Roman" pitchFamily="18" charset="0"/>
                <a:cs typeface="Times New Roman" pitchFamily="18" charset="0"/>
              </a:rPr>
              <a:t>Award for Prince of Darkness in 2006</a:t>
            </a:r>
            <a:r>
              <a:rPr lang="en-US" sz="1900" dirty="0" smtClean="0">
                <a:latin typeface="Times New Roman" pitchFamily="18" charset="0"/>
                <a:cs typeface="Times New Roman" pitchFamily="18" charset="0"/>
              </a:rPr>
              <a:t>.</a:t>
            </a:r>
            <a:r>
              <a:rPr lang="en-US" sz="1900" dirty="0">
                <a:latin typeface="Times New Roman" pitchFamily="18" charset="0"/>
                <a:cs typeface="Times New Roman" pitchFamily="18" charset="0"/>
              </a:rPr>
              <a:t> In 2011, he was nominated the NME Award for Hottest Man and TRL Award for Best Look</a:t>
            </a:r>
            <a:r>
              <a:rPr lang="en-US" sz="1900" dirty="0" smtClean="0">
                <a:latin typeface="Times New Roman" pitchFamily="18" charset="0"/>
                <a:cs typeface="Times New Roman" pitchFamily="18" charset="0"/>
              </a:rPr>
              <a:t>.</a:t>
            </a:r>
            <a:r>
              <a:rPr lang="en-US" sz="1900" dirty="0">
                <a:latin typeface="Times New Roman" pitchFamily="18" charset="0"/>
                <a:cs typeface="Times New Roman" pitchFamily="18" charset="0"/>
              </a:rPr>
              <a:t> In year 2012 Jared Leto has been placed one of 100 most creative people in business by Fast Company on 72nd position.</a:t>
            </a:r>
            <a:endParaRPr lang="ru-RU" sz="1900" dirty="0">
              <a:latin typeface="Times New Roman" pitchFamily="18" charset="0"/>
              <a:cs typeface="Times New Roman"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20" y="0"/>
            <a:ext cx="5683239" cy="6858000"/>
          </a:xfrm>
          <a:prstGeom prst="rect">
            <a:avLst/>
          </a:prstGeom>
        </p:spPr>
      </p:pic>
    </p:spTree>
    <p:extLst>
      <p:ext uri="{BB962C8B-B14F-4D97-AF65-F5344CB8AC3E}">
        <p14:creationId xmlns:p14="http://schemas.microsoft.com/office/powerpoint/2010/main" val="667786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113</Words>
  <Application>Microsoft Office PowerPoint</Application>
  <PresentationFormat>Экран (4:3)</PresentationFormat>
  <Paragraphs>18</Paragraphs>
  <Slides>11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SamLab.ws</cp:lastModifiedBy>
  <cp:revision>8</cp:revision>
  <dcterms:modified xsi:type="dcterms:W3CDTF">2014-02-25T20:35:48Z</dcterms:modified>
</cp:coreProperties>
</file>