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50BF-F222-4E7C-B895-632517B9A787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D3CB-7DA1-4D29-99CA-46D1149EE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60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50BF-F222-4E7C-B895-632517B9A787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D3CB-7DA1-4D29-99CA-46D1149EE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8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50BF-F222-4E7C-B895-632517B9A787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D3CB-7DA1-4D29-99CA-46D1149EE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6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50BF-F222-4E7C-B895-632517B9A787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D3CB-7DA1-4D29-99CA-46D1149EE9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4539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50BF-F222-4E7C-B895-632517B9A787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D3CB-7DA1-4D29-99CA-46D1149EE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89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50BF-F222-4E7C-B895-632517B9A787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D3CB-7DA1-4D29-99CA-46D1149EE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2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50BF-F222-4E7C-B895-632517B9A787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D3CB-7DA1-4D29-99CA-46D1149EE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835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50BF-F222-4E7C-B895-632517B9A787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D3CB-7DA1-4D29-99CA-46D1149EE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02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50BF-F222-4E7C-B895-632517B9A787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D3CB-7DA1-4D29-99CA-46D1149EE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98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50BF-F222-4E7C-B895-632517B9A787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D3CB-7DA1-4D29-99CA-46D1149EE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52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50BF-F222-4E7C-B895-632517B9A787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D3CB-7DA1-4D29-99CA-46D1149EE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6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50BF-F222-4E7C-B895-632517B9A787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D3CB-7DA1-4D29-99CA-46D1149EE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8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50BF-F222-4E7C-B895-632517B9A787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D3CB-7DA1-4D29-99CA-46D1149EE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4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50BF-F222-4E7C-B895-632517B9A787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D3CB-7DA1-4D29-99CA-46D1149EE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04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50BF-F222-4E7C-B895-632517B9A787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D3CB-7DA1-4D29-99CA-46D1149EE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20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50BF-F222-4E7C-B895-632517B9A787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D3CB-7DA1-4D29-99CA-46D1149EE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50BF-F222-4E7C-B895-632517B9A787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D3CB-7DA1-4D29-99CA-46D1149EE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7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5D50BF-F222-4E7C-B895-632517B9A787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2D3CB-7DA1-4D29-99CA-46D1149EE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540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1335" y="6410859"/>
            <a:ext cx="8387978" cy="1515533"/>
          </a:xfrm>
        </p:spPr>
        <p:txBody>
          <a:bodyPr/>
          <a:lstStyle/>
          <a:p>
            <a:r>
              <a:rPr lang="uk-UA" sz="8800" b="1" dirty="0">
                <a:solidFill>
                  <a:schemeClr val="bg1"/>
                </a:solidFill>
              </a:rPr>
              <a:t>Українське громадянство</a:t>
            </a:r>
            <a:r>
              <a:rPr lang="uk-UA" b="1" dirty="0">
                <a:solidFill>
                  <a:schemeClr val="bg1"/>
                </a:solidFill>
              </a:rPr>
              <a:t/>
            </a:r>
            <a:br>
              <a:rPr lang="uk-UA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281133" y="0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Підготував </a:t>
            </a:r>
            <a:r>
              <a:rPr lang="uk-UA" sz="1600" b="1" dirty="0" err="1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Венцеславський</a:t>
            </a:r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Данило</a:t>
            </a:r>
            <a:endParaRPr lang="ru-RU" sz="1600" b="1" dirty="0">
              <a:ln>
                <a:solidFill>
                  <a:sysClr val="windowText" lastClr="000000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6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84" y="8326"/>
            <a:ext cx="1984158" cy="1303867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Історія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584" y="3539064"/>
            <a:ext cx="9601196" cy="3318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акон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як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недемократичний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і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національно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заанґажований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був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розкритикований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неетнічною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частиною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суспільства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і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невдовзі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було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запропоновано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2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альтернативних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проекти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 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перший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від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імені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єврейської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фракції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був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внесений 20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квітня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1918 р. і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передбачав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по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суті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нинішній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«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нульовий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»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варіант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 —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громадянами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УНР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визнавались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усі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без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винятку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піддані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колишньої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Російської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імперії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що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народились на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території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України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або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на день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опублікування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цього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закону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постійно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проживали на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її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території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другий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був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підготований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комісією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Міністерства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судових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справ, за ним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під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громадянством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УНР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розумілась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державно-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правова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належність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людини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до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Української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держави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що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утворює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права і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обов'язки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громадянина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; а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громадянами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УНР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визнавались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всі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російські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піддані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які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осіло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перебували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на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Україні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до 19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липня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1914 р., а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ті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які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оселились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після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19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липня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1914 р. і проживали на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території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УНР до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оголошення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цього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закону, могли стати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громадянами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УНР,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якщо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упродовж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2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тижнів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з дня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опублікування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закону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подадуть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заяву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місцевому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комісару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154" y="358188"/>
            <a:ext cx="1266356" cy="844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66" y="358188"/>
            <a:ext cx="3142214" cy="224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42" y="660259"/>
            <a:ext cx="3542852" cy="2657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2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01064" cy="926951"/>
          </a:xfrm>
        </p:spPr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Сучасність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125" y="463475"/>
            <a:ext cx="4319016" cy="2520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704" y="926951"/>
            <a:ext cx="3401063" cy="2895599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Конституція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України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(ст. 4)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визначає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що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в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Україні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існує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єдине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громадянство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 —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тільки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громадянство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України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Ст. 25 Основного Закону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гарантує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громадянам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України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що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вони не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можуть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бути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позбавлені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громадянства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і не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можуть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бути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вигнаними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за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межі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України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або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виданими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іншій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державі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Водночас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громадянам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України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гарантується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право на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зміну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громадянства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а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також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піклування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і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захист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тих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із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них,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які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перебувають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за межами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України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154" y="358188"/>
            <a:ext cx="1266356" cy="844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125" y="3123165"/>
            <a:ext cx="4875736" cy="348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718927"/>
              </p:ext>
            </p:extLst>
          </p:nvPr>
        </p:nvGraphicFramePr>
        <p:xfrm>
          <a:off x="194590" y="204394"/>
          <a:ext cx="9250625" cy="649224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9250625"/>
              </a:tblGrid>
              <a:tr h="354718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Законодавство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 про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ґрунтується</a:t>
                      </a:r>
                      <a:r>
                        <a:rPr lang="ru-RU" sz="1800" kern="1200" dirty="0" smtClean="0">
                          <a:effectLst/>
                        </a:rPr>
                        <a:t> на таких принципах:</a:t>
                      </a:r>
                      <a:endParaRPr lang="ru-RU" dirty="0"/>
                    </a:p>
                  </a:txBody>
                  <a:tcPr/>
                </a:tc>
              </a:tr>
              <a:tr h="1661828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єдиного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громадянства</a:t>
                      </a:r>
                      <a:r>
                        <a:rPr lang="ru-RU" sz="1800" kern="1200" dirty="0" smtClean="0">
                          <a:effectLst/>
                        </a:rPr>
                        <a:t> —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громадянства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держави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Україна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що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виключає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можливість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існування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громадянства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адміністративно-територіальних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одиниць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. </a:t>
                      </a:r>
                      <a:r>
                        <a:rPr lang="ru-RU" sz="1800" kern="1200" dirty="0" err="1" smtClean="0">
                          <a:effectLst/>
                        </a:rPr>
                        <a:t>Якщо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громадянин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набув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громадянство</a:t>
                      </a:r>
                      <a:r>
                        <a:rPr lang="ru-RU" sz="1800" kern="1200" dirty="0" smtClean="0">
                          <a:effectLst/>
                        </a:rPr>
                        <a:t> (</a:t>
                      </a:r>
                      <a:r>
                        <a:rPr lang="ru-RU" sz="1800" kern="1200" dirty="0" err="1" smtClean="0">
                          <a:effectLst/>
                        </a:rPr>
                        <a:t>підданство</a:t>
                      </a:r>
                      <a:r>
                        <a:rPr lang="ru-RU" sz="1800" kern="1200" dirty="0" smtClean="0">
                          <a:effectLst/>
                        </a:rPr>
                        <a:t>) </a:t>
                      </a:r>
                      <a:r>
                        <a:rPr lang="ru-RU" sz="1800" kern="1200" dirty="0" err="1" smtClean="0">
                          <a:effectLst/>
                        </a:rPr>
                        <a:t>іншої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держави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або</a:t>
                      </a:r>
                      <a:r>
                        <a:rPr lang="ru-RU" sz="1800" kern="1200" dirty="0" smtClean="0">
                          <a:effectLst/>
                        </a:rPr>
                        <a:t> держав, то у </a:t>
                      </a:r>
                      <a:r>
                        <a:rPr lang="ru-RU" sz="1800" kern="1200" dirty="0" err="1" smtClean="0">
                          <a:effectLst/>
                        </a:rPr>
                        <a:t>правових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відносинах</a:t>
                      </a:r>
                      <a:r>
                        <a:rPr lang="ru-RU" sz="1800" kern="1200" dirty="0" smtClean="0">
                          <a:effectLst/>
                        </a:rPr>
                        <a:t> з </a:t>
                      </a:r>
                      <a:r>
                        <a:rPr lang="ru-RU" sz="1800" kern="1200" dirty="0" err="1" smtClean="0">
                          <a:effectLst/>
                        </a:rPr>
                        <a:t>Україною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він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визнається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лише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громадянином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. </a:t>
                      </a:r>
                      <a:r>
                        <a:rPr lang="ru-RU" sz="1800" kern="1200" dirty="0" err="1" smtClean="0">
                          <a:effectLst/>
                        </a:rPr>
                        <a:t>Якщо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іноземець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набув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, то у </a:t>
                      </a:r>
                      <a:r>
                        <a:rPr lang="ru-RU" sz="1800" kern="1200" dirty="0" err="1" smtClean="0">
                          <a:effectLst/>
                        </a:rPr>
                        <a:t>правових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відносинах</a:t>
                      </a:r>
                      <a:r>
                        <a:rPr lang="ru-RU" sz="1800" kern="1200" dirty="0" smtClean="0">
                          <a:effectLst/>
                        </a:rPr>
                        <a:t> з </a:t>
                      </a:r>
                      <a:r>
                        <a:rPr lang="ru-RU" sz="1800" kern="1200" dirty="0" err="1" smtClean="0">
                          <a:effectLst/>
                        </a:rPr>
                        <a:t>Україною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він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визнається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лише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громадянином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354718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запобігання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виникненню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випадків</a:t>
                      </a:r>
                      <a:r>
                        <a:rPr lang="ru-RU" sz="1800" kern="1200" dirty="0" smtClean="0">
                          <a:effectLst/>
                        </a:rPr>
                        <a:t> без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громадянства</a:t>
                      </a:r>
                      <a:r>
                        <a:rPr lang="ru-RU" sz="1800" kern="1200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354718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неможливості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позбавлення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громадянина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громадянства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354718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визнання</a:t>
                      </a:r>
                      <a:r>
                        <a:rPr lang="ru-RU" sz="1800" kern="1200" dirty="0" smtClean="0">
                          <a:effectLst/>
                        </a:rPr>
                        <a:t> права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громадянина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 на </a:t>
                      </a:r>
                      <a:r>
                        <a:rPr lang="ru-RU" sz="1800" kern="1200" dirty="0" err="1" smtClean="0">
                          <a:effectLst/>
                        </a:rPr>
                        <a:t>зміну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громадянства</a:t>
                      </a:r>
                      <a:r>
                        <a:rPr lang="ru-RU" sz="1800" kern="1200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1399434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неможливості</a:t>
                      </a:r>
                      <a:r>
                        <a:rPr lang="ru-RU" sz="1800" kern="1200" dirty="0" smtClean="0">
                          <a:effectLst/>
                        </a:rPr>
                        <a:t> автоматичного </a:t>
                      </a:r>
                      <a:r>
                        <a:rPr lang="ru-RU" sz="1800" kern="1200" dirty="0" err="1" smtClean="0">
                          <a:effectLst/>
                        </a:rPr>
                        <a:t>набуття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громадянства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іноземцем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чи</a:t>
                      </a:r>
                      <a:r>
                        <a:rPr lang="ru-RU" sz="1800" kern="1200" dirty="0" smtClean="0">
                          <a:effectLst/>
                        </a:rPr>
                        <a:t> особою без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громадянства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внаслідок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укладення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шлюбу</a:t>
                      </a:r>
                      <a:r>
                        <a:rPr lang="ru-RU" sz="1800" kern="1200" dirty="0" smtClean="0">
                          <a:effectLst/>
                        </a:rPr>
                        <a:t> з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громадянином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або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набуття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громадянства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його</a:t>
                      </a:r>
                      <a:r>
                        <a:rPr lang="ru-RU" sz="1800" kern="1200" dirty="0" smtClean="0">
                          <a:effectLst/>
                        </a:rPr>
                        <a:t> дружиною (</a:t>
                      </a:r>
                      <a:r>
                        <a:rPr lang="ru-RU" sz="1800" kern="1200" dirty="0" err="1" smtClean="0">
                          <a:effectLst/>
                        </a:rPr>
                        <a:t>чоловіком</a:t>
                      </a:r>
                      <a:r>
                        <a:rPr lang="ru-RU" sz="1800" kern="1200" dirty="0" smtClean="0">
                          <a:effectLst/>
                        </a:rPr>
                        <a:t>) та автоматичного </a:t>
                      </a:r>
                      <a:r>
                        <a:rPr lang="ru-RU" sz="1800" kern="1200" dirty="0" err="1" smtClean="0">
                          <a:effectLst/>
                        </a:rPr>
                        <a:t>припинення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громадянства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 одним </a:t>
                      </a:r>
                      <a:r>
                        <a:rPr lang="ru-RU" sz="1800" kern="1200" dirty="0" err="1" smtClean="0">
                          <a:effectLst/>
                        </a:rPr>
                        <a:t>із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подружжя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внаслідок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припинення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шлюбу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або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припинення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громадянства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іншим</a:t>
                      </a:r>
                      <a:r>
                        <a:rPr lang="ru-RU" sz="1800" kern="1200" dirty="0" smtClean="0">
                          <a:effectLst/>
                        </a:rPr>
                        <a:t> з </a:t>
                      </a:r>
                      <a:r>
                        <a:rPr lang="ru-RU" sz="1800" kern="1200" dirty="0" err="1" smtClean="0">
                          <a:effectLst/>
                        </a:rPr>
                        <a:t>подружжя</a:t>
                      </a:r>
                      <a:r>
                        <a:rPr lang="ru-RU" sz="1800" kern="1200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612253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рівності</a:t>
                      </a:r>
                      <a:r>
                        <a:rPr lang="ru-RU" sz="1800" kern="1200" dirty="0" smtClean="0">
                          <a:effectLst/>
                        </a:rPr>
                        <a:t> перед законом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незалежно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від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підстав</a:t>
                      </a:r>
                      <a:r>
                        <a:rPr lang="ru-RU" sz="1800" kern="1200" dirty="0" smtClean="0">
                          <a:effectLst/>
                        </a:rPr>
                        <a:t>, порядку і моменту </a:t>
                      </a:r>
                      <a:r>
                        <a:rPr lang="ru-RU" sz="1800" kern="1200" dirty="0" err="1" smtClean="0">
                          <a:effectLst/>
                        </a:rPr>
                        <a:t>набуття</a:t>
                      </a:r>
                      <a:r>
                        <a:rPr lang="ru-RU" sz="1800" kern="1200" dirty="0" smtClean="0">
                          <a:effectLst/>
                        </a:rPr>
                        <a:t> ними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громадянства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612253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збереження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громадянства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незалежно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від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місця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проживання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громадянина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154" y="358188"/>
            <a:ext cx="1266356" cy="84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018325"/>
              </p:ext>
            </p:extLst>
          </p:nvPr>
        </p:nvGraphicFramePr>
        <p:xfrm>
          <a:off x="149412" y="2473162"/>
          <a:ext cx="11823849" cy="4302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2384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Громадянами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 є: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усі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колишнього</a:t>
                      </a:r>
                      <a:r>
                        <a:rPr lang="ru-RU" sz="1800" kern="1200" dirty="0" smtClean="0">
                          <a:effectLst/>
                        </a:rPr>
                        <a:t> СРСР, </a:t>
                      </a:r>
                      <a:r>
                        <a:rPr lang="ru-RU" sz="1800" kern="1200" dirty="0" err="1" smtClean="0">
                          <a:effectLst/>
                        </a:rPr>
                        <a:t>які</a:t>
                      </a:r>
                      <a:r>
                        <a:rPr lang="ru-RU" sz="1800" kern="1200" dirty="0" smtClean="0">
                          <a:effectLst/>
                        </a:rPr>
                        <a:t> на момент </a:t>
                      </a:r>
                      <a:r>
                        <a:rPr lang="ru-RU" sz="1800" kern="1200" dirty="0" err="1" smtClean="0">
                          <a:effectLst/>
                        </a:rPr>
                        <a:t>проголошення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незалежності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 (24 </a:t>
                      </a:r>
                      <a:r>
                        <a:rPr lang="ru-RU" sz="1800" kern="1200" dirty="0" err="1" smtClean="0">
                          <a:effectLst/>
                        </a:rPr>
                        <a:t>серпня</a:t>
                      </a:r>
                      <a:r>
                        <a:rPr lang="ru-RU" sz="1800" kern="1200" dirty="0" smtClean="0">
                          <a:effectLst/>
                        </a:rPr>
                        <a:t> 1991 року) </a:t>
                      </a:r>
                      <a:r>
                        <a:rPr lang="ru-RU" sz="1800" kern="1200" dirty="0" err="1" smtClean="0">
                          <a:effectLst/>
                        </a:rPr>
                        <a:t>постійно</a:t>
                      </a:r>
                      <a:r>
                        <a:rPr lang="ru-RU" sz="1800" kern="1200" dirty="0" smtClean="0">
                          <a:effectLst/>
                        </a:rPr>
                        <a:t> проживали на </a:t>
                      </a:r>
                      <a:r>
                        <a:rPr lang="ru-RU" sz="1800" kern="1200" dirty="0" err="1" smtClean="0">
                          <a:effectLst/>
                        </a:rPr>
                        <a:t>території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особи, </a:t>
                      </a:r>
                      <a:r>
                        <a:rPr lang="ru-RU" sz="1800" kern="1200" dirty="0" err="1" smtClean="0">
                          <a:effectLst/>
                        </a:rPr>
                        <a:t>незалежно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від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раси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кольору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шкіри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політичних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релігійних</a:t>
                      </a:r>
                      <a:r>
                        <a:rPr lang="ru-RU" sz="1800" kern="1200" dirty="0" smtClean="0">
                          <a:effectLst/>
                        </a:rPr>
                        <a:t> та </a:t>
                      </a:r>
                      <a:r>
                        <a:rPr lang="ru-RU" sz="1800" kern="1200" dirty="0" err="1" smtClean="0">
                          <a:effectLst/>
                        </a:rPr>
                        <a:t>інших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переконань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статі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етнічного</a:t>
                      </a:r>
                      <a:r>
                        <a:rPr lang="ru-RU" sz="1800" kern="1200" dirty="0" smtClean="0">
                          <a:effectLst/>
                        </a:rPr>
                        <a:t> та </a:t>
                      </a:r>
                      <a:r>
                        <a:rPr lang="ru-RU" sz="1800" kern="1200" dirty="0" err="1" smtClean="0">
                          <a:effectLst/>
                        </a:rPr>
                        <a:t>соціального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походження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майнового</a:t>
                      </a:r>
                      <a:r>
                        <a:rPr lang="ru-RU" sz="1800" kern="1200" dirty="0" smtClean="0">
                          <a:effectLst/>
                        </a:rPr>
                        <a:t> стану, </a:t>
                      </a:r>
                      <a:r>
                        <a:rPr lang="ru-RU" sz="1800" kern="1200" dirty="0" err="1" smtClean="0">
                          <a:effectLst/>
                        </a:rPr>
                        <a:t>місця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проживання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мовних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чи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інших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ознак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які</a:t>
                      </a:r>
                      <a:r>
                        <a:rPr lang="ru-RU" sz="1800" kern="1200" dirty="0" smtClean="0">
                          <a:effectLst/>
                        </a:rPr>
                        <a:t> на момент </a:t>
                      </a:r>
                      <a:r>
                        <a:rPr lang="ru-RU" sz="1800" kern="1200" dirty="0" err="1" smtClean="0">
                          <a:effectLst/>
                        </a:rPr>
                        <a:t>набрання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чинності</a:t>
                      </a:r>
                      <a:r>
                        <a:rPr lang="ru-RU" sz="1800" kern="1200" dirty="0" smtClean="0">
                          <a:effectLst/>
                        </a:rPr>
                        <a:t> Законом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 «Про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» (1636-12) (13 листопада 1991 року) проживали в </a:t>
                      </a:r>
                      <a:r>
                        <a:rPr lang="ru-RU" sz="1800" kern="1200" dirty="0" err="1" smtClean="0">
                          <a:effectLst/>
                        </a:rPr>
                        <a:t>Україні</a:t>
                      </a:r>
                      <a:r>
                        <a:rPr lang="ru-RU" sz="1800" kern="1200" dirty="0" smtClean="0">
                          <a:effectLst/>
                        </a:rPr>
                        <a:t> і не </a:t>
                      </a:r>
                      <a:r>
                        <a:rPr lang="ru-RU" sz="1800" kern="1200" dirty="0" err="1" smtClean="0">
                          <a:effectLst/>
                        </a:rPr>
                        <a:t>були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громадянами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інших</a:t>
                      </a:r>
                      <a:r>
                        <a:rPr lang="ru-RU" sz="1800" kern="1200" dirty="0" smtClean="0">
                          <a:effectLst/>
                        </a:rPr>
                        <a:t> держав;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особи, </a:t>
                      </a:r>
                      <a:r>
                        <a:rPr lang="ru-RU" sz="1800" kern="1200" dirty="0" err="1" smtClean="0">
                          <a:effectLst/>
                        </a:rPr>
                        <a:t>які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прибули</a:t>
                      </a:r>
                      <a:r>
                        <a:rPr lang="ru-RU" sz="1800" kern="1200" dirty="0" smtClean="0">
                          <a:effectLst/>
                        </a:rPr>
                        <a:t> в </a:t>
                      </a:r>
                      <a:r>
                        <a:rPr lang="ru-RU" sz="1800" kern="1200" dirty="0" err="1" smtClean="0">
                          <a:effectLst/>
                        </a:rPr>
                        <a:t>Україну</a:t>
                      </a:r>
                      <a:r>
                        <a:rPr lang="ru-RU" sz="1800" kern="1200" dirty="0" smtClean="0">
                          <a:effectLst/>
                        </a:rPr>
                        <a:t> на </a:t>
                      </a:r>
                      <a:r>
                        <a:rPr lang="ru-RU" sz="1800" kern="1200" dirty="0" err="1" smtClean="0">
                          <a:effectLst/>
                        </a:rPr>
                        <a:t>постійне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проживання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після</a:t>
                      </a:r>
                      <a:r>
                        <a:rPr lang="ru-RU" sz="1800" kern="1200" dirty="0" smtClean="0">
                          <a:effectLst/>
                        </a:rPr>
                        <a:t> 13 листопада 1991 року і </a:t>
                      </a:r>
                      <a:r>
                        <a:rPr lang="ru-RU" sz="1800" kern="1200" dirty="0" err="1" smtClean="0">
                          <a:effectLst/>
                        </a:rPr>
                        <a:t>яким</a:t>
                      </a:r>
                      <a:r>
                        <a:rPr lang="ru-RU" sz="1800" kern="1200" dirty="0" smtClean="0">
                          <a:effectLst/>
                        </a:rPr>
                        <a:t> у </a:t>
                      </a:r>
                      <a:r>
                        <a:rPr lang="ru-RU" sz="1800" kern="1200" dirty="0" err="1" smtClean="0">
                          <a:effectLst/>
                        </a:rPr>
                        <a:t>паспорті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громадянина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колишнього</a:t>
                      </a:r>
                      <a:r>
                        <a:rPr lang="ru-RU" sz="1800" kern="1200" dirty="0" smtClean="0">
                          <a:effectLst/>
                        </a:rPr>
                        <a:t> СРСР </a:t>
                      </a:r>
                      <a:r>
                        <a:rPr lang="ru-RU" sz="1800" kern="1200" dirty="0" err="1" smtClean="0">
                          <a:effectLst/>
                        </a:rPr>
                        <a:t>зразка</a:t>
                      </a:r>
                      <a:r>
                        <a:rPr lang="ru-RU" sz="1800" kern="1200" dirty="0" smtClean="0">
                          <a:effectLst/>
                        </a:rPr>
                        <a:t> 1974 року органами </a:t>
                      </a:r>
                      <a:r>
                        <a:rPr lang="ru-RU" sz="1800" kern="1200" dirty="0" err="1" smtClean="0">
                          <a:effectLst/>
                        </a:rPr>
                        <a:t>внутрішніх</a:t>
                      </a:r>
                      <a:r>
                        <a:rPr lang="ru-RU" sz="1800" kern="1200" dirty="0" smtClean="0">
                          <a:effectLst/>
                        </a:rPr>
                        <a:t> справ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 внесено </a:t>
                      </a:r>
                      <a:r>
                        <a:rPr lang="ru-RU" sz="1800" kern="1200" dirty="0" err="1" smtClean="0">
                          <a:effectLst/>
                        </a:rPr>
                        <a:t>напис</a:t>
                      </a:r>
                      <a:r>
                        <a:rPr lang="ru-RU" sz="1800" kern="1200" dirty="0" smtClean="0">
                          <a:effectLst/>
                        </a:rPr>
                        <a:t> «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громадянин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», та </a:t>
                      </a:r>
                      <a:r>
                        <a:rPr lang="ru-RU" sz="1800" kern="1200" dirty="0" err="1" smtClean="0">
                          <a:effectLst/>
                        </a:rPr>
                        <a:t>діти</a:t>
                      </a:r>
                      <a:r>
                        <a:rPr lang="ru-RU" sz="1800" kern="1200" dirty="0" smtClean="0">
                          <a:effectLst/>
                        </a:rPr>
                        <a:t> таких </a:t>
                      </a:r>
                      <a:r>
                        <a:rPr lang="ru-RU" sz="1800" kern="1200" dirty="0" err="1" smtClean="0">
                          <a:effectLst/>
                        </a:rPr>
                        <a:t>осіб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які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прибули</a:t>
                      </a:r>
                      <a:r>
                        <a:rPr lang="ru-RU" sz="1800" kern="1200" dirty="0" smtClean="0">
                          <a:effectLst/>
                        </a:rPr>
                        <a:t> разом </a:t>
                      </a:r>
                      <a:r>
                        <a:rPr lang="ru-RU" sz="1800" kern="1200" dirty="0" err="1" smtClean="0">
                          <a:effectLst/>
                        </a:rPr>
                        <a:t>із</a:t>
                      </a:r>
                      <a:r>
                        <a:rPr lang="ru-RU" sz="1800" kern="1200" dirty="0" smtClean="0">
                          <a:effectLst/>
                        </a:rPr>
                        <a:t> батьками в </a:t>
                      </a:r>
                      <a:r>
                        <a:rPr lang="ru-RU" sz="1800" kern="1200" dirty="0" err="1" smtClean="0">
                          <a:effectLst/>
                        </a:rPr>
                        <a:t>Україну</a:t>
                      </a:r>
                      <a:r>
                        <a:rPr lang="ru-RU" sz="1800" kern="1200" dirty="0" smtClean="0">
                          <a:effectLst/>
                        </a:rPr>
                        <a:t> і на момент </a:t>
                      </a:r>
                      <a:r>
                        <a:rPr lang="ru-RU" sz="1800" kern="1200" dirty="0" err="1" smtClean="0">
                          <a:effectLst/>
                        </a:rPr>
                        <a:t>прибуття</a:t>
                      </a:r>
                      <a:r>
                        <a:rPr lang="ru-RU" sz="1800" kern="1200" dirty="0" smtClean="0">
                          <a:effectLst/>
                        </a:rPr>
                        <a:t> в </a:t>
                      </a:r>
                      <a:r>
                        <a:rPr lang="ru-RU" sz="1800" kern="1200" dirty="0" err="1" smtClean="0">
                          <a:effectLst/>
                        </a:rPr>
                        <a:t>Україну</a:t>
                      </a:r>
                      <a:r>
                        <a:rPr lang="ru-RU" sz="1800" kern="1200" dirty="0" smtClean="0">
                          <a:effectLst/>
                        </a:rPr>
                        <a:t> не </a:t>
                      </a:r>
                      <a:r>
                        <a:rPr lang="ru-RU" sz="1800" kern="1200" dirty="0" err="1" smtClean="0">
                          <a:effectLst/>
                        </a:rPr>
                        <a:t>досягли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повноліття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якщо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зазначені</a:t>
                      </a:r>
                      <a:r>
                        <a:rPr lang="ru-RU" sz="1800" kern="1200" dirty="0" smtClean="0">
                          <a:effectLst/>
                        </a:rPr>
                        <a:t> особи подали заяви про </a:t>
                      </a:r>
                      <a:r>
                        <a:rPr lang="ru-RU" sz="1800" kern="1200" dirty="0" err="1" smtClean="0">
                          <a:effectLst/>
                        </a:rPr>
                        <a:t>оформлення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належності</a:t>
                      </a:r>
                      <a:r>
                        <a:rPr lang="ru-RU" sz="1800" kern="1200" dirty="0" smtClean="0">
                          <a:effectLst/>
                        </a:rPr>
                        <a:t> до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громадянства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особи, </a:t>
                      </a:r>
                      <a:r>
                        <a:rPr lang="ru-RU" sz="1800" kern="1200" dirty="0" err="1" smtClean="0">
                          <a:effectLst/>
                        </a:rPr>
                        <a:t>які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набули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відповідно</a:t>
                      </a:r>
                      <a:r>
                        <a:rPr lang="ru-RU" sz="1800" kern="1200" dirty="0" smtClean="0">
                          <a:effectLst/>
                        </a:rPr>
                        <a:t> до </a:t>
                      </a:r>
                      <a:r>
                        <a:rPr lang="ru-RU" sz="1800" kern="1200" dirty="0" err="1" smtClean="0">
                          <a:effectLst/>
                        </a:rPr>
                        <a:t>законів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 та </a:t>
                      </a:r>
                      <a:r>
                        <a:rPr lang="ru-RU" sz="1800" u="none" strike="noStrike" kern="1200" dirty="0" err="1" smtClean="0">
                          <a:effectLst/>
                        </a:rPr>
                        <a:t>міжнародних</a:t>
                      </a:r>
                      <a:r>
                        <a:rPr lang="ru-RU" sz="1800" u="none" strike="noStrike" kern="1200" dirty="0" smtClean="0">
                          <a:effectLst/>
                        </a:rPr>
                        <a:t> </a:t>
                      </a:r>
                      <a:r>
                        <a:rPr lang="ru-RU" sz="1800" u="none" strike="noStrike" kern="1200" dirty="0" err="1" smtClean="0">
                          <a:effectLst/>
                        </a:rPr>
                        <a:t>договорів</a:t>
                      </a:r>
                      <a:r>
                        <a:rPr lang="ru-RU" sz="1800" u="none" strike="noStrike" kern="1200" dirty="0" smtClean="0">
                          <a:effectLst/>
                        </a:rPr>
                        <a:t> </a:t>
                      </a:r>
                      <a:r>
                        <a:rPr lang="ru-RU" sz="1800" u="none" strike="noStrike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154" y="358188"/>
            <a:ext cx="1266356" cy="844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43" y="231418"/>
            <a:ext cx="4298689" cy="2140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9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91444"/>
              </p:ext>
            </p:extLst>
          </p:nvPr>
        </p:nvGraphicFramePr>
        <p:xfrm>
          <a:off x="117137" y="150606"/>
          <a:ext cx="7563823" cy="5228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3823"/>
              </a:tblGrid>
              <a:tr h="475292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Документами, </a:t>
                      </a:r>
                      <a:r>
                        <a:rPr lang="ru-RU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підтверджують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громадянство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України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є:</a:t>
                      </a:r>
                      <a:endParaRPr lang="ru-RU" dirty="0"/>
                    </a:p>
                  </a:txBody>
                  <a:tcPr/>
                </a:tc>
              </a:tr>
              <a:tr h="475292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паспорт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громадянина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47529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свідоцтво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належність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громадянства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475292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паспорт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громадянина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виїзду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кордон;</a:t>
                      </a:r>
                      <a:endParaRPr lang="ru-RU" dirty="0"/>
                    </a:p>
                  </a:txBody>
                  <a:tcPr/>
                </a:tc>
              </a:tr>
              <a:tr h="47529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тимчасове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посвідчення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громадянина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47529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проїзний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документ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дитини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47529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дипломатичний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паспорт;</a:t>
                      </a:r>
                      <a:endParaRPr lang="ru-RU" dirty="0"/>
                    </a:p>
                  </a:txBody>
                  <a:tcPr/>
                </a:tc>
              </a:tr>
              <a:tr h="47529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службовий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паспорт;</a:t>
                      </a:r>
                      <a:endParaRPr lang="ru-RU" dirty="0"/>
                    </a:p>
                  </a:txBody>
                  <a:tcPr/>
                </a:tc>
              </a:tr>
              <a:tr h="47529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посвідчення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особи моряка;</a:t>
                      </a:r>
                      <a:endParaRPr lang="ru-RU" dirty="0"/>
                    </a:p>
                  </a:txBody>
                  <a:tcPr/>
                </a:tc>
              </a:tr>
              <a:tr h="47529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посвідчення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члена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екіпажу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47529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посвідчення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особи на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повернення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154" y="358188"/>
            <a:ext cx="1266356" cy="8442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84" y="4216998"/>
            <a:ext cx="3459926" cy="2306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93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328139"/>
              </p:ext>
            </p:extLst>
          </p:nvPr>
        </p:nvGraphicFramePr>
        <p:xfrm>
          <a:off x="181682" y="160271"/>
          <a:ext cx="7854279" cy="59111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54279"/>
              </a:tblGrid>
              <a:tr h="498863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Громадянство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набувається</a:t>
                      </a:r>
                      <a:r>
                        <a:rPr lang="ru-RU" sz="1800" kern="1200" dirty="0" smtClean="0">
                          <a:effectLst/>
                        </a:rPr>
                        <a:t>:</a:t>
                      </a:r>
                      <a:endParaRPr lang="ru-RU" dirty="0"/>
                    </a:p>
                  </a:txBody>
                  <a:tcPr/>
                </a:tc>
              </a:tr>
              <a:tr h="49886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за </a:t>
                      </a:r>
                      <a:r>
                        <a:rPr lang="ru-RU" sz="1800" kern="1200" dirty="0" err="1" smtClean="0">
                          <a:effectLst/>
                        </a:rPr>
                        <a:t>народженням</a:t>
                      </a:r>
                      <a:r>
                        <a:rPr lang="ru-RU" sz="1800" kern="1200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49886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за </a:t>
                      </a:r>
                      <a:r>
                        <a:rPr lang="ru-RU" sz="1800" kern="1200" dirty="0" err="1" smtClean="0">
                          <a:effectLst/>
                        </a:rPr>
                        <a:t>територіальним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походженням</a:t>
                      </a:r>
                      <a:r>
                        <a:rPr lang="ru-RU" sz="1800" kern="1200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498863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внаслідок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прийняття</a:t>
                      </a:r>
                      <a:r>
                        <a:rPr lang="ru-RU" sz="1800" kern="1200" dirty="0" smtClean="0">
                          <a:effectLst/>
                        </a:rPr>
                        <a:t> до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громадянства</a:t>
                      </a:r>
                      <a:r>
                        <a:rPr lang="ru-RU" sz="1800" kern="1200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498863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внаслідок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поновлення</a:t>
                      </a:r>
                      <a:r>
                        <a:rPr lang="ru-RU" sz="1800" kern="1200" dirty="0" smtClean="0">
                          <a:effectLst/>
                        </a:rPr>
                        <a:t> у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громадянстві</a:t>
                      </a:r>
                      <a:r>
                        <a:rPr lang="ru-RU" sz="1800" kern="1200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498863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внаслідок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усиновлення</a:t>
                      </a:r>
                      <a:r>
                        <a:rPr lang="ru-RU" sz="1800" kern="1200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498863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внаслідок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встановлення</a:t>
                      </a:r>
                      <a:r>
                        <a:rPr lang="ru-RU" sz="1800" kern="1200" dirty="0" smtClean="0">
                          <a:effectLst/>
                        </a:rPr>
                        <a:t> над </a:t>
                      </a:r>
                      <a:r>
                        <a:rPr lang="ru-RU" sz="1800" kern="1200" dirty="0" err="1" smtClean="0">
                          <a:effectLst/>
                        </a:rPr>
                        <a:t>дитиною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опіки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чи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піклування</a:t>
                      </a:r>
                      <a:r>
                        <a:rPr lang="ru-RU" sz="1800" kern="1200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498863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внаслідок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встановлення</a:t>
                      </a:r>
                      <a:r>
                        <a:rPr lang="ru-RU" sz="1800" kern="1200" dirty="0" smtClean="0">
                          <a:effectLst/>
                        </a:rPr>
                        <a:t> над особою, </a:t>
                      </a:r>
                      <a:r>
                        <a:rPr lang="ru-RU" sz="1800" kern="1200" dirty="0" err="1" smtClean="0">
                          <a:effectLst/>
                        </a:rPr>
                        <a:t>визнаною</a:t>
                      </a:r>
                      <a:r>
                        <a:rPr lang="ru-RU" sz="1800" kern="1200" dirty="0" smtClean="0">
                          <a:effectLst/>
                        </a:rPr>
                        <a:t> судом </a:t>
                      </a:r>
                      <a:r>
                        <a:rPr lang="ru-RU" sz="1800" kern="1200" dirty="0" err="1" smtClean="0">
                          <a:effectLst/>
                        </a:rPr>
                        <a:t>недієздатною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опіки</a:t>
                      </a:r>
                      <a:r>
                        <a:rPr lang="ru-RU" sz="1800" kern="1200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49886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у </a:t>
                      </a:r>
                      <a:r>
                        <a:rPr lang="ru-RU" sz="1800" kern="1200" dirty="0" err="1" smtClean="0">
                          <a:effectLst/>
                        </a:rPr>
                        <a:t>зв'язку</a:t>
                      </a:r>
                      <a:r>
                        <a:rPr lang="ru-RU" sz="1800" kern="1200" dirty="0" smtClean="0">
                          <a:effectLst/>
                        </a:rPr>
                        <a:t> з </a:t>
                      </a:r>
                      <a:r>
                        <a:rPr lang="ru-RU" sz="1800" kern="1200" dirty="0" err="1" smtClean="0">
                          <a:effectLst/>
                        </a:rPr>
                        <a:t>перебуванням</a:t>
                      </a:r>
                      <a:r>
                        <a:rPr lang="ru-RU" sz="1800" kern="1200" dirty="0" smtClean="0">
                          <a:effectLst/>
                        </a:rPr>
                        <a:t> у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громадянстві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 одного </a:t>
                      </a:r>
                      <a:r>
                        <a:rPr lang="ru-RU" sz="1800" kern="1200" dirty="0" err="1" smtClean="0">
                          <a:effectLst/>
                        </a:rPr>
                        <a:t>чи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обох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батьків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дитини</a:t>
                      </a:r>
                      <a:r>
                        <a:rPr lang="ru-RU" sz="1800" kern="1200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498863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внаслідок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встановлення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батьківства</a:t>
                      </a:r>
                      <a:r>
                        <a:rPr lang="ru-RU" sz="1800" kern="1200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49886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за </a:t>
                      </a:r>
                      <a:r>
                        <a:rPr lang="ru-RU" sz="1800" kern="1200" dirty="0" err="1" smtClean="0">
                          <a:effectLst/>
                        </a:rPr>
                        <a:t>іншими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підставами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передбаченими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міжнародними</a:t>
                      </a:r>
                      <a:r>
                        <a:rPr lang="ru-RU" sz="1800" kern="1200" dirty="0" smtClean="0">
                          <a:effectLst/>
                        </a:rPr>
                        <a:t> договорами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154" y="358188"/>
            <a:ext cx="1266356" cy="844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507" y="1300774"/>
            <a:ext cx="3844066" cy="3158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36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317675"/>
              </p:ext>
            </p:extLst>
          </p:nvPr>
        </p:nvGraphicFramePr>
        <p:xfrm>
          <a:off x="106381" y="0"/>
          <a:ext cx="8128000" cy="2763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Світовий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досвід</a:t>
                      </a:r>
                      <a:r>
                        <a:rPr lang="ru-RU" sz="1800" kern="1200" dirty="0" smtClean="0">
                          <a:effectLst/>
                        </a:rPr>
                        <a:t> правового </a:t>
                      </a:r>
                      <a:r>
                        <a:rPr lang="ru-RU" sz="1800" kern="1200" dirty="0" err="1" smtClean="0">
                          <a:effectLst/>
                        </a:rPr>
                        <a:t>регулювання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громадянства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свідчить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що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може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припинятися</a:t>
                      </a:r>
                      <a:r>
                        <a:rPr lang="ru-RU" sz="1800" kern="1200" dirty="0" smtClean="0">
                          <a:effectLst/>
                        </a:rPr>
                        <a:t> за такими </a:t>
                      </a:r>
                      <a:r>
                        <a:rPr lang="ru-RU" sz="1800" kern="1200" dirty="0" err="1" smtClean="0">
                          <a:effectLst/>
                        </a:rPr>
                        <a:t>підставами</a:t>
                      </a:r>
                      <a:r>
                        <a:rPr lang="ru-RU" sz="1800" kern="1200" dirty="0" smtClean="0">
                          <a:effectLst/>
                        </a:rPr>
                        <a:t>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відповідно</a:t>
                      </a:r>
                      <a:r>
                        <a:rPr lang="ru-RU" sz="1800" kern="1200" dirty="0" smtClean="0">
                          <a:effectLst/>
                        </a:rPr>
                        <a:t> до закону;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позбавлення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громадянства</a:t>
                      </a:r>
                      <a:r>
                        <a:rPr lang="ru-RU" sz="1800" kern="1200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внаслідок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виходу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або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відмови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від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громадянства</a:t>
                      </a:r>
                      <a:r>
                        <a:rPr lang="ru-RU" sz="1800" kern="1200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на </a:t>
                      </a:r>
                      <a:r>
                        <a:rPr lang="ru-RU" sz="1800" kern="1200" dirty="0" err="1" smtClean="0">
                          <a:effectLst/>
                        </a:rPr>
                        <a:t>підставі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міжнародних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договорів</a:t>
                      </a:r>
                      <a:r>
                        <a:rPr lang="ru-RU" sz="1800" kern="1200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внаслідок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припинення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існування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держави</a:t>
                      </a:r>
                      <a:r>
                        <a:rPr lang="ru-RU" sz="1800" kern="1200" dirty="0" smtClean="0">
                          <a:effectLst/>
                        </a:rPr>
                        <a:t>, як </a:t>
                      </a:r>
                      <a:r>
                        <a:rPr lang="ru-RU" sz="1800" kern="1200" dirty="0" err="1" smtClean="0">
                          <a:effectLst/>
                        </a:rPr>
                        <a:t>суб'єкта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міжнародного</a:t>
                      </a:r>
                      <a:r>
                        <a:rPr lang="ru-RU" sz="1800" kern="1200" dirty="0" smtClean="0">
                          <a:effectLst/>
                        </a:rPr>
                        <a:t> права.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504692"/>
              </p:ext>
            </p:extLst>
          </p:nvPr>
        </p:nvGraphicFramePr>
        <p:xfrm>
          <a:off x="95624" y="5011966"/>
          <a:ext cx="8128000" cy="1752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Згідно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зі</a:t>
                      </a:r>
                      <a:r>
                        <a:rPr lang="ru-RU" sz="1800" kern="1200" dirty="0" smtClean="0">
                          <a:effectLst/>
                        </a:rPr>
                        <a:t> ст. 17 Закону «Про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»,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громадянство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припиняється</a:t>
                      </a:r>
                      <a:r>
                        <a:rPr lang="ru-RU" sz="1800" kern="1200" dirty="0" smtClean="0">
                          <a:effectLst/>
                        </a:rPr>
                        <a:t>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 </a:t>
                      </a:r>
                      <a:r>
                        <a:rPr lang="ru-RU" sz="1800" kern="1200" dirty="0" err="1" smtClean="0">
                          <a:effectLst/>
                        </a:rPr>
                        <a:t>внаслідок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виходу</a:t>
                      </a:r>
                      <a:r>
                        <a:rPr lang="ru-RU" sz="1800" kern="1200" dirty="0" smtClean="0">
                          <a:effectLst/>
                        </a:rPr>
                        <a:t> з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громадянства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внаслідок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втрати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громадянства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на </a:t>
                      </a:r>
                      <a:r>
                        <a:rPr lang="ru-RU" sz="1800" kern="1200" dirty="0" err="1" smtClean="0">
                          <a:effectLst/>
                        </a:rPr>
                        <a:t>підставах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передбачених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міжнародними</a:t>
                      </a:r>
                      <a:r>
                        <a:rPr lang="ru-RU" sz="1800" kern="1200" dirty="0" smtClean="0">
                          <a:effectLst/>
                        </a:rPr>
                        <a:t> договорами </a:t>
                      </a:r>
                      <a:r>
                        <a:rPr lang="ru-RU" sz="1800" kern="1200" dirty="0" err="1" smtClean="0">
                          <a:effectLst/>
                        </a:rPr>
                        <a:t>України</a:t>
                      </a:r>
                      <a:r>
                        <a:rPr lang="ru-RU" sz="1800" kern="1200" dirty="0" smtClean="0">
                          <a:effectLst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154" y="358188"/>
            <a:ext cx="1266356" cy="844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73" y="2635623"/>
            <a:ext cx="3671942" cy="275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7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</TotalTime>
  <Words>511</Words>
  <Application>Microsoft Office PowerPoint</Application>
  <PresentationFormat>Широкоэкранный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Ион</vt:lpstr>
      <vt:lpstr>Українське громадянство </vt:lpstr>
      <vt:lpstr>Історія </vt:lpstr>
      <vt:lpstr>Сучасність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Українське громадянство</dc:title>
  <dc:creator>Daniil Venc</dc:creator>
  <cp:lastModifiedBy>Daniil Venc</cp:lastModifiedBy>
  <cp:revision>9</cp:revision>
  <dcterms:created xsi:type="dcterms:W3CDTF">2014-12-04T20:02:24Z</dcterms:created>
  <dcterms:modified xsi:type="dcterms:W3CDTF">2015-02-14T15:54:38Z</dcterms:modified>
</cp:coreProperties>
</file>