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4070B1A-0E5D-4C24-8A8D-8CDCFEAE766D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6734BB-CA94-4579-AC30-87938B2E6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8077200" cy="1673352"/>
          </a:xfrm>
        </p:spPr>
        <p:txBody>
          <a:bodyPr>
            <a:normAutofit/>
          </a:bodyPr>
          <a:lstStyle/>
          <a:p>
            <a:r>
              <a:rPr lang="ru-RU" sz="9600" dirty="0" err="1" smtClean="0"/>
              <a:t>Живопис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0"/>
            <a:ext cx="8077200" cy="149961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Василь Тропінін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/>
          <a:lstStyle/>
          <a:p>
            <a:r>
              <a:rPr lang="ru-RU" sz="4000" b="1" dirty="0" err="1" smtClean="0"/>
              <a:t>Васи́ль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Андрі́йович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Тропі́нін</a:t>
            </a:r>
            <a:r>
              <a:rPr lang="ru-RU" sz="4000" dirty="0" smtClean="0"/>
              <a:t> </a:t>
            </a:r>
            <a:r>
              <a:rPr lang="ru-RU" sz="4000" dirty="0" smtClean="0"/>
              <a:t>-                  (*</a:t>
            </a:r>
            <a:r>
              <a:rPr lang="ru-RU" sz="4000" dirty="0" smtClean="0"/>
              <a:t>19 </a:t>
            </a:r>
            <a:r>
              <a:rPr lang="ru-RU" sz="4000" dirty="0" err="1" smtClean="0"/>
              <a:t>березня</a:t>
            </a:r>
            <a:r>
              <a:rPr lang="ru-RU" sz="4000" dirty="0" smtClean="0"/>
              <a:t> 1776, </a:t>
            </a:r>
            <a:r>
              <a:rPr lang="ru-RU" sz="4000" dirty="0" err="1" smtClean="0"/>
              <a:t>с.Карпово</a:t>
            </a:r>
            <a:r>
              <a:rPr lang="ru-RU" sz="4000" dirty="0" smtClean="0"/>
              <a:t>, </a:t>
            </a:r>
            <a:r>
              <a:rPr lang="ru-RU" sz="4000" dirty="0" err="1" smtClean="0"/>
              <a:t>Новгородська</a:t>
            </a:r>
            <a:r>
              <a:rPr lang="ru-RU" sz="4000" dirty="0" smtClean="0"/>
              <a:t> </a:t>
            </a:r>
            <a:r>
              <a:rPr lang="ru-RU" sz="4000" dirty="0" err="1" smtClean="0"/>
              <a:t>губернія</a:t>
            </a:r>
            <a:r>
              <a:rPr lang="ru-RU" sz="4000" dirty="0" smtClean="0"/>
              <a:t> — †3 </a:t>
            </a:r>
            <a:r>
              <a:rPr lang="ru-RU" sz="4000" dirty="0" err="1" smtClean="0"/>
              <a:t>травня</a:t>
            </a:r>
            <a:r>
              <a:rPr lang="ru-RU" sz="4000" dirty="0" smtClean="0"/>
              <a:t> </a:t>
            </a:r>
            <a:r>
              <a:rPr lang="ru-RU" sz="4000" dirty="0" smtClean="0"/>
              <a:t>1857)</a:t>
            </a:r>
            <a:r>
              <a:rPr lang="ru-RU" sz="4000" dirty="0" smtClean="0"/>
              <a:t> — </a:t>
            </a:r>
            <a:r>
              <a:rPr lang="ru-RU" sz="4000" dirty="0" err="1" smtClean="0"/>
              <a:t>російський</a:t>
            </a:r>
            <a:r>
              <a:rPr lang="ru-RU" sz="4000" dirty="0" smtClean="0"/>
              <a:t> художник-портретист, </a:t>
            </a:r>
            <a:r>
              <a:rPr lang="ru-RU" sz="4000" dirty="0" err="1" smtClean="0"/>
              <a:t>представник</a:t>
            </a:r>
            <a:r>
              <a:rPr lang="ru-RU" sz="4000" dirty="0" smtClean="0"/>
              <a:t> </a:t>
            </a:r>
            <a:r>
              <a:rPr lang="ru-RU" sz="4000" dirty="0" err="1" smtClean="0"/>
              <a:t>класицизму</a:t>
            </a:r>
            <a:r>
              <a:rPr lang="ru-RU" sz="4000" dirty="0" smtClean="0"/>
              <a:t>; до 1823 — </a:t>
            </a:r>
            <a:r>
              <a:rPr lang="ru-RU" sz="4000" dirty="0" err="1" smtClean="0"/>
              <a:t>кріпак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Tropinin-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08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err="1" smtClean="0"/>
              <a:t>Біографія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Народився</a:t>
            </a:r>
            <a:r>
              <a:rPr lang="ru-RU" dirty="0" smtClean="0"/>
              <a:t> у с. </a:t>
            </a:r>
            <a:r>
              <a:rPr lang="ru-RU" u="sng" dirty="0" err="1" smtClean="0"/>
              <a:t>Карпово</a:t>
            </a:r>
            <a:r>
              <a:rPr lang="ru-RU" dirty="0" smtClean="0"/>
              <a:t> </a:t>
            </a:r>
            <a:r>
              <a:rPr lang="ru-RU" u="sng" dirty="0" err="1" smtClean="0"/>
              <a:t>Новгородської</a:t>
            </a:r>
            <a:r>
              <a:rPr lang="ru-RU" u="sng" dirty="0" smtClean="0"/>
              <a:t> </a:t>
            </a:r>
            <a:r>
              <a:rPr lang="ru-RU" u="sng" dirty="0" err="1" smtClean="0"/>
              <a:t>губернії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кріпаком</a:t>
            </a:r>
            <a:r>
              <a:rPr lang="ru-RU" dirty="0" smtClean="0"/>
              <a:t> графа Антона </a:t>
            </a:r>
            <a:r>
              <a:rPr lang="ru-RU" dirty="0" err="1" smtClean="0"/>
              <a:t>Сергійовича</a:t>
            </a:r>
            <a:r>
              <a:rPr lang="ru-RU" dirty="0" smtClean="0"/>
              <a:t> </a:t>
            </a:r>
            <a:r>
              <a:rPr lang="ru-RU" dirty="0" err="1" smtClean="0"/>
              <a:t>Мініха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зятя — </a:t>
            </a:r>
            <a:r>
              <a:rPr lang="ru-RU" u="sng" dirty="0" err="1" smtClean="0"/>
              <a:t>Іраклія</a:t>
            </a:r>
            <a:r>
              <a:rPr lang="ru-RU" u="sng" dirty="0" smtClean="0"/>
              <a:t> </a:t>
            </a:r>
            <a:r>
              <a:rPr lang="ru-RU" u="sng" dirty="0" err="1" smtClean="0"/>
              <a:t>Івановича</a:t>
            </a:r>
            <a:r>
              <a:rPr lang="ru-RU" u="sng" dirty="0" smtClean="0"/>
              <a:t> </a:t>
            </a:r>
            <a:r>
              <a:rPr lang="ru-RU" u="sng" dirty="0" err="1" smtClean="0"/>
              <a:t>Моркова</a:t>
            </a:r>
            <a:r>
              <a:rPr lang="ru-RU" dirty="0" smtClean="0"/>
              <a:t>. У 1798 вступив у </a:t>
            </a:r>
            <a:r>
              <a:rPr lang="ru-RU" u="sng" dirty="0" err="1" smtClean="0"/>
              <a:t>Петербурзьку</a:t>
            </a:r>
            <a:r>
              <a:rPr lang="ru-RU" u="sng" dirty="0" smtClean="0"/>
              <a:t> </a:t>
            </a:r>
            <a:r>
              <a:rPr lang="ru-RU" u="sng" dirty="0" err="1" smtClean="0"/>
              <a:t>академії</a:t>
            </a:r>
            <a:r>
              <a:rPr lang="ru-RU" u="sng" dirty="0" smtClean="0"/>
              <a:t> </a:t>
            </a:r>
            <a:r>
              <a:rPr lang="ru-RU" u="sng" dirty="0" err="1" smtClean="0"/>
              <a:t>мистецтв</a:t>
            </a:r>
            <a:r>
              <a:rPr lang="ru-RU" dirty="0" smtClean="0"/>
              <a:t>, де </a:t>
            </a:r>
            <a:r>
              <a:rPr lang="ru-RU" dirty="0" err="1" smtClean="0"/>
              <a:t>навчався</a:t>
            </a:r>
            <a:r>
              <a:rPr lang="ru-RU" dirty="0" smtClean="0"/>
              <a:t> у С. </a:t>
            </a:r>
            <a:r>
              <a:rPr lang="ru-RU" dirty="0" err="1" smtClean="0"/>
              <a:t>Щукіна</a:t>
            </a:r>
            <a:r>
              <a:rPr lang="ru-RU" dirty="0" smtClean="0"/>
              <a:t> </a:t>
            </a:r>
            <a:r>
              <a:rPr lang="ru-RU" dirty="0" smtClean="0"/>
              <a:t>До 1823 жив, в основному, в </a:t>
            </a:r>
            <a:r>
              <a:rPr lang="ru-RU" dirty="0" err="1" smtClean="0"/>
              <a:t>Україні</a:t>
            </a:r>
            <a:r>
              <a:rPr lang="ru-RU" dirty="0" smtClean="0"/>
              <a:t> у с. </a:t>
            </a:r>
            <a:r>
              <a:rPr lang="ru-RU" u="sng" dirty="0" err="1" smtClean="0"/>
              <a:t>Кукавка</a:t>
            </a:r>
            <a:r>
              <a:rPr lang="ru-RU" dirty="0" smtClean="0"/>
              <a:t>.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пов'язаний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Україною</a:t>
            </a:r>
            <a:r>
              <a:rPr lang="ru-RU" dirty="0" smtClean="0"/>
              <a:t>, </a:t>
            </a:r>
            <a:r>
              <a:rPr lang="ru-RU" dirty="0" err="1" smtClean="0"/>
              <a:t>Тропінін</a:t>
            </a:r>
            <a:r>
              <a:rPr lang="ru-RU" dirty="0" smtClean="0"/>
              <a:t> створив </a:t>
            </a:r>
            <a:r>
              <a:rPr lang="ru-RU" dirty="0" err="1" smtClean="0"/>
              <a:t>жанрову</a:t>
            </a:r>
            <a:r>
              <a:rPr lang="ru-RU" dirty="0" smtClean="0"/>
              <a:t> картину — «</a:t>
            </a:r>
            <a:r>
              <a:rPr lang="ru-RU" dirty="0" err="1" smtClean="0"/>
              <a:t>Весілля</a:t>
            </a:r>
            <a:r>
              <a:rPr lang="ru-RU" dirty="0" smtClean="0"/>
              <a:t> в </a:t>
            </a:r>
            <a:r>
              <a:rPr lang="ru-RU" dirty="0" err="1" smtClean="0"/>
              <a:t>Кукавці</a:t>
            </a:r>
            <a:r>
              <a:rPr lang="ru-RU" dirty="0" smtClean="0"/>
              <a:t>» (1810), </a:t>
            </a:r>
            <a:r>
              <a:rPr lang="ru-RU" dirty="0" err="1" smtClean="0"/>
              <a:t>портрети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селян — «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Поділля</a:t>
            </a:r>
            <a:r>
              <a:rPr lang="ru-RU" dirty="0" smtClean="0"/>
              <a:t>», «</a:t>
            </a:r>
            <a:r>
              <a:rPr lang="ru-RU" dirty="0" err="1" smtClean="0"/>
              <a:t>Українець</a:t>
            </a:r>
            <a:r>
              <a:rPr lang="ru-RU" dirty="0" smtClean="0"/>
              <a:t>», «</a:t>
            </a:r>
            <a:r>
              <a:rPr lang="ru-RU" dirty="0" err="1" smtClean="0"/>
              <a:t>Українка</a:t>
            </a:r>
            <a:r>
              <a:rPr lang="ru-RU" dirty="0" smtClean="0"/>
              <a:t>», «</a:t>
            </a:r>
            <a:r>
              <a:rPr lang="ru-RU" dirty="0" err="1" smtClean="0"/>
              <a:t>Молодий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селянин», «Хлопчик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топірцем</a:t>
            </a:r>
            <a:r>
              <a:rPr lang="ru-RU" dirty="0" smtClean="0"/>
              <a:t>»,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портрети</a:t>
            </a:r>
            <a:r>
              <a:rPr lang="ru-RU" dirty="0" smtClean="0"/>
              <a:t> Н. та І. </a:t>
            </a:r>
            <a:r>
              <a:rPr lang="ru-RU" dirty="0" err="1" smtClean="0"/>
              <a:t>Маркових</a:t>
            </a:r>
            <a:r>
              <a:rPr lang="ru-RU" dirty="0" smtClean="0"/>
              <a:t> (</a:t>
            </a:r>
            <a:r>
              <a:rPr lang="ru-RU" dirty="0" err="1" smtClean="0"/>
              <a:t>бл</a:t>
            </a:r>
            <a:r>
              <a:rPr lang="ru-RU" dirty="0" smtClean="0"/>
              <a:t>. 1813), портрет </a:t>
            </a:r>
            <a:r>
              <a:rPr lang="ru-RU" dirty="0" err="1" smtClean="0"/>
              <a:t>сина</a:t>
            </a:r>
            <a:r>
              <a:rPr lang="ru-RU" dirty="0" smtClean="0"/>
              <a:t> (</a:t>
            </a:r>
            <a:r>
              <a:rPr lang="ru-RU" dirty="0" err="1" smtClean="0"/>
              <a:t>бл</a:t>
            </a:r>
            <a:r>
              <a:rPr lang="ru-RU" dirty="0" smtClean="0"/>
              <a:t>. 1818).</a:t>
            </a:r>
          </a:p>
          <a:p>
            <a:r>
              <a:rPr lang="ru-RU" dirty="0" smtClean="0"/>
              <a:t>У 1823 </a:t>
            </a:r>
            <a:r>
              <a:rPr lang="ru-RU" dirty="0" err="1" smtClean="0"/>
              <a:t>звільнений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кріпацтва</a:t>
            </a:r>
            <a:r>
              <a:rPr lang="ru-RU" dirty="0" smtClean="0"/>
              <a:t>, </a:t>
            </a:r>
            <a:r>
              <a:rPr lang="ru-RU" dirty="0" err="1" smtClean="0"/>
              <a:t>оселився</a:t>
            </a:r>
            <a:r>
              <a:rPr lang="ru-RU" dirty="0" smtClean="0"/>
              <a:t> у </a:t>
            </a:r>
            <a:r>
              <a:rPr lang="ru-RU" dirty="0" err="1" smtClean="0"/>
              <a:t>Москві</a:t>
            </a:r>
            <a:r>
              <a:rPr lang="ru-RU" dirty="0" smtClean="0"/>
              <a:t>. У 1824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академіка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Тропінін</a:t>
            </a:r>
            <a:r>
              <a:rPr lang="ru-RU" dirty="0" smtClean="0"/>
              <a:t> написав </a:t>
            </a:r>
            <a:r>
              <a:rPr lang="ru-RU" dirty="0" err="1" smtClean="0"/>
              <a:t>портрети</a:t>
            </a:r>
            <a:r>
              <a:rPr lang="ru-RU" dirty="0" smtClean="0"/>
              <a:t> П. Булахова (1823), </a:t>
            </a:r>
            <a:r>
              <a:rPr lang="ru-RU" dirty="0" err="1" smtClean="0"/>
              <a:t>К.Равича</a:t>
            </a:r>
            <a:r>
              <a:rPr lang="ru-RU" dirty="0" smtClean="0"/>
              <a:t> (1825), О. </a:t>
            </a:r>
            <a:r>
              <a:rPr lang="ru-RU" dirty="0" err="1" smtClean="0"/>
              <a:t>Пушкіна</a:t>
            </a:r>
            <a:r>
              <a:rPr lang="ru-RU" dirty="0" smtClean="0"/>
              <a:t> (1827), А. </a:t>
            </a:r>
            <a:r>
              <a:rPr lang="ru-RU" dirty="0" err="1" smtClean="0"/>
              <a:t>Мазуриної</a:t>
            </a:r>
            <a:r>
              <a:rPr lang="ru-RU" dirty="0" smtClean="0"/>
              <a:t> (1829), </a:t>
            </a:r>
            <a:r>
              <a:rPr lang="ru-RU" u="sng" dirty="0" smtClean="0"/>
              <a:t>К. Брюллова</a:t>
            </a:r>
            <a:r>
              <a:rPr lang="ru-RU" dirty="0" smtClean="0"/>
              <a:t> (1836), Ю. </a:t>
            </a:r>
            <a:r>
              <a:rPr lang="ru-RU" dirty="0" err="1" smtClean="0"/>
              <a:t>Самаріна</a:t>
            </a:r>
            <a:r>
              <a:rPr lang="ru-RU" dirty="0" smtClean="0"/>
              <a:t> (1846), полотна «</a:t>
            </a:r>
            <a:r>
              <a:rPr lang="ru-RU" dirty="0" err="1" smtClean="0"/>
              <a:t>Мереживниця</a:t>
            </a:r>
            <a:r>
              <a:rPr lang="ru-RU" dirty="0" smtClean="0"/>
              <a:t>» (1823), «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жебрак</a:t>
            </a:r>
            <a:r>
              <a:rPr lang="ru-RU" dirty="0" smtClean="0"/>
              <a:t>» (1823), «</a:t>
            </a:r>
            <a:r>
              <a:rPr lang="ru-RU" dirty="0" err="1" smtClean="0"/>
              <a:t>Гаптарка</a:t>
            </a:r>
            <a:r>
              <a:rPr lang="ru-RU" dirty="0" smtClean="0"/>
              <a:t>» (1826), «</a:t>
            </a:r>
            <a:r>
              <a:rPr lang="ru-RU" dirty="0" err="1" smtClean="0"/>
              <a:t>Гітарист</a:t>
            </a:r>
            <a:r>
              <a:rPr lang="ru-RU" dirty="0" smtClean="0"/>
              <a:t>» (1823, 1832)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Твори </a:t>
            </a:r>
            <a:r>
              <a:rPr lang="ru-RU" dirty="0" err="1" smtClean="0"/>
              <a:t>Тропініна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у </a:t>
            </a:r>
            <a:r>
              <a:rPr lang="ru-RU" dirty="0" err="1" smtClean="0"/>
              <a:t>Державній</a:t>
            </a:r>
            <a:r>
              <a:rPr lang="ru-RU" dirty="0" smtClean="0"/>
              <a:t> </a:t>
            </a:r>
            <a:r>
              <a:rPr lang="ru-RU" dirty="0" err="1" smtClean="0"/>
              <a:t>Третяковській</a:t>
            </a:r>
            <a:r>
              <a:rPr lang="ru-RU" dirty="0" smtClean="0"/>
              <a:t> </a:t>
            </a:r>
            <a:r>
              <a:rPr lang="ru-RU" dirty="0" err="1" smtClean="0"/>
              <a:t>галереї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Москві</a:t>
            </a:r>
            <a:r>
              <a:rPr lang="ru-RU" dirty="0" smtClean="0"/>
              <a:t>, </a:t>
            </a:r>
            <a:r>
              <a:rPr lang="ru-RU" dirty="0" err="1" smtClean="0"/>
              <a:t>Київському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u="sng" dirty="0" err="1" smtClean="0"/>
              <a:t>Львівському</a:t>
            </a:r>
            <a:r>
              <a:rPr lang="ru-RU" u="sng" dirty="0" smtClean="0"/>
              <a:t> </a:t>
            </a:r>
            <a:r>
              <a:rPr lang="ru-RU" u="sng" dirty="0" err="1" smtClean="0"/>
              <a:t>музеї</a:t>
            </a:r>
            <a:r>
              <a:rPr lang="ru-RU" u="sng" dirty="0" smtClean="0"/>
              <a:t> </a:t>
            </a:r>
            <a:r>
              <a:rPr lang="ru-RU" u="sng" dirty="0" err="1" smtClean="0"/>
              <a:t>українського</a:t>
            </a:r>
            <a:r>
              <a:rPr lang="ru-RU" u="sng" dirty="0" smtClean="0"/>
              <a:t> </a:t>
            </a:r>
            <a:r>
              <a:rPr lang="ru-RU" u="sng" dirty="0" err="1" smtClean="0"/>
              <a:t>мистецтва</a:t>
            </a:r>
            <a:r>
              <a:rPr lang="ru-RU" dirty="0" smtClean="0"/>
              <a:t>, </a:t>
            </a:r>
            <a:r>
              <a:rPr lang="ru-RU" u="sng" dirty="0" err="1" smtClean="0"/>
              <a:t>Музеї</a:t>
            </a:r>
            <a:r>
              <a:rPr lang="ru-RU" u="sng" dirty="0" smtClean="0"/>
              <a:t> </a:t>
            </a:r>
            <a:r>
              <a:rPr lang="ru-RU" u="sng" dirty="0" err="1" smtClean="0"/>
              <a:t>Тропініна</a:t>
            </a:r>
            <a:r>
              <a:rPr lang="ru-RU" u="sng" dirty="0" smtClean="0"/>
              <a:t> </a:t>
            </a:r>
            <a:r>
              <a:rPr lang="ru-RU" u="sng" dirty="0" err="1" smtClean="0"/>
              <a:t>і</a:t>
            </a:r>
            <a:r>
              <a:rPr lang="ru-RU" u="sng" dirty="0" smtClean="0"/>
              <a:t> </a:t>
            </a:r>
            <a:r>
              <a:rPr lang="ru-RU" u="sng" dirty="0" err="1" smtClean="0"/>
              <a:t>московських</a:t>
            </a:r>
            <a:r>
              <a:rPr lang="ru-RU" u="sng" dirty="0" smtClean="0"/>
              <a:t> </a:t>
            </a:r>
            <a:r>
              <a:rPr lang="ru-RU" u="sng" dirty="0" err="1" smtClean="0"/>
              <a:t>художників</a:t>
            </a:r>
            <a:r>
              <a:rPr lang="ru-RU" u="sng" dirty="0" smtClean="0"/>
              <a:t> </a:t>
            </a:r>
            <a:r>
              <a:rPr lang="ru-RU" u="sng" dirty="0" err="1" smtClean="0"/>
              <a:t>його</a:t>
            </a:r>
            <a:r>
              <a:rPr lang="ru-RU" u="sng" dirty="0" smtClean="0"/>
              <a:t> часу</a:t>
            </a:r>
            <a:r>
              <a:rPr lang="ru-RU" dirty="0" smtClean="0"/>
              <a:t> у </a:t>
            </a:r>
            <a:r>
              <a:rPr lang="ru-RU" dirty="0" err="1" smtClean="0"/>
              <a:t>Москві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&amp;Fcy;&amp;acy;&amp;jcy;&amp;lcy;:Tropinin pt arseniya sy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1999" cy="64161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396335"/>
            <a:ext cx="34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Портрет </a:t>
            </a:r>
            <a:r>
              <a:rPr lang="ru-RU" sz="2400" dirty="0" err="1" smtClean="0"/>
              <a:t>сина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бл</a:t>
            </a:r>
            <a:r>
              <a:rPr lang="ru-RU" sz="2400" dirty="0" smtClean="0"/>
              <a:t>. 1818</a:t>
            </a:r>
            <a:endParaRPr lang="ru-RU" sz="2400" dirty="0"/>
          </a:p>
        </p:txBody>
      </p:sp>
      <p:pic>
        <p:nvPicPr>
          <p:cNvPr id="24580" name="Picture 4" descr="&amp;Fcy;&amp;acy;&amp;jcy;&amp;lcy;:AleksandrPu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0"/>
            <a:ext cx="4610100" cy="6381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6056" y="6396335"/>
            <a:ext cx="4067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Портрет </a:t>
            </a:r>
            <a:r>
              <a:rPr lang="ru-RU" sz="2400" dirty="0" err="1" smtClean="0"/>
              <a:t>О.С.Пушкіна</a:t>
            </a:r>
            <a:r>
              <a:rPr lang="ru-RU" sz="2400" dirty="0" smtClean="0"/>
              <a:t> (1827)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&amp;Fcy;&amp;acy;&amp;jcy;&amp;lcy;:Tropinin karam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48081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396335"/>
            <a:ext cx="3053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Портрет </a:t>
            </a:r>
            <a:r>
              <a:rPr lang="ru-RU" sz="2400" dirty="0" err="1" smtClean="0"/>
              <a:t>М.Карамзіна</a:t>
            </a:r>
            <a:endParaRPr lang="ru-RU" sz="2400" dirty="0"/>
          </a:p>
        </p:txBody>
      </p:sp>
      <p:pic>
        <p:nvPicPr>
          <p:cNvPr id="26628" name="Picture 4" descr="&amp;Fcy;&amp;acy;&amp;jcy;&amp;lcy;:Vasily Tropinin 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0"/>
            <a:ext cx="4486275" cy="6453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7" y="6396335"/>
            <a:ext cx="4427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Портрет </a:t>
            </a:r>
            <a:r>
              <a:rPr lang="ru-RU" sz="2400" dirty="0" err="1" smtClean="0"/>
              <a:t>Варвари</a:t>
            </a:r>
            <a:r>
              <a:rPr lang="ru-RU" sz="2400" dirty="0" smtClean="0"/>
              <a:t> </a:t>
            </a:r>
            <a:r>
              <a:rPr lang="ru-RU" sz="2400" dirty="0" err="1" smtClean="0"/>
              <a:t>Лизогуб</a:t>
            </a:r>
            <a:r>
              <a:rPr lang="ru-RU" sz="2400" dirty="0" smtClean="0"/>
              <a:t>, 1847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Fcy;&amp;acy;&amp;jcy;&amp;lcy;:Tropinin-Kuka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136904" cy="6525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48866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Пам’ятник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В.Тропініну</a:t>
            </a:r>
            <a:r>
              <a:rPr lang="ru-RU" sz="2000" dirty="0" smtClean="0"/>
              <a:t>, с. </a:t>
            </a:r>
            <a:r>
              <a:rPr lang="ru-RU" sz="2000" dirty="0" err="1" smtClean="0"/>
              <a:t>Кукавка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Вінницької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області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Іван Сошенко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vi-VN" b="1" dirty="0" smtClean="0"/>
              <a:t>Іва́н Макси́мович Соше́нко</a:t>
            </a:r>
            <a:r>
              <a:rPr lang="vi-VN" dirty="0" smtClean="0"/>
              <a:t> (*2 червня 1807, Богуслав — †19 липня 1876), маляр і педагог, родом з Богуслава на Київщині. Один з найближчих друзів Тараса Шевченка, брав активну участь у його визволенні з кріпацтва.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upload.wikimedia.org/wikipedia/commons/thumb/9/97/Soshenko.jpg/220px-Sos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350229" cy="6525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488668"/>
            <a:ext cx="5940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Сошенко</a:t>
            </a:r>
            <a:r>
              <a:rPr lang="ru-RU" dirty="0" smtClean="0"/>
              <a:t> </a:t>
            </a:r>
            <a:r>
              <a:rPr lang="ru-RU" dirty="0" smtClean="0"/>
              <a:t>І.М. </a:t>
            </a:r>
            <a:r>
              <a:rPr lang="ru-RU" dirty="0" smtClean="0"/>
              <a:t>(скульптор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Шматько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upload.wikimedia.org/wikipedia/uk/thumb/8/88/Soshenko_by_Zablocky.jpg/220px-Soshenko_by_Zabloc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639633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Портрет </a:t>
            </a:r>
            <a:r>
              <a:rPr lang="ru-RU" sz="2400" dirty="0" err="1" smtClean="0"/>
              <a:t>Івана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Сошенка</a:t>
            </a:r>
            <a:r>
              <a:rPr lang="ru-RU" sz="2400" dirty="0" smtClean="0"/>
              <a:t> та </a:t>
            </a:r>
            <a:r>
              <a:rPr lang="ru-RU" sz="2400" dirty="0" err="1" smtClean="0"/>
              <a:t>Якима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Заблоцького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Біографія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5"/>
          </a:xfrm>
        </p:spPr>
        <p:txBody>
          <a:bodyPr/>
          <a:lstStyle/>
          <a:p>
            <a:r>
              <a:rPr lang="vi-VN" dirty="0" smtClean="0"/>
              <a:t>В 1832–1838 роках навчався у Петербурзькій Академії Мистецтв; з 1839</a:t>
            </a:r>
            <a:r>
              <a:rPr lang="uk-UA" dirty="0" smtClean="0"/>
              <a:t>0</a:t>
            </a:r>
            <a:r>
              <a:rPr lang="vi-VN" dirty="0" smtClean="0"/>
              <a:t> — викладач малювання у Ніжинській, Немирівській (з 1846) і з 1856 київських гімназіях. Із збережених творів Сошенка відомі: «Портрет бабусі М. Чалого», «Жіночий портрет», «Хлопчики-рибалки», «Продаж сіна на Дніпрі» (1857); пейзажі; ікони.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5082809"/>
          </a:xfrm>
        </p:spPr>
        <p:txBody>
          <a:bodyPr>
            <a:noAutofit/>
          </a:bodyPr>
          <a:lstStyle/>
          <a:p>
            <a:r>
              <a:rPr lang="uk-UA" sz="4000" dirty="0" smtClean="0"/>
              <a:t>Інтенсивно розвивався український </a:t>
            </a:r>
            <a:r>
              <a:rPr lang="uk-UA" sz="4000" dirty="0" err="1" smtClean="0"/>
              <a:t>жиопис</a:t>
            </a:r>
            <a:r>
              <a:rPr lang="uk-UA" sz="4000" dirty="0" smtClean="0"/>
              <a:t>. </a:t>
            </a:r>
            <a:r>
              <a:rPr lang="uk-UA" sz="4000" dirty="0" smtClean="0"/>
              <a:t>Жанр портрета, що був тоді найпоширенішим, зазнав якісних змін. Портрети втрачали застиглі іконописні форми минулої епохи.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upload.wikimedia.org/wikipedia/uk/thumb/0/0d/Soshenko_peizasz_.jpg/300px-Soshenko_peizasz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453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6396335"/>
            <a:ext cx="2426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Пейзаж </a:t>
            </a:r>
            <a:r>
              <a:rPr lang="ru-RU" sz="2400" dirty="0" err="1" smtClean="0"/>
              <a:t>Сошенка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013192" cy="3670168"/>
          </a:xfrm>
        </p:spPr>
        <p:txBody>
          <a:bodyPr>
            <a:normAutofit/>
          </a:bodyPr>
          <a:lstStyle/>
          <a:p>
            <a:r>
              <a:rPr lang="uk-UA" dirty="0" smtClean="0"/>
              <a:t>Найвищим досягненням українського мистецтва першої половини 19 ст. стала творчість Тараса Шевченка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21664" y="6172200"/>
            <a:ext cx="8022336" cy="685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Тарас Шевченко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r>
              <a:rPr lang="vi-VN" b="1" dirty="0" smtClean="0"/>
              <a:t>Тара́с Григо́рович Шевче́нко</a:t>
            </a:r>
            <a:r>
              <a:rPr lang="vi-VN" dirty="0" smtClean="0"/>
              <a:t> </a:t>
            </a:r>
            <a:r>
              <a:rPr lang="vi-VN" dirty="0" smtClean="0"/>
              <a:t>(9 березня </a:t>
            </a:r>
            <a:r>
              <a:rPr lang="vi-VN" dirty="0" smtClean="0"/>
              <a:t>1814, с. Моринці, Київська </a:t>
            </a:r>
            <a:r>
              <a:rPr lang="vi-VN" dirty="0" smtClean="0"/>
              <a:t>губернія</a:t>
            </a:r>
            <a:r>
              <a:rPr lang="vi-VN" dirty="0" smtClean="0"/>
              <a:t> — † </a:t>
            </a:r>
            <a:r>
              <a:rPr lang="vi-VN" dirty="0" smtClean="0"/>
              <a:t>10 березня </a:t>
            </a:r>
            <a:r>
              <a:rPr lang="vi-VN" dirty="0" smtClean="0"/>
              <a:t>1861, м. Санкт-Петербург) — український поет, письменник (драматург, прозаїк), художник (живописець, гравер), громадський діяч, філософ, політик, фольклорист, етнограф, історик.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.io.ua/img_su/large/0010/71/00107157_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3428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err="1" smtClean="0"/>
              <a:t>Художня</a:t>
            </a:r>
            <a:r>
              <a:rPr lang="ru-RU" sz="6000" dirty="0" smtClean="0"/>
              <a:t> </a:t>
            </a:r>
            <a:r>
              <a:rPr lang="ru-RU" sz="6000" dirty="0" err="1" smtClean="0"/>
              <a:t>творчість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Збереглося</a:t>
            </a:r>
            <a:r>
              <a:rPr lang="ru-RU" dirty="0" smtClean="0"/>
              <a:t> </a:t>
            </a:r>
            <a:r>
              <a:rPr lang="ru-RU" dirty="0" smtClean="0"/>
              <a:t>835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дійшли</a:t>
            </a:r>
            <a:r>
              <a:rPr lang="ru-RU" dirty="0" smtClean="0"/>
              <a:t> до </a:t>
            </a:r>
            <a:r>
              <a:rPr lang="ru-RU" dirty="0" err="1" smtClean="0"/>
              <a:t>нашого</a:t>
            </a:r>
            <a:r>
              <a:rPr lang="ru-RU" dirty="0" smtClean="0"/>
              <a:t> часу в </a:t>
            </a:r>
            <a:r>
              <a:rPr lang="ru-RU" dirty="0" err="1" smtClean="0"/>
              <a:t>оригіналах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гравюрах на </a:t>
            </a:r>
            <a:r>
              <a:rPr lang="ru-RU" dirty="0" err="1" smtClean="0"/>
              <a:t>металі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дереві</a:t>
            </a:r>
            <a:r>
              <a:rPr lang="ru-RU" dirty="0" smtClean="0"/>
              <a:t> </a:t>
            </a:r>
            <a:r>
              <a:rPr lang="ru-RU" dirty="0" err="1" smtClean="0"/>
              <a:t>російських</a:t>
            </a:r>
            <a:r>
              <a:rPr lang="ru-RU" dirty="0" smtClean="0"/>
              <a:t> та </a:t>
            </a:r>
            <a:r>
              <a:rPr lang="ru-RU" dirty="0" err="1" smtClean="0"/>
              <a:t>граверів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копіях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виконали</a:t>
            </a:r>
            <a:r>
              <a:rPr lang="ru-RU" dirty="0" smtClean="0"/>
              <a:t> художники </a:t>
            </a:r>
            <a:r>
              <a:rPr lang="ru-RU" dirty="0" err="1" smtClean="0"/>
              <a:t>ще</a:t>
            </a:r>
            <a:r>
              <a:rPr lang="ru-RU" dirty="0" smtClean="0"/>
              <a:t> за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. </a:t>
            </a:r>
            <a:r>
              <a:rPr lang="ru-RU" dirty="0" err="1" smtClean="0"/>
              <a:t>Уявлення</a:t>
            </a:r>
            <a:r>
              <a:rPr lang="ru-RU" dirty="0" smtClean="0"/>
              <a:t> про </a:t>
            </a:r>
            <a:r>
              <a:rPr lang="ru-RU" dirty="0" err="1" smtClean="0"/>
              <a:t>мистецьку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доповнюють</a:t>
            </a:r>
            <a:r>
              <a:rPr lang="ru-RU" dirty="0" smtClean="0"/>
              <a:t> </a:t>
            </a:r>
            <a:r>
              <a:rPr lang="ru-RU" dirty="0" err="1" smtClean="0"/>
              <a:t>відомості</a:t>
            </a:r>
            <a:r>
              <a:rPr lang="ru-RU" dirty="0" smtClean="0"/>
              <a:t>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270 </a:t>
            </a:r>
            <a:r>
              <a:rPr lang="ru-RU" dirty="0" err="1" smtClean="0"/>
              <a:t>втрачених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не </a:t>
            </a:r>
            <a:r>
              <a:rPr lang="ru-RU" dirty="0" err="1" smtClean="0"/>
              <a:t>знайдених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. </a:t>
            </a:r>
            <a:r>
              <a:rPr lang="ru-RU" dirty="0" err="1" smtClean="0"/>
              <a:t>Живописні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графічні</a:t>
            </a:r>
            <a:r>
              <a:rPr lang="ru-RU" dirty="0" smtClean="0"/>
              <a:t> твори за часом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датуються</a:t>
            </a:r>
            <a:r>
              <a:rPr lang="ru-RU" dirty="0" smtClean="0"/>
              <a:t> 1830–1861 роками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територіально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Росією</a:t>
            </a:r>
            <a:r>
              <a:rPr lang="ru-RU" dirty="0" smtClean="0"/>
              <a:t>, </a:t>
            </a:r>
            <a:r>
              <a:rPr lang="ru-RU" dirty="0" err="1" smtClean="0"/>
              <a:t>Україною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Казахстаном. За жанрами 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портрети</a:t>
            </a:r>
            <a:r>
              <a:rPr lang="ru-RU" dirty="0" smtClean="0"/>
              <a:t>, </a:t>
            </a:r>
            <a:r>
              <a:rPr lang="ru-RU" dirty="0" err="1" smtClean="0"/>
              <a:t>композиції</a:t>
            </a:r>
            <a:r>
              <a:rPr lang="ru-RU" dirty="0" smtClean="0"/>
              <a:t> на </a:t>
            </a:r>
            <a:r>
              <a:rPr lang="ru-RU" dirty="0" err="1" smtClean="0"/>
              <a:t>міфологічні</a:t>
            </a:r>
            <a:r>
              <a:rPr lang="ru-RU" dirty="0" smtClean="0"/>
              <a:t>, </a:t>
            </a:r>
            <a:r>
              <a:rPr lang="ru-RU" dirty="0" err="1" smtClean="0"/>
              <a:t>історичні</a:t>
            </a:r>
            <a:r>
              <a:rPr lang="ru-RU" dirty="0" smtClean="0"/>
              <a:t> та </a:t>
            </a:r>
            <a:r>
              <a:rPr lang="ru-RU" dirty="0" err="1" smtClean="0"/>
              <a:t>побутові</a:t>
            </a:r>
            <a:r>
              <a:rPr lang="ru-RU" dirty="0" smtClean="0"/>
              <a:t> теми, </a:t>
            </a:r>
            <a:r>
              <a:rPr lang="ru-RU" dirty="0" err="1" smtClean="0"/>
              <a:t>архітектурні</a:t>
            </a:r>
            <a:r>
              <a:rPr lang="ru-RU" dirty="0" smtClean="0"/>
              <a:t> </a:t>
            </a:r>
            <a:r>
              <a:rPr lang="ru-RU" dirty="0" err="1" smtClean="0"/>
              <a:t>пейзажі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краєвиди</a:t>
            </a:r>
            <a:r>
              <a:rPr lang="ru-RU" dirty="0" smtClean="0"/>
              <a:t>. </a:t>
            </a:r>
            <a:r>
              <a:rPr lang="ru-RU" dirty="0" err="1" smtClean="0"/>
              <a:t>Виконано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техніці</a:t>
            </a:r>
            <a:r>
              <a:rPr lang="ru-RU" dirty="0" smtClean="0"/>
              <a:t> </a:t>
            </a:r>
            <a:r>
              <a:rPr lang="ru-RU" dirty="0" err="1" smtClean="0"/>
              <a:t>олійного</a:t>
            </a:r>
            <a:r>
              <a:rPr lang="ru-RU" dirty="0" smtClean="0"/>
              <a:t> письма на </a:t>
            </a:r>
            <a:r>
              <a:rPr lang="ru-RU" dirty="0" err="1" smtClean="0"/>
              <a:t>полотні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аквареллю</a:t>
            </a:r>
            <a:r>
              <a:rPr lang="ru-RU" dirty="0" smtClean="0"/>
              <a:t>, </a:t>
            </a:r>
            <a:r>
              <a:rPr lang="ru-RU" dirty="0" err="1" smtClean="0"/>
              <a:t>сепією</a:t>
            </a:r>
            <a:r>
              <a:rPr lang="ru-RU" dirty="0" smtClean="0"/>
              <a:t>, </a:t>
            </a:r>
            <a:r>
              <a:rPr lang="ru-RU" dirty="0" err="1" smtClean="0"/>
              <a:t>тушшю</a:t>
            </a:r>
            <a:r>
              <a:rPr lang="ru-RU" dirty="0" smtClean="0"/>
              <a:t>, </a:t>
            </a:r>
            <a:r>
              <a:rPr lang="ru-RU" dirty="0" err="1" smtClean="0"/>
              <a:t>свинцевим</a:t>
            </a:r>
            <a:r>
              <a:rPr lang="ru-RU" dirty="0" smtClean="0"/>
              <a:t> </a:t>
            </a:r>
            <a:r>
              <a:rPr lang="ru-RU" dirty="0" err="1" smtClean="0"/>
              <a:t>олівцем</a:t>
            </a:r>
            <a:r>
              <a:rPr lang="ru-RU" dirty="0" smtClean="0"/>
              <a:t> та в </a:t>
            </a:r>
            <a:r>
              <a:rPr lang="ru-RU" dirty="0" err="1" smtClean="0"/>
              <a:t>техніці</a:t>
            </a:r>
            <a:r>
              <a:rPr lang="ru-RU" dirty="0" smtClean="0"/>
              <a:t> офорта на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аркушах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, </a:t>
            </a:r>
            <a:r>
              <a:rPr lang="ru-RU" dirty="0" err="1" smtClean="0"/>
              <a:t>кольорового</a:t>
            </a:r>
            <a:r>
              <a:rPr lang="ru-RU" dirty="0" smtClean="0"/>
              <a:t> та </a:t>
            </a:r>
            <a:r>
              <a:rPr lang="ru-RU" dirty="0" err="1" smtClean="0"/>
              <a:t>тонованого</a:t>
            </a:r>
            <a:r>
              <a:rPr lang="ru-RU" dirty="0" smtClean="0"/>
              <a:t> </a:t>
            </a:r>
            <a:r>
              <a:rPr lang="ru-RU" dirty="0" err="1" smtClean="0"/>
              <a:t>паперу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розмірів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п'ятьох</a:t>
            </a:r>
            <a:r>
              <a:rPr lang="ru-RU" dirty="0" smtClean="0"/>
              <a:t> альбомах.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мистецької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завершені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цінними</a:t>
            </a:r>
            <a:r>
              <a:rPr lang="ru-RU" dirty="0" smtClean="0"/>
              <a:t> для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шляху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розкриття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методу художника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ескізи</a:t>
            </a:r>
            <a:r>
              <a:rPr lang="ru-RU" dirty="0" smtClean="0"/>
              <a:t>, </a:t>
            </a:r>
            <a:r>
              <a:rPr lang="ru-RU" dirty="0" err="1" smtClean="0"/>
              <a:t>етюди</a:t>
            </a:r>
            <a:r>
              <a:rPr lang="ru-RU" dirty="0" smtClean="0"/>
              <a:t>, </a:t>
            </a:r>
            <a:r>
              <a:rPr lang="ru-RU" dirty="0" err="1" smtClean="0"/>
              <a:t>начерки</a:t>
            </a:r>
            <a:r>
              <a:rPr lang="ru-RU" dirty="0" smtClean="0"/>
              <a:t> та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. З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</a:t>
            </a:r>
            <a:r>
              <a:rPr lang="ru-RU" dirty="0" err="1" smtClean="0"/>
              <a:t>підписи</a:t>
            </a:r>
            <a:r>
              <a:rPr lang="ru-RU" dirty="0" smtClean="0"/>
              <a:t>, </a:t>
            </a:r>
            <a:r>
              <a:rPr lang="ru-RU" dirty="0" err="1" smtClean="0"/>
              <a:t>написи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 — </a:t>
            </a:r>
            <a:r>
              <a:rPr lang="ru-RU" dirty="0" err="1" smtClean="0"/>
              <a:t>авторські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www.geocaching.su/photos/albums/59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kobzar.univ.kiev.ua/draws/imag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upload.wikimedia.org/wikipedia/commons/thumb/9/9e/Taras_Shevchenko_painting_0024.jpg/300px-Taras_Shevchenko_painting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4339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6381327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Мальчик </a:t>
            </a:r>
            <a:r>
              <a:rPr lang="ru-RU" dirty="0" smtClean="0"/>
              <a:t>с собакой в лесу. 1840</a:t>
            </a:r>
            <a:endParaRPr lang="ru-RU" dirty="0"/>
          </a:p>
        </p:txBody>
      </p:sp>
      <p:pic>
        <p:nvPicPr>
          <p:cNvPr id="39940" name="Picture 4" descr="File:Image-Shevchenko Kateryna Olia 1842 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709" y="0"/>
            <a:ext cx="4431291" cy="6453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6488668"/>
            <a:ext cx="274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1842</a:t>
            </a:r>
            <a:r>
              <a:rPr lang="ru-RU" dirty="0" smtClean="0"/>
              <a:t>, «Катерина». Масло.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File:Kos-a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396335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Шхуны </a:t>
            </a:r>
            <a:r>
              <a:rPr lang="ru-RU" sz="2400" dirty="0" err="1" smtClean="0"/>
              <a:t>Аральской</a:t>
            </a:r>
            <a:r>
              <a:rPr lang="ru-RU" sz="2400" dirty="0" smtClean="0"/>
              <a:t> экспедиции — рисунок Т. Г. Шевченко, 1848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363272" cy="1252728"/>
          </a:xfrm>
        </p:spPr>
        <p:txBody>
          <a:bodyPr/>
          <a:lstStyle/>
          <a:p>
            <a:r>
              <a:rPr lang="uk-UA" dirty="0" smtClean="0"/>
              <a:t>Володимир Боровиковський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5191"/>
            <a:ext cx="9144000" cy="4625609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Володимир Лукич Боровиковський (1757-1825) - російський художник, українець за походженням, майстер портрета.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Pcy;&amp;ocy;&amp;rcy;&amp;tcy;&amp;rcy;&amp;iecy;&amp;tcy; &amp;rcy;&amp;acy;&amp;bcy;&amp;ocy;&amp;tcy;&amp;ycy; &amp;Bcy;&amp;ucy;&amp;gcy;&amp;acy;&amp;iecy;&amp;vcy;&amp;scy;&amp;kcy;&amp;ocy;&amp;gcy;&amp;ocy;-&amp;Bcy;&amp;lcy;&amp;acy;&amp;gcy;&amp;ocy;&amp;dcy;&amp;acy;&amp;tcy;&amp;ncy;&amp;ocy;&amp;g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27538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err="1" smtClean="0"/>
              <a:t>Біографія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Володимир Боровиковський народився 24 липня 1757 на Україні в Миргороді в родині козака Луки Івановича Боровиковського (1720-1775). Батько, дядько і брати майбутнього художника були іконописцями. У молодості В. Л. Боровиковський навчався іконопису під керівництвом </a:t>
            </a:r>
            <a:r>
              <a:rPr lang="uk-UA" dirty="0" smtClean="0"/>
              <a:t>батька.</a:t>
            </a:r>
          </a:p>
          <a:p>
            <a:r>
              <a:rPr lang="uk-UA" dirty="0" smtClean="0"/>
              <a:t>З </a:t>
            </a:r>
            <a:r>
              <a:rPr lang="uk-UA" dirty="0" smtClean="0"/>
              <a:t>1774 року служив у Миргородському козачому полку, одночасно займаючись живописом. У першій половині 1780-х років Боровиковський в чині поручика виходить у відставку і присвячує себе заняттям </a:t>
            </a:r>
            <a:r>
              <a:rPr lang="uk-UA" dirty="0" smtClean="0"/>
              <a:t>живописом.</a:t>
            </a:r>
          </a:p>
          <a:p>
            <a:r>
              <a:rPr lang="uk-UA" dirty="0" smtClean="0"/>
              <a:t>У </a:t>
            </a:r>
            <a:r>
              <a:rPr lang="uk-UA" dirty="0" smtClean="0"/>
              <a:t>1795 році В. Л. Боровиковський удостоєний звання академіка </a:t>
            </a:r>
            <a:r>
              <a:rPr lang="uk-UA" dirty="0" smtClean="0"/>
              <a:t>живопису.</a:t>
            </a:r>
          </a:p>
          <a:p>
            <a:r>
              <a:rPr lang="uk-UA" dirty="0" smtClean="0"/>
              <a:t>Боровиковський </a:t>
            </a:r>
            <a:r>
              <a:rPr lang="uk-UA" dirty="0" smtClean="0"/>
              <a:t>помер 6 </a:t>
            </a:r>
            <a:r>
              <a:rPr lang="uk-UA" dirty="0" smtClean="0"/>
              <a:t>квітня </a:t>
            </a:r>
            <a:r>
              <a:rPr lang="uk-UA" dirty="0" smtClean="0"/>
              <a:t>1825 року в Петербурзі, похований в Олександро-Невській лаврі. Своє майно він заповів роздати нужденним.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06480"/>
            <a:ext cx="4644008" cy="451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Портрет М. И. Лопухиной</a:t>
            </a:r>
            <a:endParaRPr lang="ru-RU" dirty="0"/>
          </a:p>
        </p:txBody>
      </p:sp>
      <p:sp>
        <p:nvSpPr>
          <p:cNvPr id="17410" name="AutoShape 2" descr="File:Borovikovsky maria Lopukhina.jpg"/>
          <p:cNvSpPr>
            <a:spLocks noChangeAspect="1" noChangeArrowheads="1"/>
          </p:cNvSpPr>
          <p:nvPr/>
        </p:nvSpPr>
        <p:spPr bwMode="auto">
          <a:xfrm>
            <a:off x="155575" y="-2735263"/>
            <a:ext cx="4486275" cy="570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File:Borovikovsky maria Lopukhina.jpg"/>
          <p:cNvSpPr>
            <a:spLocks noChangeAspect="1" noChangeArrowheads="1"/>
          </p:cNvSpPr>
          <p:nvPr/>
        </p:nvSpPr>
        <p:spPr bwMode="auto">
          <a:xfrm>
            <a:off x="155575" y="-2735263"/>
            <a:ext cx="4486275" cy="570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Notebook\Desktop\471px-Borovikovsky_maria_Lopukhina.jpg"/>
          <p:cNvPicPr>
            <a:picLocks noChangeAspect="1" noChangeArrowheads="1"/>
          </p:cNvPicPr>
          <p:nvPr/>
        </p:nvPicPr>
        <p:blipFill>
          <a:blip r:embed="rId2" cstate="print"/>
          <a:srcRect l="10753" r="4577"/>
          <a:stretch>
            <a:fillRect/>
          </a:stretch>
        </p:blipFill>
        <p:spPr bwMode="auto">
          <a:xfrm>
            <a:off x="0" y="0"/>
            <a:ext cx="4248472" cy="6381328"/>
          </a:xfrm>
          <a:prstGeom prst="rect">
            <a:avLst/>
          </a:prstGeom>
          <a:noFill/>
        </p:spPr>
      </p:pic>
      <p:pic>
        <p:nvPicPr>
          <p:cNvPr id="1026" name="Picture 2" descr="File:Vladimir Borovikovsky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817" y="188640"/>
            <a:ext cx="4930183" cy="61926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6334780"/>
            <a:ext cx="4067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Лизонька и Дашенька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File:Borovikovsky borov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6800" cy="6381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81328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генерал-майора Ф. А. Боровского, 1799</a:t>
            </a:r>
            <a:endParaRPr lang="ru-RU" dirty="0"/>
          </a:p>
        </p:txBody>
      </p:sp>
      <p:pic>
        <p:nvPicPr>
          <p:cNvPr id="19460" name="Picture 4" descr="File:Borovikovsky portrait of Kurakine A 1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876" y="0"/>
            <a:ext cx="4286125" cy="63813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6309320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Портрет вице-канцлера князя </a:t>
            </a:r>
            <a:r>
              <a:rPr lang="en-US" dirty="0" smtClean="0"/>
              <a:t>                        </a:t>
            </a:r>
            <a:r>
              <a:rPr lang="ru-RU" dirty="0" smtClean="0"/>
              <a:t>А</a:t>
            </a:r>
            <a:r>
              <a:rPr lang="ru-RU" dirty="0" smtClean="0"/>
              <a:t>. Б. Куракина (1801—1802)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ile:Borovikovsky pt gagarin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81566" cy="65253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6488668"/>
            <a:ext cx="4956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Портрет сестёр А. Г</a:t>
            </a:r>
            <a:r>
              <a:rPr lang="ru-RU" sz="2000" dirty="0" smtClean="0"/>
              <a:t>. </a:t>
            </a:r>
            <a:r>
              <a:rPr lang="ru-RU" sz="2000" dirty="0" smtClean="0"/>
              <a:t>и В. Г. Гагариных, 1802 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8872"/>
            <a:ext cx="9144000" cy="5902416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Значний вклад у розвиток українського портретного живопису вніс Василь Тропінін</a:t>
            </a:r>
            <a:endParaRPr lang="ru-RU" sz="5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6172200"/>
            <a:ext cx="8022336" cy="685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434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Модульная</vt:lpstr>
      <vt:lpstr>Живопис</vt:lpstr>
      <vt:lpstr>Слайд 2</vt:lpstr>
      <vt:lpstr>Володимир Боровиковський</vt:lpstr>
      <vt:lpstr>Слайд 4</vt:lpstr>
      <vt:lpstr>Біографія </vt:lpstr>
      <vt:lpstr>Слайд 6</vt:lpstr>
      <vt:lpstr>Слайд 7</vt:lpstr>
      <vt:lpstr>Слайд 8</vt:lpstr>
      <vt:lpstr>Значний вклад у розвиток українського портретного живопису вніс Василь Тропінін</vt:lpstr>
      <vt:lpstr>Василь Тропінін</vt:lpstr>
      <vt:lpstr>Слайд 11</vt:lpstr>
      <vt:lpstr>Біографія </vt:lpstr>
      <vt:lpstr>Слайд 13</vt:lpstr>
      <vt:lpstr>Слайд 14</vt:lpstr>
      <vt:lpstr>Слайд 15</vt:lpstr>
      <vt:lpstr>Іван Сошенко</vt:lpstr>
      <vt:lpstr>Слайд 17</vt:lpstr>
      <vt:lpstr>Слайд 18</vt:lpstr>
      <vt:lpstr>Біографія</vt:lpstr>
      <vt:lpstr>Слайд 20</vt:lpstr>
      <vt:lpstr>Найвищим досягненням українського мистецтва першої половини 19 ст. стала творчість Тараса Шевченка </vt:lpstr>
      <vt:lpstr>Тарас Шевченко</vt:lpstr>
      <vt:lpstr>Слайд 23</vt:lpstr>
      <vt:lpstr>Художня творчість 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</dc:title>
  <dc:creator>Notebook</dc:creator>
  <cp:lastModifiedBy>Notebook</cp:lastModifiedBy>
  <cp:revision>12</cp:revision>
  <dcterms:created xsi:type="dcterms:W3CDTF">2013-01-29T19:05:23Z</dcterms:created>
  <dcterms:modified xsi:type="dcterms:W3CDTF">2013-01-30T19:56:45Z</dcterms:modified>
</cp:coreProperties>
</file>