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3D87B-214F-40CB-B85D-8602ED416FEA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22695-7EB1-4B82-97F1-21C3070683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046EF-FE67-47B5-A8BE-FE4740A0AF59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FE5D6-0162-462F-A764-AA380EC34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D2971-1ED4-43DA-8BA3-D8D0F4D53DAA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B2C20-B5FD-4029-8191-18717E9CF6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EA458-AF90-423C-BE07-1DB70316A53F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CD47C-E2B5-4752-9D55-771ADDF36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C99D-812D-4F14-87D6-CF0E4CB4DA70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4DE1D-E4C7-4B2F-AD16-AE646566E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91E53-5C7E-49D7-9ED8-840AF3BEE4F2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7474-D1B0-400F-AD80-DC5A2A135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C8FB4-E057-43A8-9670-FBBDAAE26F38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202D-ECFA-4111-BD6B-3D9EAF5A2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E6397-5DE6-4DBF-906C-5190695E8085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108A6-942C-4E64-9053-82371B259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1DB79-B442-41DE-9700-87110CFC5342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FBB3B-73CB-4AAC-9FBE-85FA7BEFDD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73799-5368-491A-B355-971E70A50E21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38196-8772-4A18-B298-4E564BEAE0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82830-0DDB-4166-A62C-032B75B7F8FF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72B2-BB2C-48FF-8B8B-3316D85AA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577450-0F84-4112-928D-8AD94A2FCED4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734CA1-A47E-424D-9013-778A6CB8BC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Безробіття</a:t>
            </a:r>
            <a:endParaRPr lang="ru-RU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596" y="3214686"/>
            <a:ext cx="44291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Безробіття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складне </a:t>
            </a:r>
            <a:r>
              <a:rPr lang="ru-RU" dirty="0" err="1" smtClean="0"/>
              <a:t>соціально</a:t>
            </a:r>
            <a:r>
              <a:rPr lang="ru-RU" dirty="0" smtClean="0"/>
              <a:t>-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</a:t>
            </a:r>
            <a:r>
              <a:rPr lang="ru-RU" dirty="0" err="1" smtClean="0"/>
              <a:t>економічне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/>
              <a:t>, при </a:t>
            </a:r>
            <a:r>
              <a:rPr lang="ru-RU" dirty="0" smtClean="0"/>
              <a:t>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        активного </a:t>
            </a:r>
            <a:r>
              <a:rPr lang="ru-RU" dirty="0" err="1"/>
              <a:t>населення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       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заробітку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8" name="Рисунок 7" descr="Ekon11-1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285728"/>
            <a:ext cx="4063492" cy="3657143"/>
          </a:xfrm>
          <a:prstGeom prst="rect">
            <a:avLst/>
          </a:prstGeom>
        </p:spPr>
      </p:pic>
      <p:pic>
        <p:nvPicPr>
          <p:cNvPr id="10" name="Содержимое 9" descr="vhmzbqnkqv9c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428604"/>
            <a:ext cx="3504762" cy="23238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14412" y="285728"/>
            <a:ext cx="8229600" cy="1143000"/>
          </a:xfrm>
        </p:spPr>
        <p:txBody>
          <a:bodyPr/>
          <a:lstStyle/>
          <a:p>
            <a:r>
              <a:rPr lang="ru-RU" dirty="0" smtClean="0"/>
              <a:t>Методика </a:t>
            </a:r>
            <a:r>
              <a:rPr lang="ru-RU" dirty="0" err="1" smtClean="0"/>
              <a:t>підрахунку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b="1" dirty="0" err="1" smtClean="0"/>
              <a:t>Безробітні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визначенні</a:t>
            </a:r>
            <a:r>
              <a:rPr lang="ru-RU" sz="2400" b="1" dirty="0" smtClean="0"/>
              <a:t> 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Міжнародної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організації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праці</a:t>
            </a:r>
            <a:r>
              <a:rPr lang="ru-RU" sz="2400" b="1" dirty="0" smtClean="0"/>
              <a:t>:</a:t>
            </a:r>
          </a:p>
          <a:p>
            <a:pPr>
              <a:buNone/>
            </a:pPr>
            <a:endParaRPr lang="ru-RU" sz="2400" b="1" dirty="0" smtClean="0"/>
          </a:p>
          <a:p>
            <a:r>
              <a:rPr lang="ru-RU" sz="2400" dirty="0" smtClean="0"/>
              <a:t>не </a:t>
            </a:r>
            <a:r>
              <a:rPr lang="ru-RU" sz="2400" dirty="0" err="1" smtClean="0"/>
              <a:t>мали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(</a:t>
            </a:r>
            <a:r>
              <a:rPr lang="ru-RU" sz="2400" dirty="0" err="1" smtClean="0"/>
              <a:t>прибуткового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заняття</a:t>
            </a:r>
            <a:r>
              <a:rPr lang="ru-RU" sz="2400" dirty="0" smtClean="0"/>
              <a:t>);</a:t>
            </a:r>
          </a:p>
          <a:p>
            <a:r>
              <a:rPr lang="ru-RU" sz="2400" dirty="0" smtClean="0"/>
              <a:t>активно </a:t>
            </a:r>
            <a:r>
              <a:rPr lang="ru-RU" sz="2400" dirty="0" err="1" smtClean="0"/>
              <a:t>шукали</a:t>
            </a:r>
            <a:r>
              <a:rPr lang="ru-RU" sz="2400" dirty="0" smtClean="0"/>
              <a:t> роботу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намагались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власну</a:t>
            </a:r>
            <a:r>
              <a:rPr lang="ru-RU" sz="2400" dirty="0" smtClean="0"/>
              <a:t> справу </a:t>
            </a:r>
            <a:r>
              <a:rPr lang="ru-RU" sz="2400" dirty="0" err="1" smtClean="0"/>
              <a:t>впродовж</a:t>
            </a:r>
            <a:r>
              <a:rPr lang="ru-RU" sz="2400" dirty="0" smtClean="0"/>
              <a:t> </a:t>
            </a:r>
            <a:r>
              <a:rPr lang="ru-RU" sz="2400" dirty="0" err="1" smtClean="0"/>
              <a:t>останніх</a:t>
            </a:r>
            <a:r>
              <a:rPr lang="ru-RU" sz="2400" dirty="0" smtClean="0"/>
              <a:t> 4-х </a:t>
            </a:r>
            <a:r>
              <a:rPr lang="ru-RU" sz="2400" dirty="0" err="1" smtClean="0"/>
              <a:t>тижнів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передували </a:t>
            </a:r>
            <a:r>
              <a:rPr lang="ru-RU" sz="2400" dirty="0" err="1" smtClean="0"/>
              <a:t>опитуванню</a:t>
            </a:r>
            <a:r>
              <a:rPr lang="ru-RU" sz="2400" dirty="0" smtClean="0"/>
              <a:t>;</a:t>
            </a:r>
          </a:p>
          <a:p>
            <a:r>
              <a:rPr lang="ru-RU" sz="2400" dirty="0" err="1" smtClean="0"/>
              <a:t>готові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приступити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впродовж</a:t>
            </a:r>
            <a:r>
              <a:rPr lang="ru-RU" sz="2400" dirty="0" smtClean="0"/>
              <a:t> </a:t>
            </a:r>
            <a:r>
              <a:rPr lang="ru-RU" sz="2400" dirty="0" err="1" smtClean="0"/>
              <a:t>двох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найближчих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тижнів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Рисунок 4" descr="ILO_logo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686" y="0"/>
            <a:ext cx="2096370" cy="1785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61938cab6_19031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6380" y="928670"/>
            <a:ext cx="4265662" cy="2805662"/>
          </a:xfrm>
        </p:spPr>
      </p:pic>
      <p:sp>
        <p:nvSpPr>
          <p:cNvPr id="5" name="Овал 4"/>
          <p:cNvSpPr/>
          <p:nvPr/>
        </p:nvSpPr>
        <p:spPr>
          <a:xfrm>
            <a:off x="285720" y="214290"/>
            <a:ext cx="2714644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Вид безробіття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8145" y="1557324"/>
            <a:ext cx="200026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Структурне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2428868"/>
            <a:ext cx="200026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Фрикційне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3286124"/>
            <a:ext cx="200026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Циклічне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4143380"/>
            <a:ext cx="200026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Панельне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5000636"/>
            <a:ext cx="200026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Сезонне</a:t>
            </a:r>
            <a:endParaRPr lang="ru-RU" dirty="0"/>
          </a:p>
        </p:txBody>
      </p:sp>
      <p:sp>
        <p:nvSpPr>
          <p:cNvPr id="13" name="Стрелка углом вверх 12"/>
          <p:cNvSpPr/>
          <p:nvPr/>
        </p:nvSpPr>
        <p:spPr>
          <a:xfrm flipV="1">
            <a:off x="2643174" y="1571612"/>
            <a:ext cx="2214578" cy="21431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500430" y="214290"/>
            <a:ext cx="2714644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Причини появи</a:t>
            </a:r>
            <a:endParaRPr lang="ru-RU" dirty="0"/>
          </a:p>
        </p:txBody>
      </p:sp>
      <p:sp>
        <p:nvSpPr>
          <p:cNvPr id="15" name="Параллелограмм 14"/>
          <p:cNvSpPr/>
          <p:nvPr/>
        </p:nvSpPr>
        <p:spPr>
          <a:xfrm>
            <a:off x="3500430" y="1785926"/>
            <a:ext cx="2143140" cy="71438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dirty="0" smtClean="0"/>
              <a:t>Потреба нових професій та іншої кваліфікації працівників під час переходу до нових технологій</a:t>
            </a:r>
            <a:endParaRPr lang="ru-RU" sz="1000" dirty="0"/>
          </a:p>
        </p:txBody>
      </p:sp>
      <p:sp>
        <p:nvSpPr>
          <p:cNvPr id="16" name="Стрелка углом вверх 15"/>
          <p:cNvSpPr/>
          <p:nvPr/>
        </p:nvSpPr>
        <p:spPr>
          <a:xfrm flipV="1">
            <a:off x="2643174" y="2643182"/>
            <a:ext cx="2214578" cy="21431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араллелограмм 16"/>
          <p:cNvSpPr/>
          <p:nvPr/>
        </p:nvSpPr>
        <p:spPr>
          <a:xfrm>
            <a:off x="3500430" y="2857496"/>
            <a:ext cx="2143140" cy="71438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/>
              <a:t>Тимчасове</a:t>
            </a:r>
            <a:r>
              <a:rPr lang="ru-RU" sz="1000" dirty="0" smtClean="0"/>
              <a:t> </a:t>
            </a:r>
            <a:r>
              <a:rPr lang="ru-RU" sz="1000" dirty="0" err="1" smtClean="0"/>
              <a:t>знаходження</a:t>
            </a:r>
            <a:r>
              <a:rPr lang="ru-RU" sz="1000" dirty="0" smtClean="0"/>
              <a:t> </a:t>
            </a:r>
            <a:r>
              <a:rPr lang="ru-RU" sz="1000" dirty="0"/>
              <a:t>без </a:t>
            </a:r>
            <a:r>
              <a:rPr lang="ru-RU" sz="1000" dirty="0" err="1"/>
              <a:t>роботи</a:t>
            </a:r>
            <a:r>
              <a:rPr lang="ru-RU" sz="1000" dirty="0"/>
              <a:t> в </a:t>
            </a:r>
            <a:r>
              <a:rPr lang="ru-RU" sz="1000" dirty="0" err="1"/>
              <a:t>результаті</a:t>
            </a:r>
            <a:r>
              <a:rPr lang="ru-RU" sz="1000" dirty="0"/>
              <a:t> </a:t>
            </a:r>
            <a:r>
              <a:rPr lang="ru-RU" sz="1000" dirty="0" err="1"/>
              <a:t>зміни</a:t>
            </a:r>
            <a:r>
              <a:rPr lang="ru-RU" sz="1000" dirty="0"/>
              <a:t> </a:t>
            </a:r>
            <a:r>
              <a:rPr lang="ru-RU" sz="1000" dirty="0" err="1"/>
              <a:t>місця</a:t>
            </a:r>
            <a:r>
              <a:rPr lang="ru-RU" sz="1000" dirty="0"/>
              <a:t> </a:t>
            </a:r>
            <a:r>
              <a:rPr lang="ru-RU" sz="1000" dirty="0" err="1"/>
              <a:t>праці</a:t>
            </a:r>
            <a:r>
              <a:rPr lang="ru-RU" sz="1000" dirty="0"/>
              <a:t>, </a:t>
            </a:r>
            <a:r>
              <a:rPr lang="ru-RU" sz="1000" dirty="0" err="1" smtClean="0"/>
              <a:t>професій</a:t>
            </a:r>
            <a:r>
              <a:rPr lang="ru-RU" sz="1000" dirty="0" smtClean="0"/>
              <a:t> </a:t>
            </a:r>
            <a:r>
              <a:rPr lang="ru-RU" sz="1000" dirty="0" err="1" smtClean="0"/>
              <a:t>або</a:t>
            </a:r>
            <a:r>
              <a:rPr lang="ru-RU" sz="1000" dirty="0" smtClean="0"/>
              <a:t> за </a:t>
            </a:r>
            <a:r>
              <a:rPr lang="ru-RU" sz="1000" dirty="0" err="1" smtClean="0"/>
              <a:t>бажанням</a:t>
            </a:r>
            <a:r>
              <a:rPr lang="ru-RU" sz="1000" dirty="0" smtClean="0"/>
              <a:t> </a:t>
            </a:r>
            <a:r>
              <a:rPr lang="ru-RU" sz="1000" dirty="0" err="1" smtClean="0"/>
              <a:t>працівника</a:t>
            </a:r>
            <a:endParaRPr lang="ru-RU" sz="1000" dirty="0"/>
          </a:p>
        </p:txBody>
      </p:sp>
      <p:sp>
        <p:nvSpPr>
          <p:cNvPr id="18" name="Стрелка углом вверх 17"/>
          <p:cNvSpPr/>
          <p:nvPr/>
        </p:nvSpPr>
        <p:spPr>
          <a:xfrm flipV="1">
            <a:off x="2643174" y="3714752"/>
            <a:ext cx="2214578" cy="21431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углом вверх 18"/>
          <p:cNvSpPr/>
          <p:nvPr/>
        </p:nvSpPr>
        <p:spPr>
          <a:xfrm flipV="1">
            <a:off x="2643174" y="5500702"/>
            <a:ext cx="2214578" cy="21431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углом вверх 19"/>
          <p:cNvSpPr/>
          <p:nvPr/>
        </p:nvSpPr>
        <p:spPr>
          <a:xfrm flipV="1">
            <a:off x="2714612" y="4500570"/>
            <a:ext cx="2214578" cy="21431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араллелограмм 20"/>
          <p:cNvSpPr/>
          <p:nvPr/>
        </p:nvSpPr>
        <p:spPr>
          <a:xfrm>
            <a:off x="3500430" y="4714884"/>
            <a:ext cx="2143140" cy="71438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 smtClean="0"/>
              <a:t>Кваліфікація</a:t>
            </a:r>
            <a:r>
              <a:rPr lang="ru-RU" sz="1000" dirty="0" smtClean="0"/>
              <a:t>, </a:t>
            </a:r>
            <a:r>
              <a:rPr lang="ru-RU" sz="1000" dirty="0" err="1" smtClean="0"/>
              <a:t>вік</a:t>
            </a:r>
            <a:r>
              <a:rPr lang="ru-RU" sz="1000" dirty="0" smtClean="0"/>
              <a:t>, стан </a:t>
            </a:r>
            <a:r>
              <a:rPr lang="ru-RU" sz="1000" dirty="0" err="1"/>
              <a:t>здоров'я</a:t>
            </a:r>
            <a:r>
              <a:rPr lang="ru-RU" sz="1000" dirty="0"/>
              <a:t>, </a:t>
            </a:r>
            <a:r>
              <a:rPr lang="ru-RU" sz="1000" dirty="0" err="1" smtClean="0"/>
              <a:t>місце</a:t>
            </a:r>
            <a:r>
              <a:rPr lang="ru-RU" sz="1000" dirty="0" smtClean="0"/>
              <a:t> </a:t>
            </a:r>
            <a:r>
              <a:rPr lang="ru-RU" sz="1000" dirty="0" err="1"/>
              <a:t>проживання</a:t>
            </a:r>
            <a:r>
              <a:rPr lang="ru-RU" sz="1000" dirty="0"/>
              <a:t> </a:t>
            </a:r>
            <a:r>
              <a:rPr lang="ru-RU" sz="1000" dirty="0" err="1"/>
              <a:t>або</a:t>
            </a:r>
            <a:r>
              <a:rPr lang="ru-RU" sz="1000" dirty="0"/>
              <a:t> </a:t>
            </a:r>
            <a:r>
              <a:rPr lang="ru-RU" sz="1000" dirty="0" err="1" smtClean="0"/>
              <a:t>недостатнє</a:t>
            </a:r>
            <a:r>
              <a:rPr lang="ru-RU" sz="1000" dirty="0" smtClean="0"/>
              <a:t> </a:t>
            </a:r>
            <a:r>
              <a:rPr lang="ru-RU" sz="1000" dirty="0" err="1" smtClean="0"/>
              <a:t>бажання</a:t>
            </a:r>
            <a:r>
              <a:rPr lang="ru-RU" sz="1000" dirty="0" smtClean="0"/>
              <a:t> </a:t>
            </a:r>
            <a:r>
              <a:rPr lang="ru-RU" sz="1000" dirty="0"/>
              <a:t>до </a:t>
            </a:r>
            <a:r>
              <a:rPr lang="ru-RU" sz="1000" dirty="0" err="1"/>
              <a:t>праці</a:t>
            </a:r>
            <a:endParaRPr lang="ru-RU" sz="1000" dirty="0"/>
          </a:p>
        </p:txBody>
      </p:sp>
      <p:sp>
        <p:nvSpPr>
          <p:cNvPr id="22" name="Параллелограмм 21"/>
          <p:cNvSpPr/>
          <p:nvPr/>
        </p:nvSpPr>
        <p:spPr>
          <a:xfrm>
            <a:off x="3500430" y="3929066"/>
            <a:ext cx="2143140" cy="50006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dirty="0" smtClean="0"/>
              <a:t>Звільнення робочих у фазі спаду виробництва</a:t>
            </a:r>
            <a:endParaRPr lang="ru-RU" sz="1000" dirty="0"/>
          </a:p>
        </p:txBody>
      </p:sp>
      <p:sp>
        <p:nvSpPr>
          <p:cNvPr id="23" name="Параллелограмм 22"/>
          <p:cNvSpPr/>
          <p:nvPr/>
        </p:nvSpPr>
        <p:spPr>
          <a:xfrm>
            <a:off x="3500430" y="5715016"/>
            <a:ext cx="2143140" cy="71438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Результат </a:t>
            </a:r>
            <a:r>
              <a:rPr lang="ru-RU" sz="1000" dirty="0" err="1"/>
              <a:t>природних</a:t>
            </a:r>
            <a:r>
              <a:rPr lang="ru-RU" sz="1000" dirty="0"/>
              <a:t> </a:t>
            </a:r>
            <a:r>
              <a:rPr lang="ru-RU" sz="1000" dirty="0" err="1"/>
              <a:t>коливань</a:t>
            </a:r>
            <a:r>
              <a:rPr lang="ru-RU" sz="1000" dirty="0"/>
              <a:t> </a:t>
            </a:r>
            <a:r>
              <a:rPr lang="ru-RU" sz="1000" dirty="0" err="1"/>
              <a:t>кліматичних</a:t>
            </a:r>
            <a:r>
              <a:rPr lang="ru-RU" sz="1000" dirty="0"/>
              <a:t> умов </a:t>
            </a:r>
            <a:r>
              <a:rPr lang="ru-RU" sz="1000" dirty="0" err="1"/>
              <a:t>протягом</a:t>
            </a:r>
            <a:r>
              <a:rPr lang="ru-RU" sz="1000" dirty="0"/>
              <a:t> року </a:t>
            </a:r>
            <a:r>
              <a:rPr lang="ru-RU" sz="1000" dirty="0" err="1"/>
              <a:t>або</a:t>
            </a:r>
            <a:r>
              <a:rPr lang="ru-RU" sz="1000" dirty="0"/>
              <a:t> </a:t>
            </a:r>
            <a:r>
              <a:rPr lang="ru-RU" sz="1000" dirty="0" err="1"/>
              <a:t>коливань</a:t>
            </a:r>
            <a:r>
              <a:rPr lang="ru-RU" sz="1000" dirty="0"/>
              <a:t> </a:t>
            </a:r>
            <a:r>
              <a:rPr lang="ru-RU" sz="1000" dirty="0" err="1"/>
              <a:t>попиту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4071966" cy="1143000"/>
          </a:xfrm>
        </p:spPr>
        <p:txBody>
          <a:bodyPr/>
          <a:lstStyle/>
          <a:p>
            <a:r>
              <a:rPr lang="ru-RU" dirty="0" smtClean="0"/>
              <a:t>Людина</a:t>
            </a:r>
            <a:br>
              <a:rPr lang="ru-RU" dirty="0" smtClean="0"/>
            </a:b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безробітною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вона:</a:t>
            </a:r>
            <a:endParaRPr lang="ru-RU" dirty="0"/>
          </a:p>
        </p:txBody>
      </p:sp>
      <p:pic>
        <p:nvPicPr>
          <p:cNvPr id="4" name="Содержимое 3" descr="1404828320_bezrabotica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9625" y="285728"/>
            <a:ext cx="4524375" cy="3667125"/>
          </a:xfrm>
        </p:spPr>
      </p:pic>
      <p:sp>
        <p:nvSpPr>
          <p:cNvPr id="5" name="TextBox 4"/>
          <p:cNvSpPr txBox="1"/>
          <p:nvPr/>
        </p:nvSpPr>
        <p:spPr>
          <a:xfrm>
            <a:off x="285720" y="3071810"/>
            <a:ext cx="47772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не мала </a:t>
            </a:r>
            <a:r>
              <a:rPr lang="ru-RU" dirty="0" err="1"/>
              <a:t>роботи</a:t>
            </a:r>
            <a:r>
              <a:rPr lang="ru-RU" dirty="0" smtClean="0"/>
              <a:t>;</a:t>
            </a:r>
          </a:p>
          <a:p>
            <a:pPr>
              <a:buFont typeface="Arial" pitchFamily="34" charset="0"/>
              <a:buChar char="•"/>
            </a:pPr>
            <a:endParaRPr lang="uk-UA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шукала</a:t>
            </a:r>
            <a:r>
              <a:rPr lang="ru-RU" dirty="0" smtClean="0"/>
              <a:t> роботу</a:t>
            </a:r>
          </a:p>
          <a:p>
            <a:pPr>
              <a:buFont typeface="Arial" pitchFamily="34" charset="0"/>
              <a:buChar char="•"/>
            </a:pPr>
            <a:endParaRPr lang="uk-UA" dirty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готова </a:t>
            </a:r>
            <a:r>
              <a:rPr lang="ru-RU" dirty="0" err="1"/>
              <a:t>розпочати</a:t>
            </a:r>
            <a:r>
              <a:rPr lang="ru-RU" dirty="0"/>
              <a:t> </a:t>
            </a:r>
            <a:r>
              <a:rPr lang="ru-RU" dirty="0" smtClean="0"/>
              <a:t>роботу</a:t>
            </a:r>
            <a:br>
              <a:rPr lang="ru-RU" dirty="0" smtClean="0"/>
            </a:b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наступних</a:t>
            </a:r>
            <a:r>
              <a:rPr lang="ru-RU" dirty="0"/>
              <a:t> 2 </a:t>
            </a:r>
            <a:r>
              <a:rPr lang="ru-RU" dirty="0" err="1"/>
              <a:t>тижнів</a:t>
            </a:r>
            <a:r>
              <a:rPr lang="ru-RU" dirty="0" smtClean="0"/>
              <a:t>;</a:t>
            </a:r>
          </a:p>
          <a:p>
            <a:pPr>
              <a:buFont typeface="Arial" pitchFamily="34" charset="0"/>
              <a:buChar char="•"/>
            </a:pPr>
            <a:endParaRPr lang="uk-UA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зареєстрована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службі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як </a:t>
            </a:r>
            <a:r>
              <a:rPr lang="ru-RU" dirty="0" err="1" smtClean="0"/>
              <a:t>така</a:t>
            </a:r>
            <a:r>
              <a:rPr lang="ru-RU" dirty="0" smtClean="0"/>
              <a:t>, </a:t>
            </a:r>
            <a:r>
              <a:rPr lang="ru-RU" dirty="0" err="1"/>
              <a:t>що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шукає</a:t>
            </a:r>
            <a:r>
              <a:rPr lang="ru-RU" dirty="0" smtClean="0"/>
              <a:t> </a:t>
            </a:r>
            <a:r>
              <a:rPr lang="ru-RU" dirty="0"/>
              <a:t>роботу.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Рівень безробіття</a:t>
            </a:r>
            <a:endParaRPr lang="ru-RU" dirty="0"/>
          </a:p>
        </p:txBody>
      </p:sp>
      <p:pic>
        <p:nvPicPr>
          <p:cNvPr id="4" name="Содержимое 3" descr="s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600200"/>
            <a:ext cx="8429684" cy="49006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r>
              <a:rPr lang="ru-RU" b="1" dirty="0" err="1" smtClean="0"/>
              <a:t>Ситуація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гастарбайтерами</a:t>
            </a:r>
            <a:r>
              <a:rPr lang="ru-RU" b="1" dirty="0" smtClean="0"/>
              <a:t> — </a:t>
            </a:r>
            <a:r>
              <a:rPr lang="ru-RU" b="1" dirty="0" err="1" smtClean="0"/>
              <a:t>громадянами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4147-6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643050"/>
            <a:ext cx="817187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dirty="0" smtClean="0"/>
              <a:t>Служба Зайнятості</a:t>
            </a:r>
            <a:endParaRPr lang="ru-RU" dirty="0"/>
          </a:p>
        </p:txBody>
      </p:sp>
      <p:pic>
        <p:nvPicPr>
          <p:cNvPr id="7" name="Содержимое 6" descr="centr-zanjatosti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72198" y="1000108"/>
            <a:ext cx="2948007" cy="2948007"/>
          </a:xfrm>
        </p:spPr>
      </p:pic>
      <p:sp>
        <p:nvSpPr>
          <p:cNvPr id="10" name="TextBox 9"/>
          <p:cNvSpPr txBox="1"/>
          <p:nvPr/>
        </p:nvSpPr>
        <p:spPr>
          <a:xfrm>
            <a:off x="642910" y="1714488"/>
            <a:ext cx="52864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ДСЗА покликана виконувати такі функції:</a:t>
            </a:r>
          </a:p>
          <a:p>
            <a:pPr>
              <a:buFont typeface="Arial" pitchFamily="34" charset="0"/>
              <a:buChar char="•"/>
            </a:pPr>
            <a:endParaRPr lang="uk-UA" dirty="0"/>
          </a:p>
          <a:p>
            <a:pPr lvl="0">
              <a:buFont typeface="Arial" pitchFamily="34" charset="0"/>
              <a:buChar char="•"/>
            </a:pPr>
            <a:r>
              <a:rPr lang="uk-UA" dirty="0" smtClean="0"/>
              <a:t>Обліковувати </a:t>
            </a:r>
            <a:r>
              <a:rPr lang="uk-UA" dirty="0"/>
              <a:t>вільні робочі місця та звільнених з роботи громадян;</a:t>
            </a:r>
            <a:endParaRPr lang="ru-RU" dirty="0"/>
          </a:p>
          <a:p>
            <a:pPr>
              <a:buFont typeface="Arial" pitchFamily="34" charset="0"/>
              <a:buChar char="•"/>
            </a:pPr>
            <a:endParaRPr lang="uk-UA" dirty="0" smtClean="0"/>
          </a:p>
          <a:p>
            <a:pPr lvl="0">
              <a:buFont typeface="Arial" pitchFamily="34" charset="0"/>
              <a:buChar char="•"/>
            </a:pPr>
            <a:r>
              <a:rPr lang="uk-UA" dirty="0" smtClean="0"/>
              <a:t>Організовувати </a:t>
            </a:r>
            <a:r>
              <a:rPr lang="uk-UA" dirty="0"/>
              <a:t>професійне навчання та перенавчання осіб,що втрачають роботу</a:t>
            </a:r>
            <a:r>
              <a:rPr lang="uk-UA" dirty="0" smtClean="0"/>
              <a:t>;</a:t>
            </a:r>
          </a:p>
          <a:p>
            <a:pPr lvl="0">
              <a:buFont typeface="Arial" pitchFamily="34" charset="0"/>
              <a:buChar char="•"/>
            </a:pPr>
            <a:endParaRPr lang="uk-UA" dirty="0"/>
          </a:p>
          <a:p>
            <a:pPr>
              <a:buFont typeface="Arial" pitchFamily="34" charset="0"/>
              <a:buChar char="•"/>
            </a:pPr>
            <a:r>
              <a:rPr lang="uk-UA" dirty="0"/>
              <a:t>Виплачувати різні види допомоги з Фонду страхування на випадок безробіття;</a:t>
            </a:r>
            <a:endParaRPr lang="ru-RU" dirty="0"/>
          </a:p>
          <a:p>
            <a:pPr lvl="0">
              <a:buFont typeface="Arial" pitchFamily="34" charset="0"/>
              <a:buChar char="•"/>
            </a:pPr>
            <a:endParaRPr lang="uk-UA" dirty="0" smtClean="0"/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Брати </a:t>
            </a:r>
            <a:r>
              <a:rPr lang="uk-UA" dirty="0"/>
              <a:t>участь у розробленні загальнодержавних і місцевих програм зайнятості населення та його соціального захисту в разі безробіття.</a:t>
            </a:r>
            <a:endParaRPr lang="ru-RU" dirty="0"/>
          </a:p>
          <a:p>
            <a:pPr lvl="0"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63</Template>
  <TotalTime>124</TotalTime>
  <Words>145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Calibri</vt:lpstr>
      <vt:lpstr>Arial</vt:lpstr>
      <vt:lpstr>63</vt:lpstr>
      <vt:lpstr>Безробіття</vt:lpstr>
      <vt:lpstr>Слайд 2</vt:lpstr>
      <vt:lpstr>Методика підрахунку </vt:lpstr>
      <vt:lpstr>Слайд 4</vt:lpstr>
      <vt:lpstr>Людина вважається безробітною, якщо вона:</vt:lpstr>
      <vt:lpstr>Рівень безробіття</vt:lpstr>
      <vt:lpstr>Ситуація з гастарбайтерами — громадянами України </vt:lpstr>
      <vt:lpstr>Служба Зайнятості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Безробіття</dc:title>
  <dc:creator>Solonin</dc:creator>
  <cp:lastModifiedBy>Solonin</cp:lastModifiedBy>
  <cp:revision>13</cp:revision>
  <dcterms:created xsi:type="dcterms:W3CDTF">2015-03-12T14:40:23Z</dcterms:created>
  <dcterms:modified xsi:type="dcterms:W3CDTF">2015-03-12T16:44:34Z</dcterms:modified>
</cp:coreProperties>
</file>