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7FDC-918F-4EF8-9807-7AF4D17C0FDF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3A3A-0B3E-47D6-B1ED-E68A0D61DF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D3A3A-0B3E-47D6-B1ED-E68A0D61DFE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uk-UA" dirty="0" smtClean="0">
                <a:latin typeface="Comic Sans MS" pitchFamily="66" charset="0"/>
              </a:rPr>
              <a:t>Учениці 10-А класу</a:t>
            </a:r>
          </a:p>
          <a:p>
            <a:pPr algn="r"/>
            <a:r>
              <a:rPr lang="uk-UA" dirty="0" smtClean="0">
                <a:latin typeface="Comic Sans MS" pitchFamily="66" charset="0"/>
              </a:rPr>
              <a:t>ССЗШ №307</a:t>
            </a:r>
          </a:p>
          <a:p>
            <a:pPr algn="r"/>
            <a:r>
              <a:rPr lang="uk-UA" dirty="0" smtClean="0">
                <a:latin typeface="Comic Sans MS" pitchFamily="66" charset="0"/>
              </a:rPr>
              <a:t>М. Києва</a:t>
            </a:r>
          </a:p>
          <a:p>
            <a:pPr algn="r"/>
            <a:r>
              <a:rPr lang="uk-UA" dirty="0" smtClean="0">
                <a:latin typeface="Comic Sans MS" pitchFamily="66" charset="0"/>
              </a:rPr>
              <a:t>Високоморної Ярослави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>
                <a:latin typeface="Comic Sans MS" pitchFamily="66" charset="0"/>
              </a:rPr>
              <a:t>Найнезвичайніші</a:t>
            </a:r>
            <a:r>
              <a:rPr lang="uk-UA" dirty="0" smtClean="0">
                <a:latin typeface="Comic Sans MS" pitchFamily="66" charset="0"/>
              </a:rPr>
              <a:t> будівлі світу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Wave-Tower-–-Dubai-United-Arab-Emirates-571x5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95400"/>
            <a:ext cx="5086847" cy="512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Wave Tower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Дубай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ОАЕ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5924513_3fb44760a3_o1-571x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95462"/>
            <a:ext cx="5438775" cy="4029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Selfridges</a:t>
            </a:r>
            <a:r>
              <a:rPr lang="de-DE" dirty="0" smtClean="0"/>
              <a:t> Department Store – </a:t>
            </a:r>
            <a:r>
              <a:rPr lang="ru-RU" dirty="0" err="1" smtClean="0"/>
              <a:t>Бірмінгем</a:t>
            </a:r>
            <a:r>
              <a:rPr lang="ru-RU" dirty="0" smtClean="0"/>
              <a:t>, </a:t>
            </a:r>
            <a:r>
              <a:rPr lang="ru-RU" dirty="0" err="1" smtClean="0"/>
              <a:t>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6400800" cy="1752600"/>
          </a:xfrm>
        </p:spPr>
        <p:txBody>
          <a:bodyPr/>
          <a:lstStyle/>
          <a:p>
            <a:pPr algn="r"/>
            <a:r>
              <a:rPr lang="uk-UA" dirty="0" smtClean="0"/>
              <a:t>Високоморна Ярослава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10-А класу</a:t>
            </a:r>
            <a:br>
              <a:rPr lang="uk-UA" dirty="0" smtClean="0"/>
            </a:br>
            <a:r>
              <a:rPr lang="uk-UA" dirty="0" smtClean="0"/>
              <a:t>ССЗШ № 307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324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2012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Valencia-Opera-House-Valencia-Spain-571x1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50" y="2514600"/>
            <a:ext cx="8499850" cy="239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Valencia Opera House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Валенсія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Іспанія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Torre-Galatea-Figueras-Spain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53985"/>
            <a:ext cx="6553200" cy="491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Torre Galatea Figueras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Іспанія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National-Library-Minsk-Belarus-571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22647"/>
            <a:ext cx="7917497" cy="528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Національна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бібліотека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Мінськ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Білорусія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Museum-of-Play-Rochester-US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160"/>
            <a:ext cx="7397816" cy="492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Museum of Play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Рочестер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штат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Нью-Йорк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Egg-Empire-State-Plaza-Albany-New-York-US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53985"/>
            <a:ext cx="6705600" cy="50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Egg (Empire State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Plaza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Олбані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штат Нью-Йорк,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Chrysler-Building-–-New-York-New-York-571x8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220401"/>
            <a:ext cx="3657600" cy="5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Chrysler Building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Нью-Йорк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Basket-Building-Ohio-USA-571x4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09324"/>
            <a:ext cx="7408479" cy="526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Basket Building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штат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Огайо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nerife-Concert-Hall-Canary-Islands-Spain-571x3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66796"/>
            <a:ext cx="7086600" cy="493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Концертний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Tenerife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Канарскі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Іспанія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mpe-Municipal-Building-Tempe-Arizona-US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11102"/>
            <a:ext cx="6758477" cy="506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Муніципальний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центр – Темпе,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Арізона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zobrazhenye-132_jpg_450x600_q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41120"/>
            <a:ext cx="6934200" cy="499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Музей </a:t>
            </a:r>
            <a:r>
              <a:rPr lang="ru-RU" dirty="0" err="1" smtClean="0">
                <a:latin typeface="Comic Sans MS" pitchFamily="66" charset="0"/>
              </a:rPr>
              <a:t>Писанки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Коломия</a:t>
            </a:r>
            <a:r>
              <a:rPr lang="ru-RU" dirty="0" smtClean="0">
                <a:latin typeface="Comic Sans MS" pitchFamily="66" charset="0"/>
              </a:rPr>
              <a:t>, Україна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447800"/>
            <a:ext cx="312420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Музей «</a:t>
            </a:r>
            <a:r>
              <a:rPr lang="ru-RU" dirty="0" err="1" smtClean="0"/>
              <a:t>Писанка</a:t>
            </a:r>
            <a:r>
              <a:rPr lang="ru-RU" dirty="0" smtClean="0"/>
              <a:t>» — </a:t>
            </a:r>
            <a:r>
              <a:rPr lang="ru-RU" dirty="0" err="1" smtClean="0"/>
              <a:t>музей</a:t>
            </a:r>
            <a:r>
              <a:rPr lang="ru-RU" dirty="0" smtClean="0"/>
              <a:t> </a:t>
            </a:r>
            <a:r>
              <a:rPr lang="ru-RU" dirty="0" err="1" smtClean="0"/>
              <a:t>писанки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Коломиї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В </a:t>
            </a:r>
            <a:r>
              <a:rPr lang="ru-RU" dirty="0" err="1" smtClean="0"/>
              <a:t>колекції</a:t>
            </a:r>
            <a:r>
              <a:rPr lang="ru-RU" dirty="0" smtClean="0"/>
              <a:t> музею </a:t>
            </a:r>
            <a:r>
              <a:rPr lang="ru-RU" dirty="0" err="1" smtClean="0"/>
              <a:t>понад</a:t>
            </a:r>
            <a:r>
              <a:rPr lang="ru-RU" dirty="0" smtClean="0"/>
              <a:t> 6000 </a:t>
            </a:r>
            <a:r>
              <a:rPr lang="ru-RU" dirty="0" err="1" smtClean="0"/>
              <a:t>писанок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України та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 музею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писанки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підписами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України. За результатами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чудес України музей </a:t>
            </a:r>
            <a:r>
              <a:rPr lang="ru-RU" dirty="0" err="1" smtClean="0"/>
              <a:t>опинився</a:t>
            </a:r>
            <a:r>
              <a:rPr lang="ru-RU" dirty="0" smtClean="0"/>
              <a:t> на восьмому </a:t>
            </a:r>
            <a:r>
              <a:rPr lang="ru-RU" dirty="0" err="1" smtClean="0"/>
              <a:t>місці</a:t>
            </a:r>
            <a:r>
              <a:rPr lang="ru-RU" dirty="0" smtClean="0"/>
              <a:t> за голосами </a:t>
            </a:r>
            <a:r>
              <a:rPr lang="ru-RU" dirty="0" err="1" smtClean="0"/>
              <a:t>інтернет-користувачів</a:t>
            </a:r>
            <a:r>
              <a:rPr lang="ru-RU" dirty="0" smtClean="0"/>
              <a:t> та на </a:t>
            </a:r>
            <a:r>
              <a:rPr lang="ru-RU" dirty="0" err="1" smtClean="0"/>
              <a:t>сімнадцятому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за голосами </a:t>
            </a:r>
            <a:r>
              <a:rPr lang="ru-RU" dirty="0" err="1" smtClean="0"/>
              <a:t>експертів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te-Modern-Addition-–-London-U.K.-571x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95400"/>
            <a:ext cx="4284937" cy="49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Tate Modern Addition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Лондон,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Великобританія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te-Department-for-Traffic-Tbilis-Georgia-571x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54251"/>
            <a:ext cx="6453187" cy="479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Міністерство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транспорту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Тбілісі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Грузія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ta-Center-–-Cambridge-Massachusetts-571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09012"/>
            <a:ext cx="6629400" cy="501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>
                <a:latin typeface="Comic Sans MS" pitchFamily="66" charset="0"/>
              </a:rPr>
              <a:t>Stata</a:t>
            </a:r>
            <a:r>
              <a:rPr lang="de-DE" dirty="0" smtClean="0">
                <a:latin typeface="Comic Sans MS" pitchFamily="66" charset="0"/>
              </a:rPr>
              <a:t> Center – </a:t>
            </a:r>
            <a:r>
              <a:rPr lang="ru-RU" dirty="0" err="1" smtClean="0">
                <a:latin typeface="Comic Sans MS" pitchFamily="66" charset="0"/>
              </a:rPr>
              <a:t>Кембрідж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Масачусетс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ngjiang-hotel-Shanghai-600x450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07166"/>
            <a:ext cx="7068705" cy="529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Songjiang</a:t>
            </a:r>
            <a:r>
              <a:rPr lang="de-DE" dirty="0" smtClean="0"/>
              <a:t> Hotel – </a:t>
            </a:r>
            <a:r>
              <a:rPr lang="ru-RU" dirty="0" smtClean="0"/>
              <a:t>Шанхай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lar-Furnace-–-Odeillo-France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160"/>
            <a:ext cx="7397816" cy="492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Solar </a:t>
            </a:r>
            <a:r>
              <a:rPr lang="de-DE" dirty="0" err="1" smtClean="0"/>
              <a:t>Furnace</a:t>
            </a:r>
            <a:r>
              <a:rPr lang="de-DE" dirty="0" smtClean="0"/>
              <a:t> – </a:t>
            </a:r>
            <a:r>
              <a:rPr lang="ru-RU" dirty="0" err="1" smtClean="0"/>
              <a:t>Одейло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ottish-Parliament-Building-–-Edinburgh-Scotland-571x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38416"/>
            <a:ext cx="7189562" cy="516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Будинок</a:t>
            </a:r>
            <a:r>
              <a:rPr lang="ru-RU" dirty="0" smtClean="0"/>
              <a:t> Парламенту – </a:t>
            </a:r>
            <a:r>
              <a:rPr lang="ru-RU" dirty="0" err="1" smtClean="0"/>
              <a:t>Єдинбург</a:t>
            </a:r>
            <a:r>
              <a:rPr lang="ru-RU" dirty="0" smtClean="0"/>
              <a:t>, </a:t>
            </a:r>
            <a:r>
              <a:rPr lang="ru-RU" dirty="0" err="1" smtClean="0"/>
              <a:t>Шотландія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yugyong-Hotel-–-Pyongyang-North-Kore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74449"/>
            <a:ext cx="7924800" cy="527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Ryugyong</a:t>
            </a:r>
            <a:r>
              <a:rPr lang="de-DE" dirty="0" smtClean="0"/>
              <a:t> Hotel – </a:t>
            </a:r>
            <a:r>
              <a:rPr lang="ru-RU" dirty="0" smtClean="0"/>
              <a:t>Пхеньян, </a:t>
            </a:r>
            <a:r>
              <a:rPr lang="ru-RU" dirty="0" err="1" smtClean="0"/>
              <a:t>Північна</a:t>
            </a:r>
            <a:r>
              <a:rPr lang="ru-RU" dirty="0" smtClean="0"/>
              <a:t> Корея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sia-tower-russia-600x1200-571x1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219200"/>
            <a:ext cx="27051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Russia</a:t>
            </a:r>
            <a:r>
              <a:rPr lang="de-DE" dirty="0" smtClean="0"/>
              <a:t> Tower – </a:t>
            </a:r>
            <a:r>
              <a:rPr lang="ru-RU" dirty="0" smtClean="0"/>
              <a:t>Росія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yal-Ontario-Museum-Expansion-Toronto-Canad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6867"/>
            <a:ext cx="7010400" cy="525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Прибудова</a:t>
            </a:r>
            <a:r>
              <a:rPr lang="ru-RU" dirty="0" smtClean="0"/>
              <a:t> до музею </a:t>
            </a:r>
            <a:r>
              <a:rPr lang="ru-RU" dirty="0" err="1" smtClean="0"/>
              <a:t>Royal</a:t>
            </a:r>
            <a:r>
              <a:rPr lang="ru-RU" dirty="0" smtClean="0"/>
              <a:t> </a:t>
            </a:r>
            <a:r>
              <a:rPr lang="ru-RU" dirty="0" err="1" smtClean="0"/>
              <a:t>Ontario</a:t>
            </a:r>
            <a:r>
              <a:rPr lang="ru-RU" dirty="0" smtClean="0"/>
              <a:t> – Торонто, 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pley’s-Building-Niagara-Falls-Ontario-Canad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6869"/>
            <a:ext cx="6858000" cy="514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Ripley’s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– </a:t>
            </a:r>
            <a:r>
              <a:rPr lang="ru-RU" dirty="0" err="1" smtClean="0"/>
              <a:t>Ніагарський</a:t>
            </a:r>
            <a:r>
              <a:rPr lang="ru-RU" dirty="0" smtClean="0"/>
              <a:t> </a:t>
            </a:r>
            <a:r>
              <a:rPr lang="ru-RU" dirty="0" err="1" smtClean="0"/>
              <a:t>водоспад</a:t>
            </a:r>
            <a:r>
              <a:rPr lang="ru-RU" dirty="0" smtClean="0"/>
              <a:t>, </a:t>
            </a:r>
            <a:r>
              <a:rPr lang="ru-RU" dirty="0" err="1" smtClean="0"/>
              <a:t>Антаріо</a:t>
            </a:r>
            <a:r>
              <a:rPr lang="ru-RU" dirty="0" smtClean="0"/>
              <a:t>, 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nderworks-Pigeon-Forge-TN-USA-571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599" y="1447800"/>
            <a:ext cx="753720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Wonderworks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розваг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Pigeon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Forge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Тенесі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pley’s-Believe-It-or-Not-Niagara-Falls-Ontario-Canad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05000"/>
            <a:ext cx="609956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Ripley’s Believe It or Not! – </a:t>
            </a:r>
            <a:r>
              <a:rPr lang="en-US" dirty="0" err="1" smtClean="0"/>
              <a:t>Ніагарський</a:t>
            </a:r>
            <a:r>
              <a:rPr lang="en-US" dirty="0" smtClean="0"/>
              <a:t> </a:t>
            </a:r>
            <a:r>
              <a:rPr lang="en-US" dirty="0" err="1" smtClean="0"/>
              <a:t>водоспад</a:t>
            </a:r>
            <a:r>
              <a:rPr lang="en-US" dirty="0" smtClean="0"/>
              <a:t>, </a:t>
            </a:r>
            <a:r>
              <a:rPr lang="en-US" dirty="0" err="1" smtClean="0"/>
              <a:t>Антаріо</a:t>
            </a:r>
            <a:r>
              <a:rPr lang="en-US" dirty="0" smtClean="0"/>
              <a:t>, </a:t>
            </a:r>
            <a:r>
              <a:rPr lang="en-US" dirty="0" err="1" smtClean="0"/>
              <a:t>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ichmond-Olympic-Oval-–-Vancouver-British-Columbia-Canad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799"/>
            <a:ext cx="7772400" cy="517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Richmond </a:t>
            </a:r>
            <a:r>
              <a:rPr lang="de-DE" dirty="0" err="1" smtClean="0"/>
              <a:t>Olympic</a:t>
            </a:r>
            <a:r>
              <a:rPr lang="de-DE" dirty="0" smtClean="0"/>
              <a:t> Oval – </a:t>
            </a:r>
            <a:r>
              <a:rPr lang="ru-RU" dirty="0" smtClean="0"/>
              <a:t>Ванкувер, 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sidence-antilia-india-571x4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43843"/>
            <a:ext cx="6760325" cy="520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Резиденція</a:t>
            </a:r>
            <a:r>
              <a:rPr lang="ru-RU" dirty="0" smtClean="0"/>
              <a:t> </a:t>
            </a:r>
            <a:r>
              <a:rPr lang="de-DE" dirty="0" err="1" smtClean="0"/>
              <a:t>Antilia</a:t>
            </a:r>
            <a:r>
              <a:rPr lang="de-DE" dirty="0" smtClean="0"/>
              <a:t>, </a:t>
            </a:r>
            <a:r>
              <a:rPr lang="ru-RU" dirty="0" err="1" smtClean="0"/>
              <a:t>Індія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gatta-hotel-jakarta-600x424-571x4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36102"/>
            <a:ext cx="7162800" cy="505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Regatta Hotel – </a:t>
            </a:r>
            <a:r>
              <a:rPr lang="ru-RU" dirty="0" smtClean="0"/>
              <a:t>Джакарта, </a:t>
            </a:r>
            <a:r>
              <a:rPr lang="ru-RU" dirty="0" err="1" smtClean="0"/>
              <a:t>Індонезія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ffles-Dubai-in-Wafi-city-Dubai-UAE-571x3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58" y="1295400"/>
            <a:ext cx="8680242" cy="512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Raffles Dubai in </a:t>
            </a:r>
            <a:r>
              <a:rPr lang="de-DE" dirty="0" err="1" smtClean="0"/>
              <a:t>Wafi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erta-de-Europa-–-Madrid-Spain-571x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81122"/>
            <a:ext cx="7828091" cy="519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Puerta de Europa – Мадрид, 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nang-Global-City-Centre-Malaysia1-600x397-571x3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7925609" cy="523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Penang Global City Centre – </a:t>
            </a:r>
            <a:r>
              <a:rPr lang="en-US" dirty="0" err="1" smtClean="0"/>
              <a:t>Малазія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bellon-de-Aragon-–-Zaragoza-Spain-571x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5638800" cy="518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Pabellon</a:t>
            </a:r>
            <a:r>
              <a:rPr lang="de-DE" dirty="0" smtClean="0"/>
              <a:t> de Aragon – </a:t>
            </a:r>
            <a:r>
              <a:rPr lang="ru-RU" dirty="0" smtClean="0"/>
              <a:t>Сарагоса, </a:t>
            </a:r>
            <a:r>
              <a:rPr lang="ru-RU" dirty="0" err="1" smtClean="0"/>
              <a:t>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.A.R.A.S.I.T.E-Project-571x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409" y="1447800"/>
            <a:ext cx="625459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P.A.R.A.S.I.T.E Project – </a:t>
            </a:r>
            <a:r>
              <a:rPr lang="ru-RU" dirty="0" err="1" smtClean="0"/>
              <a:t>Ротердам</a:t>
            </a:r>
            <a:r>
              <a:rPr lang="ru-RU" dirty="0" smtClean="0"/>
              <a:t>, </a:t>
            </a:r>
            <a:r>
              <a:rPr lang="ru-RU" dirty="0" err="1" smtClean="0"/>
              <a:t>Нідерланди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lympic-Stadium-Montreal-Quebec-Canada-571x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30544"/>
            <a:ext cx="7904291" cy="524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Олімпійський</a:t>
            </a:r>
            <a:r>
              <a:rPr lang="ru-RU" dirty="0" smtClean="0"/>
              <a:t> </a:t>
            </a:r>
            <a:r>
              <a:rPr lang="ru-RU" dirty="0" err="1" smtClean="0"/>
              <a:t>стадіон</a:t>
            </a:r>
            <a:r>
              <a:rPr lang="ru-RU" dirty="0" smtClean="0"/>
              <a:t> – Монреаль, 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ter-Tower-Zaragoza-571x8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219200"/>
            <a:ext cx="3497514" cy="525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/>
          <a:lstStyle/>
          <a:p>
            <a:r>
              <a:rPr lang="de-DE" dirty="0" err="1" smtClean="0">
                <a:latin typeface="Comic Sans MS" pitchFamily="66" charset="0"/>
              </a:rPr>
              <a:t>Water</a:t>
            </a:r>
            <a:r>
              <a:rPr lang="de-DE" dirty="0" smtClean="0">
                <a:latin typeface="Comic Sans MS" pitchFamily="66" charset="0"/>
              </a:rPr>
              <a:t> Tower – </a:t>
            </a:r>
            <a:r>
              <a:rPr lang="ru-RU" dirty="0" smtClean="0">
                <a:latin typeface="Comic Sans MS" pitchFamily="66" charset="0"/>
              </a:rPr>
              <a:t>Сарагоса, </a:t>
            </a:r>
            <a:r>
              <a:rPr lang="ru-RU" dirty="0" err="1" smtClean="0">
                <a:latin typeface="Comic Sans MS" pitchFamily="66" charset="0"/>
              </a:rPr>
              <a:t>Іспанія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re-Dame-du-Haut-–-Haute-Saône-France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23737"/>
            <a:ext cx="7924800" cy="527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Notre Dame du Haut – Сона Верхня, Франція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dpark-Cable-Railway-Innsbruck-Austri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447800"/>
            <a:ext cx="7924800" cy="527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Nordpark</a:t>
            </a:r>
            <a:r>
              <a:rPr lang="de-DE" dirty="0" smtClean="0"/>
              <a:t> Cable </a:t>
            </a:r>
            <a:r>
              <a:rPr lang="de-DE" dirty="0" err="1" smtClean="0"/>
              <a:t>Railway</a:t>
            </a:r>
            <a:r>
              <a:rPr lang="de-DE" dirty="0" smtClean="0"/>
              <a:t> – </a:t>
            </a:r>
            <a:r>
              <a:rPr lang="ru-RU" dirty="0" err="1" smtClean="0"/>
              <a:t>Інсбрук</a:t>
            </a:r>
            <a:r>
              <a:rPr lang="ru-RU" dirty="0" smtClean="0"/>
              <a:t>, </a:t>
            </a:r>
            <a:r>
              <a:rPr lang="ru-RU" dirty="0" err="1" smtClean="0"/>
              <a:t>Австрія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d-LB-building-Hannover-Germany1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372668"/>
            <a:ext cx="3733800" cy="497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de-DE" dirty="0" smtClean="0"/>
              <a:t>Nord LB – </a:t>
            </a:r>
            <a:r>
              <a:rPr lang="ru-RU" dirty="0" smtClean="0"/>
              <a:t>Ганновер, </a:t>
            </a:r>
            <a:r>
              <a:rPr lang="ru-RU" dirty="0" err="1" smtClean="0"/>
              <a:t>Німеччина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-Museum-–-New-York-City-New-Y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371600"/>
            <a:ext cx="382905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Новий</a:t>
            </a:r>
            <a:r>
              <a:rPr lang="ru-RU" dirty="0" smtClean="0"/>
              <a:t> музей – Нью-Йорк, штат Нью-Йорк,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ues-Tempodrom-–-Berlin-Germany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6868"/>
            <a:ext cx="6858000" cy="514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Neues Tempodrom – </a:t>
            </a:r>
            <a:r>
              <a:rPr lang="ru-RU" dirty="0" err="1" smtClean="0"/>
              <a:t>Берлін</a:t>
            </a:r>
            <a:r>
              <a:rPr lang="ru-RU" dirty="0" smtClean="0"/>
              <a:t>, </a:t>
            </a:r>
            <a:r>
              <a:rPr lang="ru-RU" dirty="0" err="1" smtClean="0"/>
              <a:t>Німеччина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tional-Congress-Building-Brazil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5871"/>
            <a:ext cx="7467600" cy="496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конгресу</a:t>
            </a:r>
            <a:r>
              <a:rPr lang="ru-RU" dirty="0" smtClean="0"/>
              <a:t> – </a:t>
            </a:r>
            <a:r>
              <a:rPr lang="ru-RU" dirty="0" err="1" smtClean="0"/>
              <a:t>Бразилія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tional-centre-for-the-performing-arts-Beijing-China-571x3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4488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centre for the performing arts – </a:t>
            </a:r>
            <a:r>
              <a:rPr lang="en-US" dirty="0" err="1" smtClean="0"/>
              <a:t>Пекін</a:t>
            </a:r>
            <a:r>
              <a:rPr lang="en-US" dirty="0" smtClean="0"/>
              <a:t>, </a:t>
            </a:r>
            <a:r>
              <a:rPr lang="en-US" dirty="0" err="1" smtClean="0"/>
              <a:t>Китай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tional-Architects-Union-Headquarters-Romania-571x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295400"/>
            <a:ext cx="3429000" cy="514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Союзу </a:t>
            </a:r>
            <a:r>
              <a:rPr lang="ru-RU" dirty="0" err="1" smtClean="0"/>
              <a:t>Архітекторів</a:t>
            </a:r>
            <a:r>
              <a:rPr lang="ru-RU" dirty="0" smtClean="0"/>
              <a:t> – </a:t>
            </a:r>
            <a:r>
              <a:rPr lang="ru-RU" dirty="0" err="1" smtClean="0"/>
              <a:t>Румунія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kagin-Capsule-Tower-Tokyo-Japan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39752"/>
            <a:ext cx="7162800" cy="536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Nakagin</a:t>
            </a:r>
            <a:r>
              <a:rPr lang="de-DE" dirty="0" smtClean="0"/>
              <a:t> </a:t>
            </a:r>
            <a:r>
              <a:rPr lang="de-DE" dirty="0" err="1" smtClean="0"/>
              <a:t>Capsule</a:t>
            </a:r>
            <a:r>
              <a:rPr lang="de-DE" dirty="0" smtClean="0"/>
              <a:t> Tower – </a:t>
            </a:r>
            <a:r>
              <a:rPr lang="ru-RU" dirty="0" err="1" smtClean="0"/>
              <a:t>Токіо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eum-of-Contemporary-Art-–-Niteroi-Brazil-571x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15731"/>
            <a:ext cx="5562600" cy="526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– </a:t>
            </a:r>
            <a:r>
              <a:rPr lang="ru-RU" dirty="0" err="1" smtClean="0"/>
              <a:t>Нітерой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ter-Cube-Beijing-Chin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010400" cy="525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Cube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Пекін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Китай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2133600"/>
            <a:ext cx="31242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Один из самых запоминающихся объектов Олимпийских игр 2008 года — Водный Куб (</a:t>
            </a:r>
            <a:r>
              <a:rPr lang="ru-RU" dirty="0" err="1" smtClean="0"/>
              <a:t>Water</a:t>
            </a:r>
            <a:r>
              <a:rPr lang="ru-RU" dirty="0" smtClean="0"/>
              <a:t> </a:t>
            </a:r>
            <a:r>
              <a:rPr lang="ru-RU" dirty="0" err="1" smtClean="0"/>
              <a:t>Cube</a:t>
            </a:r>
            <a:r>
              <a:rPr lang="ru-RU" dirty="0" smtClean="0"/>
              <a:t>) переоборудован в крупнейший аквапарк Азии. Аквапарк занимает 12000 квадратных метров, на его территории находятся: бассейн с искусственными волнами, различные водные аттракционы, 13 горок и </a:t>
            </a:r>
            <a:r>
              <a:rPr lang="ru-RU" dirty="0" err="1" smtClean="0"/>
              <a:t>спа-центр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treal-Biosphère-Canada-571x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31698"/>
            <a:ext cx="7772400" cy="515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Montreal </a:t>
            </a:r>
            <a:r>
              <a:rPr lang="de-DE" dirty="0" err="1" smtClean="0"/>
              <a:t>Biosphère</a:t>
            </a:r>
            <a:r>
              <a:rPr lang="de-DE" dirty="0" smtClean="0"/>
              <a:t> – </a:t>
            </a:r>
            <a:r>
              <a:rPr lang="ru-RU" dirty="0" smtClean="0"/>
              <a:t>Канада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nchester-Civil-Justice-Centre-Manchester-UK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48" y="1523999"/>
            <a:ext cx="3696451" cy="492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Manchester Civil Justice Centre – Манчестер, 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cquarie-Bank-–-Sydney-Australi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53985"/>
            <a:ext cx="7010400" cy="525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Macquarie</a:t>
            </a:r>
            <a:r>
              <a:rPr lang="de-DE" dirty="0" smtClean="0"/>
              <a:t> Bank – </a:t>
            </a:r>
            <a:r>
              <a:rPr lang="ru-RU" dirty="0" err="1" smtClean="0"/>
              <a:t>Сідней</a:t>
            </a:r>
            <a:r>
              <a:rPr lang="ru-RU" dirty="0" smtClean="0"/>
              <a:t>, </a:t>
            </a:r>
            <a:r>
              <a:rPr lang="ru-RU" dirty="0" err="1" smtClean="0"/>
              <a:t>Австралія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cau_GrandLisboa-571x8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19200"/>
            <a:ext cx="3733800" cy="525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Grand Lisboa – </a:t>
            </a:r>
            <a:r>
              <a:rPr lang="ru-RU" dirty="0" smtClean="0"/>
              <a:t>Макао, Китай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xor-Hotel-Casino-Las-Vegas-US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39751"/>
            <a:ext cx="7086600" cy="531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Готель-казино</a:t>
            </a:r>
            <a:r>
              <a:rPr lang="ru-RU" dirty="0" smtClean="0"/>
              <a:t> </a:t>
            </a:r>
            <a:r>
              <a:rPr lang="ru-RU" dirty="0" err="1" smtClean="0"/>
              <a:t>Luxor</a:t>
            </a:r>
            <a:r>
              <a:rPr lang="ru-RU" dirty="0" smtClean="0"/>
              <a:t> – Лас-Вегас, штат Невада,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loyd’s-building-London-UK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71111"/>
            <a:ext cx="3886200" cy="517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de-DE" dirty="0" smtClean="0"/>
              <a:t>Lloyd – </a:t>
            </a:r>
            <a:r>
              <a:rPr lang="ru-RU" dirty="0" smtClean="0"/>
              <a:t>Лондон, </a:t>
            </a:r>
            <a:r>
              <a:rPr lang="ru-RU" dirty="0" err="1" smtClean="0"/>
              <a:t>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-Pedrera-Barcelona-Spain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07166"/>
            <a:ext cx="6967046" cy="522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 </a:t>
            </a:r>
            <a:r>
              <a:rPr lang="de-DE" dirty="0" err="1" smtClean="0"/>
              <a:t>Pedrera</a:t>
            </a:r>
            <a:r>
              <a:rPr lang="de-DE" dirty="0" smtClean="0"/>
              <a:t> – </a:t>
            </a:r>
            <a:r>
              <a:rPr lang="ru-RU" dirty="0" smtClean="0"/>
              <a:t>Барселона, </a:t>
            </a:r>
            <a:r>
              <a:rPr lang="ru-RU" dirty="0" err="1" smtClean="0"/>
              <a:t>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unsthaus-Graz-Austri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453187" cy="48370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Kunsthaus – </a:t>
            </a:r>
            <a:r>
              <a:rPr lang="ru-RU" dirty="0" err="1" smtClean="0"/>
              <a:t>Грац</a:t>
            </a:r>
            <a:r>
              <a:rPr lang="ru-RU" dirty="0" smtClean="0"/>
              <a:t>, </a:t>
            </a:r>
            <a:r>
              <a:rPr lang="ru-RU" dirty="0" err="1" smtClean="0"/>
              <a:t>Австрія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nsas-City-Public-Library-Missouri-USA-571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995487"/>
            <a:ext cx="5438775" cy="3629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Канзас-Сіті</a:t>
            </a:r>
            <a:r>
              <a:rPr lang="ru-RU" dirty="0" smtClean="0"/>
              <a:t> – штат </a:t>
            </a:r>
            <a:r>
              <a:rPr lang="ru-RU" dirty="0" err="1" smtClean="0"/>
              <a:t>Міссурі</a:t>
            </a:r>
            <a:r>
              <a:rPr lang="ru-RU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umeirah-Emirates-Towers-–-Dubai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49" y="1524000"/>
            <a:ext cx="343050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Jumeirah</a:t>
            </a:r>
            <a:r>
              <a:rPr lang="de-DE" dirty="0" smtClean="0"/>
              <a:t> Emirates Towers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Walt-Disney-Concert-Hall-Los-Angeles-California-USA-571x3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477293"/>
            <a:ext cx="7315200" cy="486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Концертний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Walt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Disney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Лос-Анджелес, штат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Каліфорнія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038600"/>
            <a:ext cx="35814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Концертный зал имени Уолта Диснея располагается на Южной Гранд Авеню и является уже четвертым по счету концертным залом города. Вмещает в себя 2265 человек.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2971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домашней сценой для городского филармонического оркестра и местного же хора. Вдова Уолта Диснея,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Лиллиан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пожертвовала в 1987 году средства на строительство здания. Концертный зал, построенный по проекту Фрэнка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был открыт 24 октября 2003 года.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ohn-Curtin-School-of-Medical-Research-–-Canberra-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709928"/>
            <a:ext cx="3048000" cy="42001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Curtin School of Medical Research – </a:t>
            </a:r>
            <a:r>
              <a:rPr lang="en-US" dirty="0" err="1" smtClean="0"/>
              <a:t>Канберра</a:t>
            </a:r>
            <a:r>
              <a:rPr lang="en-US" dirty="0" smtClean="0"/>
              <a:t>, </a:t>
            </a:r>
            <a:r>
              <a:rPr lang="en-US" dirty="0" err="1" smtClean="0"/>
              <a:t>Австралія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rving-Convention-Center-Las-Colinas-Texas-571x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09471" cy="381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Irving </a:t>
            </a:r>
            <a:r>
              <a:rPr lang="de-DE" dirty="0" err="1" smtClean="0"/>
              <a:t>Convention</a:t>
            </a:r>
            <a:r>
              <a:rPr lang="de-DE" dirty="0" smtClean="0"/>
              <a:t> Center – </a:t>
            </a:r>
            <a:r>
              <a:rPr lang="ru-RU" dirty="0" smtClean="0"/>
              <a:t>Лас </a:t>
            </a:r>
            <a:r>
              <a:rPr lang="ru-RU" dirty="0" err="1" smtClean="0"/>
              <a:t>Колінас</a:t>
            </a:r>
            <a:r>
              <a:rPr lang="ru-RU" dirty="0" smtClean="0"/>
              <a:t>, штат Техас,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G-Headquarters-Amsterdam-Netherlands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ING – Амстердам, </a:t>
            </a:r>
            <a:r>
              <a:rPr lang="ru-RU" dirty="0" err="1" smtClean="0"/>
              <a:t>Нідерланди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ggenheim-Museum-Bilbao-Spain-571x3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09775"/>
            <a:ext cx="5438775" cy="3600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</a:t>
            </a:r>
            <a:r>
              <a:rPr lang="de-DE" dirty="0" smtClean="0"/>
              <a:t>Guggenheim – </a:t>
            </a:r>
            <a:r>
              <a:rPr lang="ru-RU" dirty="0" err="1" smtClean="0"/>
              <a:t>Більбао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herki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909" y="1524000"/>
            <a:ext cx="586218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Gherkin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– </a:t>
            </a:r>
            <a:r>
              <a:rPr lang="ru-RU" dirty="0" smtClean="0"/>
              <a:t>Лондон, </a:t>
            </a:r>
            <a:r>
              <a:rPr lang="ru-RU" dirty="0" err="1" smtClean="0"/>
              <a:t>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zprom-headquarters-russia-600x423-571x4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895475"/>
            <a:ext cx="5438775" cy="3829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Офіс</a:t>
            </a:r>
            <a:r>
              <a:rPr lang="ru-RU" dirty="0" smtClean="0"/>
              <a:t> Газпром – Росія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s-Natural-Headquarters-–-Barcelona-Spain-571x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747" y="1524000"/>
            <a:ext cx="306050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de-DE" dirty="0" smtClean="0"/>
              <a:t>Gas Natural – </a:t>
            </a:r>
            <a:r>
              <a:rPr lang="ru-RU" dirty="0" smtClean="0"/>
              <a:t>Барселона, </a:t>
            </a:r>
            <a:r>
              <a:rPr lang="ru-RU" dirty="0" err="1" smtClean="0"/>
              <a:t>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ji-television-building-Tokyo-Japan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Fuji television building – </a:t>
            </a:r>
            <a:r>
              <a:rPr lang="en-US" dirty="0" err="1" smtClean="0"/>
              <a:t>Токіо</a:t>
            </a:r>
            <a:r>
              <a:rPr lang="en-US" dirty="0" smtClean="0"/>
              <a:t>, </a:t>
            </a:r>
            <a:r>
              <a:rPr lang="en-US" dirty="0" err="1" smtClean="0"/>
              <a:t>Японія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ost-Bank-Tower-–-Austin-Texas-571x6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221" y="1524000"/>
            <a:ext cx="380555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Frost Bank Tower – </a:t>
            </a:r>
            <a:r>
              <a:rPr lang="en-US" dirty="0" err="1" smtClean="0"/>
              <a:t>Остін</a:t>
            </a:r>
            <a:r>
              <a:rPr lang="en-US" dirty="0" smtClean="0"/>
              <a:t>, </a:t>
            </a:r>
            <a:r>
              <a:rPr lang="en-US" dirty="0" err="1" smtClean="0"/>
              <a:t>Техас</a:t>
            </a:r>
            <a:r>
              <a:rPr lang="en-US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rest-Spiral-Building-Darmstadt-Germany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Forest</a:t>
            </a:r>
            <a:r>
              <a:rPr lang="de-DE" dirty="0" smtClean="0"/>
              <a:t> Spiral </a:t>
            </a:r>
            <a:r>
              <a:rPr lang="de-DE" dirty="0" err="1" smtClean="0"/>
              <a:t>Building</a:t>
            </a:r>
            <a:r>
              <a:rPr lang="de-DE" dirty="0" smtClean="0"/>
              <a:t> – </a:t>
            </a:r>
            <a:r>
              <a:rPr lang="ru-RU" dirty="0" smtClean="0"/>
              <a:t>Дармштадт, </a:t>
            </a:r>
            <a:r>
              <a:rPr lang="ru-RU" dirty="0" err="1" smtClean="0"/>
              <a:t>Німеччина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meda-Sky-Building-–-Osaka-City-Japan-571x6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4724400" cy="505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Umeda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Sky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Building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Осака,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3810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/>
              <a:t>хмарочос</a:t>
            </a:r>
            <a:r>
              <a:rPr lang="ru-RU" sz="1400" dirty="0" smtClean="0"/>
              <a:t> в </a:t>
            </a:r>
            <a:r>
              <a:rPr lang="ru-RU" sz="1400" dirty="0" err="1" smtClean="0"/>
              <a:t>Осаці</a:t>
            </a:r>
            <a:r>
              <a:rPr lang="ru-RU" sz="1400" dirty="0" smtClean="0"/>
              <a:t>, </a:t>
            </a:r>
            <a:r>
              <a:rPr lang="ru-RU" sz="1400" dirty="0" err="1" smtClean="0"/>
              <a:t>Японія</a:t>
            </a:r>
            <a:r>
              <a:rPr lang="ru-RU" sz="1400" dirty="0" smtClean="0"/>
              <a:t>. </a:t>
            </a:r>
            <a:r>
              <a:rPr lang="ru-RU" sz="1400" dirty="0" err="1" smtClean="0"/>
              <a:t>Хмарочос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40-поверхових веж, </a:t>
            </a:r>
            <a:r>
              <a:rPr lang="ru-RU" sz="1400" dirty="0" err="1" smtClean="0"/>
              <a:t>з'єднаних</a:t>
            </a:r>
            <a:r>
              <a:rPr lang="ru-RU" sz="1400" dirty="0" smtClean="0"/>
              <a:t> мостами та </a:t>
            </a:r>
            <a:r>
              <a:rPr lang="ru-RU" sz="1400" dirty="0" err="1" smtClean="0"/>
              <a:t>есколаторами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Висота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будівлі</a:t>
            </a:r>
            <a:r>
              <a:rPr lang="ru-RU" sz="1400" dirty="0" smtClean="0"/>
              <a:t> становить 173 </a:t>
            </a:r>
            <a:r>
              <a:rPr lang="ru-RU" sz="1400" dirty="0" err="1" smtClean="0"/>
              <a:t>метри</a:t>
            </a:r>
            <a:r>
              <a:rPr lang="ru-RU" sz="1400" dirty="0" smtClean="0"/>
              <a:t>. </a:t>
            </a:r>
            <a:r>
              <a:rPr lang="ru-RU" sz="1400" dirty="0" err="1" smtClean="0"/>
              <a:t>Будівництво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розпочато</a:t>
            </a:r>
            <a:r>
              <a:rPr lang="ru-RU" sz="1400" dirty="0" smtClean="0"/>
              <a:t> в 1990 </a:t>
            </a:r>
            <a:r>
              <a:rPr lang="ru-RU" sz="1400" dirty="0" err="1" smtClean="0"/>
              <a:t>і</a:t>
            </a:r>
            <a:r>
              <a:rPr lang="ru-RU" sz="1400" dirty="0" smtClean="0"/>
              <a:t> завершено в 1993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. Дизайн </a:t>
            </a:r>
            <a:r>
              <a:rPr lang="ru-RU" sz="1400" dirty="0" err="1" smtClean="0"/>
              <a:t>хмарочосу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Хіросі</a:t>
            </a:r>
            <a:r>
              <a:rPr lang="ru-RU" sz="1400" dirty="0" smtClean="0"/>
              <a:t> </a:t>
            </a:r>
            <a:r>
              <a:rPr lang="ru-RU" sz="1400" dirty="0" err="1" smtClean="0"/>
              <a:t>Харою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побудований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корпорацією</a:t>
            </a:r>
            <a:r>
              <a:rPr lang="ru-RU" sz="1400" dirty="0" smtClean="0"/>
              <a:t> </a:t>
            </a:r>
            <a:r>
              <a:rPr lang="de-DE" sz="1400" dirty="0" err="1" smtClean="0"/>
              <a:t>Takenaka</a:t>
            </a:r>
            <a:r>
              <a:rPr lang="de-DE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erdinand-Cheval-Palace-France1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Ferdinand </a:t>
            </a:r>
            <a:r>
              <a:rPr lang="de-DE" dirty="0" err="1" smtClean="0"/>
              <a:t>Cheval</a:t>
            </a:r>
            <a:r>
              <a:rPr lang="de-DE" dirty="0" smtClean="0"/>
              <a:t> Palace – </a:t>
            </a:r>
            <a:r>
              <a:rPr lang="ru-RU" dirty="0" err="1" smtClean="0"/>
              <a:t>Франція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shion-Show-Mall-Las-Vegas-US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64282"/>
            <a:ext cx="6992505" cy="52413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Торговий</a:t>
            </a:r>
            <a:r>
              <a:rPr lang="ru-RU" dirty="0" smtClean="0"/>
              <a:t> центр </a:t>
            </a:r>
            <a:r>
              <a:rPr lang="ru-RU" dirty="0" err="1" smtClean="0"/>
              <a:t>Fashion</a:t>
            </a:r>
            <a:r>
              <a:rPr lang="ru-RU" dirty="0" smtClean="0"/>
              <a:t> </a:t>
            </a:r>
            <a:r>
              <a:rPr lang="ru-RU" dirty="0" err="1" smtClean="0"/>
              <a:t>Show</a:t>
            </a:r>
            <a:r>
              <a:rPr lang="ru-RU" dirty="0" smtClean="0"/>
              <a:t> – Лас-Вегас, штат Невада,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xperience-Music-Project-Seattle-Washington-US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29052"/>
            <a:ext cx="8001000" cy="53246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Концертний</a:t>
            </a:r>
            <a:r>
              <a:rPr lang="ru-RU" dirty="0" smtClean="0"/>
              <a:t> зал </a:t>
            </a:r>
            <a:r>
              <a:rPr lang="de-DE" dirty="0" smtClean="0"/>
              <a:t>Experience Music Project – </a:t>
            </a:r>
            <a:r>
              <a:rPr lang="ru-RU" dirty="0" err="1" smtClean="0"/>
              <a:t>Сіетл</a:t>
            </a:r>
            <a:r>
              <a:rPr lang="ru-RU" dirty="0" smtClean="0"/>
              <a:t>, штат Вашингтон,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planade-Theatres-Singapore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Esplanade </a:t>
            </a:r>
            <a:r>
              <a:rPr lang="de-DE" dirty="0" err="1" smtClean="0"/>
              <a:t>Theatres</a:t>
            </a:r>
            <a:r>
              <a:rPr lang="de-DE" dirty="0" smtClean="0"/>
              <a:t> – </a:t>
            </a:r>
            <a:r>
              <a:rPr lang="ru-RU" dirty="0" err="1" smtClean="0"/>
              <a:t>Сінгапур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rwin-Wurm-House-Attack-Viena-Austria-571x7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276" y="1524000"/>
            <a:ext cx="366144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Erwin Wurm: House </a:t>
            </a:r>
            <a:r>
              <a:rPr lang="de-DE" dirty="0" err="1" smtClean="0"/>
              <a:t>Attack</a:t>
            </a:r>
            <a:r>
              <a:rPr lang="de-DE" dirty="0" smtClean="0"/>
              <a:t> – </a:t>
            </a:r>
            <a:r>
              <a:rPr lang="ru-RU" dirty="0" smtClean="0"/>
              <a:t>Вена, </a:t>
            </a:r>
            <a:r>
              <a:rPr lang="ru-RU" dirty="0" err="1" smtClean="0"/>
              <a:t>Австрія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rrante-Guest-House-Chile-571x3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404497"/>
            <a:ext cx="7721762" cy="5301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Errante</a:t>
            </a:r>
            <a:r>
              <a:rPr lang="de-DE" dirty="0" smtClean="0"/>
              <a:t> Guest House – </a:t>
            </a:r>
            <a:r>
              <a:rPr lang="ru-RU" dirty="0" err="1" smtClean="0"/>
              <a:t>Чілі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dificio-Mirador-Madrid-Spain-571x5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47800"/>
            <a:ext cx="5105400" cy="5105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Edificio</a:t>
            </a:r>
            <a:r>
              <a:rPr lang="de-DE" dirty="0" smtClean="0"/>
              <a:t> </a:t>
            </a:r>
            <a:r>
              <a:rPr lang="de-DE" dirty="0" err="1" smtClean="0"/>
              <a:t>Mirador</a:t>
            </a:r>
            <a:r>
              <a:rPr lang="de-DE" dirty="0" smtClean="0"/>
              <a:t> – </a:t>
            </a:r>
            <a:r>
              <a:rPr lang="ru-RU" dirty="0" smtClean="0"/>
              <a:t>Мадрид, </a:t>
            </a:r>
            <a:r>
              <a:rPr lang="ru-RU" dirty="0" err="1" smtClean="0"/>
              <a:t>Іспанія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den-project-United-Kingdom-571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22647"/>
            <a:ext cx="7917497" cy="52829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Eden </a:t>
            </a:r>
            <a:r>
              <a:rPr lang="de-DE" dirty="0" err="1" smtClean="0"/>
              <a:t>project</a:t>
            </a:r>
            <a:r>
              <a:rPr lang="de-DE" dirty="0" smtClean="0"/>
              <a:t> – </a:t>
            </a:r>
            <a:r>
              <a:rPr lang="ru-RU" dirty="0" err="1" smtClean="0"/>
              <a:t>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gital-Beijing-Beijing-Chin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 Beijing – </a:t>
            </a:r>
            <a:r>
              <a:rPr lang="ru-RU" dirty="0" err="1" smtClean="0"/>
              <a:t>Пекін</a:t>
            </a:r>
            <a:r>
              <a:rPr lang="ru-RU" dirty="0" smtClean="0"/>
              <a:t>, Китай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rcons-Headquarters-Building-–-Chihuahua-Mexico-571x4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876425"/>
            <a:ext cx="5438775" cy="3867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головного </a:t>
            </a:r>
            <a:r>
              <a:rPr lang="ru-RU" dirty="0" err="1" smtClean="0"/>
              <a:t>офісу</a:t>
            </a:r>
            <a:r>
              <a:rPr lang="ru-RU" dirty="0" smtClean="0"/>
              <a:t> </a:t>
            </a:r>
            <a:r>
              <a:rPr lang="ru-RU" dirty="0" err="1" smtClean="0"/>
              <a:t>Darcons</a:t>
            </a:r>
            <a:r>
              <a:rPr lang="ru-RU" dirty="0" smtClean="0"/>
              <a:t> – </a:t>
            </a:r>
            <a:r>
              <a:rPr lang="ru-RU" dirty="0" err="1" smtClean="0"/>
              <a:t>Чіхуахуа</a:t>
            </a:r>
            <a:r>
              <a:rPr lang="ru-RU" dirty="0" smtClean="0"/>
              <a:t>, Мексика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CSD-Geisel-Library-San-Diego-California-USA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29052"/>
            <a:ext cx="7928709" cy="527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Бібліотека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de-DE" dirty="0" smtClean="0">
                <a:latin typeface="Comic Sans MS" pitchFamily="66" charset="0"/>
              </a:rPr>
              <a:t>UCSD Geisel – </a:t>
            </a:r>
            <a:r>
              <a:rPr lang="ru-RU" dirty="0" err="1" smtClean="0">
                <a:latin typeface="Comic Sans MS" pitchFamily="66" charset="0"/>
              </a:rPr>
              <a:t>Сан-Діего</a:t>
            </a:r>
            <a:r>
              <a:rPr lang="ru-RU" dirty="0" smtClean="0">
                <a:latin typeface="Comic Sans MS" pitchFamily="66" charset="0"/>
              </a:rPr>
              <a:t>, штат </a:t>
            </a:r>
            <a:r>
              <a:rPr lang="ru-RU" dirty="0" err="1" smtClean="0">
                <a:latin typeface="Comic Sans MS" pitchFamily="66" charset="0"/>
              </a:rPr>
              <a:t>Каліфорнія</a:t>
            </a:r>
            <a:r>
              <a:rPr lang="ru-RU" dirty="0" smtClean="0">
                <a:latin typeface="Comic Sans MS" pitchFamily="66" charset="0"/>
              </a:rPr>
              <a:t>, США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ancing-Building-Prague-Czech-Republic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49" y="1524000"/>
            <a:ext cx="343050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Dancing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– </a:t>
            </a:r>
            <a:r>
              <a:rPr lang="ru-RU" dirty="0" smtClean="0"/>
              <a:t>Прага, </a:t>
            </a:r>
            <a:r>
              <a:rPr lang="ru-RU" dirty="0" err="1" smtClean="0"/>
              <a:t>Чехія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ntainer-City-London-UK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Container City – </a:t>
            </a:r>
            <a:r>
              <a:rPr lang="ru-RU" dirty="0" smtClean="0"/>
              <a:t>Лондон, </a:t>
            </a:r>
            <a:r>
              <a:rPr lang="ru-RU" dirty="0" err="1" smtClean="0"/>
              <a:t>Великобританія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urch-of-Hallgrímur-–-Reykjavík-Iceland-571x4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896" y="1524000"/>
            <a:ext cx="541620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de-DE" dirty="0" err="1" smtClean="0"/>
              <a:t>Hallgrimur</a:t>
            </a:r>
            <a:r>
              <a:rPr lang="de-DE" dirty="0" smtClean="0"/>
              <a:t> – </a:t>
            </a:r>
            <a:r>
              <a:rPr lang="ru-RU" dirty="0" err="1" smtClean="0"/>
              <a:t>Рейк’явік</a:t>
            </a:r>
            <a:r>
              <a:rPr lang="ru-RU" dirty="0" smtClean="0"/>
              <a:t>, </a:t>
            </a:r>
            <a:r>
              <a:rPr lang="ru-RU" dirty="0" err="1" smtClean="0"/>
              <a:t>Ісландія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cago-spire-u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138665"/>
            <a:ext cx="3276599" cy="53251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Chicago </a:t>
            </a:r>
            <a:r>
              <a:rPr lang="de-DE" dirty="0" err="1" smtClean="0"/>
              <a:t>Spire</a:t>
            </a:r>
            <a:r>
              <a:rPr lang="de-DE" dirty="0" smtClean="0"/>
              <a:t> – </a:t>
            </a:r>
            <a:r>
              <a:rPr lang="ru-RU" dirty="0" err="1" smtClean="0"/>
              <a:t>Чікаго</a:t>
            </a:r>
            <a:r>
              <a:rPr lang="ru-RU" dirty="0" smtClean="0"/>
              <a:t>, </a:t>
            </a:r>
            <a:r>
              <a:rPr lang="ru-RU" dirty="0" err="1" smtClean="0"/>
              <a:t>Іллінойс</a:t>
            </a:r>
            <a:r>
              <a:rPr lang="ru-RU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pel-of-the-Holy-Cross-–-Sedona-Arizona-571x3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990725"/>
            <a:ext cx="5438775" cy="3638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Chapel of the Holy Cross – </a:t>
            </a:r>
            <a:r>
              <a:rPr lang="en-US" dirty="0" err="1" smtClean="0"/>
              <a:t>Седона</a:t>
            </a:r>
            <a:r>
              <a:rPr lang="en-US" dirty="0" smtClean="0"/>
              <a:t>, </a:t>
            </a:r>
            <a:r>
              <a:rPr lang="en-US" dirty="0" err="1" smtClean="0"/>
              <a:t>Арізона</a:t>
            </a:r>
            <a:r>
              <a:rPr lang="en-US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ctv-headquarters-China-571x6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469" y="1524000"/>
            <a:ext cx="431506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de-DE" dirty="0" smtClean="0"/>
              <a:t>CCTV – </a:t>
            </a:r>
            <a:r>
              <a:rPr lang="ru-RU" dirty="0" smtClean="0"/>
              <a:t>Китай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hedral-of-St.-Mary-of-the-Assumption-–-San-Francisco-California-571x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819275"/>
            <a:ext cx="5438775" cy="3981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Cathedral of St. Mary of the Assumption – </a:t>
            </a:r>
            <a:r>
              <a:rPr lang="en-US" dirty="0" err="1" smtClean="0"/>
              <a:t>Сан</a:t>
            </a:r>
            <a:r>
              <a:rPr lang="en-US" dirty="0" smtClean="0"/>
              <a:t> </a:t>
            </a:r>
            <a:r>
              <a:rPr lang="en-US" dirty="0" err="1" smtClean="0"/>
              <a:t>Франциско</a:t>
            </a:r>
            <a:r>
              <a:rPr lang="en-US" dirty="0" smtClean="0"/>
              <a:t>, </a:t>
            </a:r>
            <a:r>
              <a:rPr lang="en-US" dirty="0" err="1" smtClean="0"/>
              <a:t>Каліфорнія</a:t>
            </a:r>
            <a:r>
              <a:rPr lang="en-US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thedral-of-Brasilia-–-Brasilia-Brazil-571x3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81212"/>
            <a:ext cx="5438775" cy="3457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Cathedral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Brasilia – </a:t>
            </a:r>
            <a:r>
              <a:rPr lang="ru-RU" dirty="0" err="1" smtClean="0"/>
              <a:t>Бразиліа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rj-Khalifa1-571x11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213664"/>
            <a:ext cx="2724718" cy="5263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Burj</a:t>
            </a:r>
            <a:r>
              <a:rPr lang="de-DE" dirty="0" smtClean="0"/>
              <a:t> Khalifa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rj-al-Taqa-–-Dub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0" y="1524000"/>
            <a:ext cx="34925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Burj</a:t>
            </a:r>
            <a:r>
              <a:rPr lang="de-DE" dirty="0" smtClean="0"/>
              <a:t> al-</a:t>
            </a:r>
            <a:r>
              <a:rPr lang="de-DE" dirty="0" err="1" smtClean="0"/>
              <a:t>Taqa</a:t>
            </a:r>
            <a:r>
              <a:rPr lang="de-DE" dirty="0" smtClean="0"/>
              <a:t>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rning-Torso-Malmö-Sweden-571x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3422797" cy="515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Turning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Torso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Мальмо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Швеція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4038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/>
              <a:t>хмарочос</a:t>
            </a:r>
            <a:r>
              <a:rPr lang="ru-RU" sz="1400" dirty="0" smtClean="0"/>
              <a:t> в Мальме, </a:t>
            </a:r>
            <a:r>
              <a:rPr lang="ru-RU" sz="1400" dirty="0" err="1" smtClean="0"/>
              <a:t>Швеція</a:t>
            </a:r>
            <a:r>
              <a:rPr lang="ru-RU" sz="1400" dirty="0" smtClean="0"/>
              <a:t>. </a:t>
            </a:r>
            <a:r>
              <a:rPr lang="ru-RU" sz="1400" dirty="0" err="1" smtClean="0"/>
              <a:t>Висота</a:t>
            </a:r>
            <a:r>
              <a:rPr lang="ru-RU" sz="1400" dirty="0" smtClean="0"/>
              <a:t> 54-поверхового </a:t>
            </a:r>
            <a:r>
              <a:rPr lang="ru-RU" sz="1400" dirty="0" err="1" smtClean="0"/>
              <a:t>будинку</a:t>
            </a:r>
            <a:r>
              <a:rPr lang="ru-RU" sz="1400" dirty="0" smtClean="0"/>
              <a:t> становить 190 </a:t>
            </a:r>
            <a:r>
              <a:rPr lang="ru-RU" sz="1400" dirty="0" err="1" smtClean="0"/>
              <a:t>метрів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найвищим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Скандинавії</a:t>
            </a:r>
            <a:r>
              <a:rPr lang="ru-RU" sz="1400" dirty="0" smtClean="0"/>
              <a:t>,[1] та другим за </a:t>
            </a:r>
            <a:r>
              <a:rPr lang="ru-RU" sz="1400" dirty="0" err="1" smtClean="0"/>
              <a:t>висотою</a:t>
            </a:r>
            <a:r>
              <a:rPr lang="ru-RU" sz="1400" dirty="0" smtClean="0"/>
              <a:t> </a:t>
            </a:r>
            <a:r>
              <a:rPr lang="ru-RU" sz="1400" dirty="0" err="1" smtClean="0"/>
              <a:t>житловим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Європи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Тріумф-Паласа</a:t>
            </a:r>
            <a:r>
              <a:rPr lang="ru-RU" sz="1400" dirty="0" smtClean="0"/>
              <a:t> в </a:t>
            </a:r>
            <a:r>
              <a:rPr lang="ru-RU" sz="1400" dirty="0" err="1" smtClean="0"/>
              <a:t>Москві</a:t>
            </a:r>
            <a:r>
              <a:rPr lang="ru-RU" sz="1400" dirty="0" smtClean="0"/>
              <a:t>. </a:t>
            </a:r>
            <a:r>
              <a:rPr lang="ru-RU" sz="1400" dirty="0" err="1" smtClean="0"/>
              <a:t>Будівництво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розпочато</a:t>
            </a:r>
            <a:r>
              <a:rPr lang="ru-RU" sz="1400" dirty="0" smtClean="0"/>
              <a:t> в 2001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27 </a:t>
            </a:r>
            <a:r>
              <a:rPr lang="ru-RU" sz="1400" dirty="0" err="1" smtClean="0"/>
              <a:t>серпня</a:t>
            </a:r>
            <a:r>
              <a:rPr lang="ru-RU" sz="1400" dirty="0" smtClean="0"/>
              <a:t> 2005 року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офіційно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відкрито</a:t>
            </a:r>
            <a:r>
              <a:rPr lang="ru-RU" sz="1400" dirty="0" smtClean="0"/>
              <a:t>. В 2005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хмарочос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нагороду</a:t>
            </a:r>
            <a:r>
              <a:rPr lang="ru-RU" sz="1400" dirty="0" smtClean="0"/>
              <a:t> </a:t>
            </a:r>
            <a:r>
              <a:rPr lang="de-DE" sz="1400" dirty="0" err="1" smtClean="0"/>
              <a:t>Emporis</a:t>
            </a:r>
            <a:r>
              <a:rPr lang="de-DE" sz="1400" dirty="0" smtClean="0"/>
              <a:t> Skyscraper Award, </a:t>
            </a:r>
            <a:r>
              <a:rPr lang="ru-RU" sz="1400" dirty="0" smtClean="0"/>
              <a:t>як </a:t>
            </a:r>
            <a:r>
              <a:rPr lang="ru-RU" sz="1400" dirty="0" err="1" smtClean="0"/>
              <a:t>найкращий</a:t>
            </a:r>
            <a:r>
              <a:rPr lang="ru-RU" sz="1400" dirty="0" smtClean="0"/>
              <a:t> </a:t>
            </a:r>
            <a:r>
              <a:rPr lang="ru-RU" sz="1400" dirty="0" err="1" smtClean="0"/>
              <a:t>хмарочос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світі</a:t>
            </a:r>
            <a:r>
              <a:rPr lang="ru-RU" sz="1400" dirty="0" smtClean="0"/>
              <a:t>, </a:t>
            </a:r>
            <a:r>
              <a:rPr lang="ru-RU" sz="1400" dirty="0" err="1" smtClean="0"/>
              <a:t>збудований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року.</a:t>
            </a:r>
            <a:endParaRPr lang="ru-RU" sz="1400" dirty="0"/>
          </a:p>
        </p:txBody>
      </p:sp>
    </p:spTree>
  </p:cSld>
  <p:clrMapOvr>
    <a:masterClrMapping/>
  </p:clrMapOvr>
  <p:transition>
    <p:dissolv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rj-al-Arab-Dubai-UAE-571x7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49" y="1524000"/>
            <a:ext cx="343050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Burj</a:t>
            </a:r>
            <a:r>
              <a:rPr lang="de-DE" dirty="0" smtClean="0"/>
              <a:t> al </a:t>
            </a:r>
            <a:r>
              <a:rPr lang="de-DE" dirty="0" err="1" smtClean="0"/>
              <a:t>Arab</a:t>
            </a:r>
            <a:r>
              <a:rPr lang="de-DE" dirty="0" smtClean="0"/>
              <a:t>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r-Building-Yverdon-les-Bainz-Switzerland-571x3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05012"/>
            <a:ext cx="5438775" cy="3609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Blur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– </a:t>
            </a:r>
            <a:r>
              <a:rPr lang="ru-RU" dirty="0" err="1" smtClean="0"/>
              <a:t>Швейцарія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rlin-Zeiss-Planetarium-Berlin-Germany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Планетарій</a:t>
            </a:r>
            <a:r>
              <a:rPr lang="ru-RU" dirty="0" smtClean="0"/>
              <a:t> </a:t>
            </a:r>
            <a:r>
              <a:rPr lang="de-DE" dirty="0" smtClean="0"/>
              <a:t>Berlin Zeiss – </a:t>
            </a:r>
            <a:r>
              <a:rPr lang="ru-RU" dirty="0" err="1" smtClean="0"/>
              <a:t>Берлін</a:t>
            </a:r>
            <a:r>
              <a:rPr lang="ru-RU" dirty="0" smtClean="0"/>
              <a:t>, </a:t>
            </a:r>
            <a:r>
              <a:rPr lang="ru-RU" dirty="0" err="1" smtClean="0"/>
              <a:t>Німеччина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ijing-National-Stadium-Beijing-Chin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Пекінський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Стадіон</a:t>
            </a:r>
            <a:r>
              <a:rPr lang="ru-RU" dirty="0" smtClean="0"/>
              <a:t> – </a:t>
            </a:r>
            <a:r>
              <a:rPr lang="ru-RU" dirty="0" err="1" smtClean="0"/>
              <a:t>Пекін</a:t>
            </a:r>
            <a:r>
              <a:rPr lang="ru-RU" dirty="0" smtClean="0"/>
              <a:t>, Китай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há’í-House-of-Worship-–-New-Delhi-India-571x2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841062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Baha’i House of Worship – </a:t>
            </a:r>
            <a:r>
              <a:rPr lang="en-US" dirty="0" err="1" smtClean="0"/>
              <a:t>Нью</a:t>
            </a:r>
            <a:r>
              <a:rPr lang="en-US" dirty="0" smtClean="0"/>
              <a:t>- </a:t>
            </a:r>
            <a:r>
              <a:rPr lang="en-US" dirty="0" err="1" smtClean="0"/>
              <a:t>Делфі</a:t>
            </a:r>
            <a:r>
              <a:rPr lang="en-US" dirty="0" smtClean="0"/>
              <a:t>, </a:t>
            </a:r>
            <a:r>
              <a:rPr lang="en-US" dirty="0" err="1" smtClean="0"/>
              <a:t>Індія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tomium-Brussels-Belgium-571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266"/>
            <a:ext cx="7772400" cy="51861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Atomium – </a:t>
            </a:r>
            <a:r>
              <a:rPr lang="ru-RU" dirty="0" err="1" smtClean="0"/>
              <a:t>Брюсель</a:t>
            </a:r>
            <a:r>
              <a:rPr lang="ru-RU" dirty="0" smtClean="0"/>
              <a:t>, </a:t>
            </a:r>
            <a:r>
              <a:rPr lang="ru-RU" dirty="0" err="1" smtClean="0"/>
              <a:t>Бельгія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tlantis-Dubai-UAE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79762"/>
            <a:ext cx="7509007" cy="4997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Atlantis – </a:t>
            </a:r>
            <a:r>
              <a:rPr lang="ru-RU" dirty="0" err="1" smtClean="0"/>
              <a:t>Дубай</a:t>
            </a:r>
            <a:r>
              <a:rPr lang="ru-RU" dirty="0" smtClean="0"/>
              <a:t>, ОАЕ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che-de-la-Défense-–-La-Défense-France-571x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00250"/>
            <a:ext cx="5438775" cy="3619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Arche de la Défense – Франція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qua-Tower-USA-6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143000"/>
            <a:ext cx="4377719" cy="541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Aqua Tower – </a:t>
            </a:r>
            <a:r>
              <a:rPr lang="ru-RU" dirty="0" err="1" smtClean="0"/>
              <a:t>Чікаго</a:t>
            </a:r>
            <a:r>
              <a:rPr lang="ru-RU" dirty="0" smtClean="0"/>
              <a:t>, </a:t>
            </a:r>
            <a:r>
              <a:rPr lang="ru-RU" dirty="0" err="1" smtClean="0"/>
              <a:t>Іллінойс</a:t>
            </a:r>
            <a:r>
              <a:rPr lang="ru-RU" dirty="0" smtClean="0"/>
              <a:t>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ir-Force-Academy-Chapel-Colorado-USA-571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1771650"/>
            <a:ext cx="5438775" cy="407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Каплиця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військово-повітряних</a:t>
            </a:r>
            <a:r>
              <a:rPr lang="ru-RU" dirty="0" smtClean="0"/>
              <a:t> сил – штат Колорадо, США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FFCA0C"/>
      </a:dk2>
      <a:lt2>
        <a:srgbClr val="B23A7D"/>
      </a:lt2>
      <a:accent1>
        <a:srgbClr val="F1D7E0"/>
      </a:accent1>
      <a:accent2>
        <a:srgbClr val="3F3F3F"/>
      </a:accent2>
      <a:accent3>
        <a:srgbClr val="F1D7E0"/>
      </a:accent3>
      <a:accent4>
        <a:srgbClr val="CF6DA4"/>
      </a:accent4>
      <a:accent5>
        <a:srgbClr val="874296"/>
      </a:accent5>
      <a:accent6>
        <a:srgbClr val="E5BCDC"/>
      </a:accent6>
      <a:hlink>
        <a:srgbClr val="CE95AF"/>
      </a:hlink>
      <a:folHlink>
        <a:srgbClr val="FF000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1024</Words>
  <PresentationFormat>Экран (4:3)</PresentationFormat>
  <Paragraphs>114</Paragraphs>
  <Slides>101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Бумажная</vt:lpstr>
      <vt:lpstr>Найнезвичайніші будівлі світу</vt:lpstr>
      <vt:lpstr>Музей Писанки, Коломия, Україна</vt:lpstr>
      <vt:lpstr>Wonderworks – парк розваг Pigeon Forge, Тенесі, США</vt:lpstr>
      <vt:lpstr>Water Tower – Сарагоса, Іспанія</vt:lpstr>
      <vt:lpstr>Water Cube – Пекін, Китай</vt:lpstr>
      <vt:lpstr>Концертний зал Walt Disney – Лос-Анджелес, штат Каліфорнія, США</vt:lpstr>
      <vt:lpstr>Umeda Sky Building – Осака, Японія</vt:lpstr>
      <vt:lpstr>Бібліотека UCSD Geisel – Сан-Діего, штат Каліфорнія, США</vt:lpstr>
      <vt:lpstr>Turning Torso – Мальмо, Швеція</vt:lpstr>
      <vt:lpstr>The Wave Tower – Дубай, ОАЕ</vt:lpstr>
      <vt:lpstr>The Valencia Opera House – Валенсія, Іспанія</vt:lpstr>
      <vt:lpstr>The Torre Galatea Figueras – Іспанія</vt:lpstr>
      <vt:lpstr>Національна бібліотека – Мінськ, Білорусія</vt:lpstr>
      <vt:lpstr>The Museum of Play – Рочестер, штат Нью-Йорк, США</vt:lpstr>
      <vt:lpstr>The Egg (Empire State Plaza) – Олбані, штат Нью-Йорк, США</vt:lpstr>
      <vt:lpstr>The Chrysler Building – Нью-Йорк, США</vt:lpstr>
      <vt:lpstr>The Basket Building – штат Огайо, США</vt:lpstr>
      <vt:lpstr>Концертний зал Tenerife – Канарскі острови, Іспанія</vt:lpstr>
      <vt:lpstr>Муніципальний центр – Темпе, Арізона, США</vt:lpstr>
      <vt:lpstr>Tate Modern Addition – Лондон, Великобританія</vt:lpstr>
      <vt:lpstr>Міністерство транспорту – Тбілісі, Грузія</vt:lpstr>
      <vt:lpstr>Stata Center – Кембрідж, Масачусетс</vt:lpstr>
      <vt:lpstr>Songjiang Hotel – Шанхай</vt:lpstr>
      <vt:lpstr>Solar Furnace – Одейло, Франція</vt:lpstr>
      <vt:lpstr>Будинок Парламенту – Єдинбург, Шотландія</vt:lpstr>
      <vt:lpstr>Ryugyong Hotel – Пхеньян, Північна Корея</vt:lpstr>
      <vt:lpstr>Russia Tower – Росія</vt:lpstr>
      <vt:lpstr>Прибудова до музею Royal Ontario – Торонто, Канада</vt:lpstr>
      <vt:lpstr>Ripley’s Building – Ніагарський водоспад, Антаріо, Канада</vt:lpstr>
      <vt:lpstr>Ripley’s Believe It or Not! – Ніагарський водоспад, Антаріо, Канада</vt:lpstr>
      <vt:lpstr>Richmond Olympic Oval – Ванкувер, Канада</vt:lpstr>
      <vt:lpstr>Резиденція Antilia, Індія</vt:lpstr>
      <vt:lpstr>Regatta Hotel – Джакарта, Індонезія</vt:lpstr>
      <vt:lpstr>Raffles Dubai in Wafi city – Дубай, ОАЕ</vt:lpstr>
      <vt:lpstr>Puerta de Europa – Мадрид, Іспанія</vt:lpstr>
      <vt:lpstr>Penang Global City Centre – Малазія</vt:lpstr>
      <vt:lpstr>Pabellon de Aragon – Сарагоса, Іспанія</vt:lpstr>
      <vt:lpstr>P.A.R.A.S.I.T.E Project – Ротердам, Нідерланди</vt:lpstr>
      <vt:lpstr>Олімпійський стадіон – Монреаль, Канада</vt:lpstr>
      <vt:lpstr>Notre Dame du Haut – Сона Верхня, Франція</vt:lpstr>
      <vt:lpstr>Nordpark Cable Railway – Інсбрук, Австрія</vt:lpstr>
      <vt:lpstr>Будівля Nord LB – Ганновер, Німеччина</vt:lpstr>
      <vt:lpstr>Новий музей – Нью-Йорк, штат Нью-Йорк, США</vt:lpstr>
      <vt:lpstr>Neues Tempodrom – Берлін, Німеччина</vt:lpstr>
      <vt:lpstr>Будівля національного конгресу – Бразилія</vt:lpstr>
      <vt:lpstr>National centre for the performing arts – Пекін, Китай</vt:lpstr>
      <vt:lpstr>Будівля Національного Союзу Архітекторів – Румунія</vt:lpstr>
      <vt:lpstr>Nakagin Capsule Tower – Токіо, Японія</vt:lpstr>
      <vt:lpstr>Музей сучасного мистецтва – Нітерой, Бразилія</vt:lpstr>
      <vt:lpstr>Montreal Biosphère – Канада</vt:lpstr>
      <vt:lpstr>Manchester Civil Justice Centre – Манчестер, Великобританія</vt:lpstr>
      <vt:lpstr>Macquarie Bank – Сідней, Австралія</vt:lpstr>
      <vt:lpstr>Grand Lisboa – Макао, Китай</vt:lpstr>
      <vt:lpstr>Готель-казино Luxor – Лас-Вегас, штат Невада, США</vt:lpstr>
      <vt:lpstr>Будівля Lloyd – Лондон, Великобританія</vt:lpstr>
      <vt:lpstr>La Pedrera – Барселона, Іспанія</vt:lpstr>
      <vt:lpstr>Kunsthaus – Грац, Австрія</vt:lpstr>
      <vt:lpstr>Бібліотека Канзас-Сіті – штат Міссурі, США</vt:lpstr>
      <vt:lpstr>Jumeirah Emirates Towers – Дубай, ОАЕ</vt:lpstr>
      <vt:lpstr>John Curtin School of Medical Research – Канберра, Австралія</vt:lpstr>
      <vt:lpstr>Irving Convention Center – Лас Колінас, штат Техас, США</vt:lpstr>
      <vt:lpstr>Головний офіс ING – Амстердам, Нідерланди</vt:lpstr>
      <vt:lpstr>Музей Guggenheim – Більбао, Іспанія</vt:lpstr>
      <vt:lpstr>Gherkin Building – Лондон, Великобританія</vt:lpstr>
      <vt:lpstr>Офіс Газпром – Росія</vt:lpstr>
      <vt:lpstr>Головний офіс Gas Natural – Барселона, Іспанія</vt:lpstr>
      <vt:lpstr>Fuji television building – Токіо, Японія</vt:lpstr>
      <vt:lpstr>Frost Bank Tower – Остін, Техас, США</vt:lpstr>
      <vt:lpstr>Forest Spiral Building – Дармштадт, Німеччина</vt:lpstr>
      <vt:lpstr>Ferdinand Cheval Palace – Франція</vt:lpstr>
      <vt:lpstr>Торговий центр Fashion Show – Лас-Вегас, штат Невада, США</vt:lpstr>
      <vt:lpstr>Концертний зал Experience Music Project – Сіетл, штат Вашингтон, США</vt:lpstr>
      <vt:lpstr>Esplanade Theatres – Сінгапур</vt:lpstr>
      <vt:lpstr>Erwin Wurm: House Attack – Вена, Австрія</vt:lpstr>
      <vt:lpstr>Errante Guest House – Чілі</vt:lpstr>
      <vt:lpstr>Edificio Mirador – Мадрид, Іспанія</vt:lpstr>
      <vt:lpstr>Eden project – Великобританія</vt:lpstr>
      <vt:lpstr>Digital Beijing – Пекін, Китай</vt:lpstr>
      <vt:lpstr>Будинок головного офісу Darcons – Чіхуахуа, Мексика</vt:lpstr>
      <vt:lpstr>Dancing Building – Прага, Чехія</vt:lpstr>
      <vt:lpstr>Container City – Лондон, Великобританія</vt:lpstr>
      <vt:lpstr>Церква Hallgrimur – Рейк’явік, Ісландія</vt:lpstr>
      <vt:lpstr>Chicago Spire – Чікаго, Іллінойс, США</vt:lpstr>
      <vt:lpstr>Chapel of the Holy Cross – Седона, Арізона, США</vt:lpstr>
      <vt:lpstr>Офіс CCTV – Китай</vt:lpstr>
      <vt:lpstr>Cathedral of St. Mary of the Assumption – Сан Франциско, Каліфорнія, США</vt:lpstr>
      <vt:lpstr>Cathedral of Brasilia – Бразиліа, Бразилія</vt:lpstr>
      <vt:lpstr>Burj Khalifa – Дубай, ОАЕ</vt:lpstr>
      <vt:lpstr>Burj al-Taqa – Дубай, ОАЕ</vt:lpstr>
      <vt:lpstr>Burj al Arab – Дубай, ОАЕ</vt:lpstr>
      <vt:lpstr>Blur Building – Швейцарія</vt:lpstr>
      <vt:lpstr>Планетарій Berlin Zeiss – Берлін, Німеччина</vt:lpstr>
      <vt:lpstr>Пекінський Національний Стадіон – Пекін, Китай</vt:lpstr>
      <vt:lpstr>Baha’i House of Worship – Нью- Делфі, Індія</vt:lpstr>
      <vt:lpstr>Atomium – Брюсель, Бельгія</vt:lpstr>
      <vt:lpstr>Atlantis – Дубай, ОАЕ</vt:lpstr>
      <vt:lpstr>Arche de la Défense – Франція</vt:lpstr>
      <vt:lpstr>Aqua Tower – Чікаго, Іллінойс, США</vt:lpstr>
      <vt:lpstr>Каплиця Академії військово-повітряних сил – штат Колорадо, США</vt:lpstr>
      <vt:lpstr>Selfridges Department Store – Бірмінгем, Великобританія</vt:lpstr>
      <vt:lpstr>Підготувала учениця 10-А класу ССЗШ № 307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Игорь</cp:lastModifiedBy>
  <cp:revision>32</cp:revision>
  <dcterms:modified xsi:type="dcterms:W3CDTF">2012-10-08T18:20:05Z</dcterms:modified>
</cp:coreProperties>
</file>