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(1746 - 1828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4800" i="1" dirty="0" err="1" smtClean="0">
                <a:latin typeface="Times New Roman" pitchFamily="18" charset="0"/>
                <a:cs typeface="Times New Roman" pitchFamily="18" charset="0"/>
              </a:rPr>
              <a:t>Франсіско</a:t>
            </a:r>
            <a:r>
              <a:rPr lang="uk-UA" sz="4800" i="1" dirty="0" smtClean="0">
                <a:latin typeface="Times New Roman" pitchFamily="18" charset="0"/>
                <a:cs typeface="Times New Roman" pitchFamily="18" charset="0"/>
              </a:rPr>
              <a:t> Хосе де </a:t>
            </a:r>
            <a:r>
              <a:rPr lang="uk-UA" sz="4800" i="1" dirty="0" smtClean="0">
                <a:latin typeface="Times New Roman" pitchFamily="18" charset="0"/>
                <a:cs typeface="Times New Roman" pitchFamily="18" charset="0"/>
              </a:rPr>
              <a:t>Гойя </a:t>
            </a:r>
            <a:r>
              <a:rPr lang="uk-UA" sz="4800" i="1" dirty="0" err="1" smtClean="0">
                <a:latin typeface="Times New Roman" pitchFamily="18" charset="0"/>
                <a:cs typeface="Times New Roman" pitchFamily="18" charset="0"/>
              </a:rPr>
              <a:t>Лусіенте</a:t>
            </a:r>
            <a:endParaRPr lang="uk-UA" sz="4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0760" y="6083280"/>
            <a:ext cx="2757478" cy="488992"/>
          </a:xfrm>
        </p:spPr>
        <p:txBody>
          <a:bodyPr>
            <a:normAutofit fontScale="90000"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Собака, що тоне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5786454"/>
            <a:ext cx="3214710" cy="64294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Сатурн,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пожирає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синів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://upload.wikimedia.org/wikipedia/commons/thumb/8/82/Francisco_de_Goya%2C_Saturno_devorando_a_su_hijo_%281819-1823%29.jpg/150px-Francisco_de_Goya%2C_Saturno_devorando_a_su_hijo_%281819-1823%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71480"/>
            <a:ext cx="3143272" cy="5143512"/>
          </a:xfrm>
          <a:prstGeom prst="rect">
            <a:avLst/>
          </a:prstGeom>
          <a:noFill/>
        </p:spPr>
      </p:pic>
      <p:pic>
        <p:nvPicPr>
          <p:cNvPr id="21508" name="Picture 4" descr="http://upload.wikimedia.org/wikipedia/commons/thumb/3/38/Goya_Dog.jpg/250px-Goya_Do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428604"/>
            <a:ext cx="3309944" cy="56136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4800" i="1" dirty="0" err="1" smtClean="0">
                <a:latin typeface="Times New Roman" pitchFamily="18" charset="0"/>
                <a:cs typeface="Times New Roman" pitchFamily="18" charset="0"/>
              </a:rPr>
              <a:t>іографія</a:t>
            </a:r>
            <a:endParaRPr lang="uk-UA" sz="4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014790" cy="4572000"/>
          </a:xfrm>
        </p:spPr>
        <p:txBody>
          <a:bodyPr/>
          <a:lstStyle/>
          <a:p>
            <a:r>
              <a:rPr lang="ru-RU" dirty="0" err="1" smtClean="0"/>
              <a:t>Франсіско</a:t>
            </a:r>
            <a:r>
              <a:rPr lang="ru-RU" dirty="0" smtClean="0"/>
              <a:t> Хосе де </a:t>
            </a:r>
            <a:r>
              <a:rPr lang="ru-RU" dirty="0" smtClean="0"/>
              <a:t>Гойя </a:t>
            </a:r>
            <a:r>
              <a:rPr lang="ru-RU" dirty="0" err="1" smtClean="0"/>
              <a:t>Лусіентес</a:t>
            </a:r>
            <a:r>
              <a:rPr lang="ru-RU" dirty="0" smtClean="0"/>
              <a:t> </a:t>
            </a:r>
            <a:r>
              <a:rPr lang="ru-RU" dirty="0" err="1" smtClean="0"/>
              <a:t>народився</a:t>
            </a:r>
            <a:r>
              <a:rPr lang="ru-RU" dirty="0" smtClean="0"/>
              <a:t> 30 </a:t>
            </a:r>
            <a:r>
              <a:rPr lang="ru-RU" dirty="0" err="1" smtClean="0"/>
              <a:t>березня</a:t>
            </a:r>
            <a:r>
              <a:rPr lang="ru-RU" dirty="0" smtClean="0"/>
              <a:t> 1746 у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Фуендетодос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провінції</a:t>
            </a:r>
            <a:r>
              <a:rPr lang="ru-RU" dirty="0" smtClean="0"/>
              <a:t> Сарагоса. </a:t>
            </a:r>
            <a:r>
              <a:rPr lang="ru-RU" dirty="0" err="1" smtClean="0"/>
              <a:t>Він</a:t>
            </a:r>
            <a:r>
              <a:rPr lang="ru-RU" dirty="0" smtClean="0"/>
              <a:t> походив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родини</a:t>
            </a:r>
            <a:r>
              <a:rPr lang="ru-RU" dirty="0" smtClean="0"/>
              <a:t> </a:t>
            </a:r>
            <a:r>
              <a:rPr lang="ru-RU" dirty="0" err="1" smtClean="0"/>
              <a:t>ремісника-позолотника</a:t>
            </a:r>
            <a:r>
              <a:rPr lang="ru-RU" dirty="0" smtClean="0"/>
              <a:t>. </a:t>
            </a:r>
            <a:endParaRPr lang="uk-UA" dirty="0"/>
          </a:p>
        </p:txBody>
      </p:sp>
      <p:pic>
        <p:nvPicPr>
          <p:cNvPr id="14338" name="Picture 2" descr="Автопортре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500174"/>
            <a:ext cx="3167070" cy="4491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6314" y="5286388"/>
            <a:ext cx="3757610" cy="1071570"/>
          </a:xfrm>
        </p:spPr>
        <p:txBody>
          <a:bodyPr>
            <a:normAutofit/>
          </a:bodyPr>
          <a:lstStyle/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Посвячення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Святого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Ало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зія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покровителя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молоді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3714776" cy="5643602"/>
          </a:xfrm>
        </p:spPr>
        <p:txBody>
          <a:bodyPr>
            <a:no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 1760 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віці 14 років він вступив на навчання до художника Хосе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Лухана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Наступним вчителем став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 Антона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Рафаель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Менгса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популярний художник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при іспанському королівському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дворі. 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1763 та 1766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роках, Гойя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намагався вступити до Королівської академії художніх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мистецтв, але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йому було відмовлено у вступі.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8" name="Picture 6" descr="http://upload.wikimedia.org/wikipedia/commons/b/b9/Consagraci%C3%B3n_de_San_Luis_Gonzaga.jpg?uselang=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85728"/>
            <a:ext cx="3857652" cy="5181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500570"/>
            <a:ext cx="3000396" cy="928694"/>
          </a:xfrm>
        </p:spPr>
        <p:txBody>
          <a:bodyPr>
            <a:noAutofit/>
          </a:bodyPr>
          <a:lstStyle/>
          <a:p>
            <a:pPr algn="ctr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Ганнібал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спрямовує погляд на Італію з висоти Альпійських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гір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000108"/>
            <a:ext cx="7729566" cy="5019692"/>
          </a:xfrm>
        </p:spPr>
        <p:txBody>
          <a:bodyPr>
            <a:normAutofit/>
          </a:bodyPr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Мадриді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Франсіско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брав участь у дуелях, після одної з них втік до Рима, де у 1771 році виборов друге місце в художньому конкурсі, організованому містом 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Парма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Пізніше цього ж року він повернувся до Сарагоси, де намалював фрески в кількох храмах міста. Він навчався у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Франсіско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Байєї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його малюванні почали з'являтись ознаки витонченої тональності, які пізніше зробили його відомим.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File:Aníbal vencedor contempla por primera vez Italia desde los Alp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643182"/>
            <a:ext cx="5619736" cy="3666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715000"/>
            <a:ext cx="7772400" cy="571520"/>
          </a:xfrm>
        </p:spPr>
        <p:txBody>
          <a:bodyPr>
            <a:normAutofit/>
          </a:bodyPr>
          <a:lstStyle/>
          <a:p>
            <a:pPr algn="ctr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Поклоніння імені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Бога або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Слава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(1772)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1774 році Гойя одружився із сестрою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Байї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Хосефою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 шлюб та членство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Байї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(з 1765 року) у Королівській академії художніх мистецтв допомогли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Гойї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отримати замовлення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від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королівської гобеленової майстерні. 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El nombre de Dios adorado por los angel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786058"/>
            <a:ext cx="6334146" cy="29137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0694" y="4429132"/>
            <a:ext cx="3057492" cy="1214446"/>
          </a:xfrm>
        </p:spPr>
        <p:txBody>
          <a:bodyPr>
            <a:norm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Герцогиня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Осуна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(1785)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014790" cy="4572000"/>
          </a:xfrm>
        </p:spPr>
        <p:txBody>
          <a:bodyPr>
            <a:norm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 1783 році граф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Флоридабланка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фаворит короля Карлоса ІІІ, доручив йому написати свій портрет. Гойя також потоваришував з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крон-принцем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Доном Луїсом і жив у нього в будинку. Коло його меценатів зростало, включаючи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герцога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та герцогиню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Осуна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котрих він намалював, короля та інших знаних людей королівства.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upload.wikimedia.org/wikipedia/commons/thumb/b/b4/Francisco_de_Goya_y_Lucientes_103.jpg/150px-Francisco_de_Goya_y_Lucientes_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643050"/>
            <a:ext cx="2500320" cy="3467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6446" y="571480"/>
            <a:ext cx="2900354" cy="642942"/>
          </a:xfrm>
        </p:spPr>
        <p:txBody>
          <a:bodyPr>
            <a:normAutofit/>
          </a:bodyPr>
          <a:lstStyle/>
          <a:p>
            <a:r>
              <a:rPr lang="uk-UA" sz="1600" i="1" dirty="0" smtClean="0">
                <a:latin typeface="Times New Roman" pitchFamily="18" charset="0"/>
                <a:cs typeface="Times New Roman" pitchFamily="18" charset="0"/>
              </a:rPr>
              <a:t>Молочниця із </a:t>
            </a:r>
            <a:r>
              <a:rPr lang="uk-UA" sz="1600" i="1" dirty="0" smtClean="0">
                <a:latin typeface="Times New Roman" pitchFamily="18" charset="0"/>
                <a:cs typeface="Times New Roman" pitchFamily="18" charset="0"/>
              </a:rPr>
              <a:t>Бордо </a:t>
            </a:r>
            <a:endParaRPr lang="uk-UA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943352" cy="4572000"/>
          </a:xfrm>
        </p:spPr>
        <p:txBody>
          <a:bodyPr>
            <a:norm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травні 1824 року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Гойя виїхав до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Франції.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 час свого добровільного вигнання він малює портрети своїх друзів-емігрантів, оволодіває новою тоді технікою літографії (серія 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«Бордоські бики»,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 1826), створює повну оптимізму картину 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«Молочниця із Бордо»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 (1827—1828,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Прадо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). У цей час вплив Гойї на художню культуру починає набувати загальноєвропейського значення.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File:Goya MilkMai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214422"/>
            <a:ext cx="3593128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6000768"/>
            <a:ext cx="7772400" cy="142876"/>
          </a:xfrm>
        </p:spPr>
        <p:txBody>
          <a:bodyPr>
            <a:normAutofit fontScale="90000"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Шабаш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відьом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29566" cy="1266820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Повернувся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Гойя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Іспанії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1826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чергового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хвороб.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Незважаючи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теплий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прийом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знову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поїхав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Бордо, де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помер в 1828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82-річному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0" name="Picture 4" descr="File:Francisco de Goya y Lucientes - Witches' Sabbath (The Great He-Goat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714620"/>
            <a:ext cx="7620000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6" y="1785926"/>
            <a:ext cx="2285984" cy="1785950"/>
          </a:xfrm>
        </p:spPr>
        <p:txBody>
          <a:bodyPr>
            <a:norm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Двобій на кийках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3500438"/>
            <a:ext cx="3586162" cy="5000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     </a:t>
            </a:r>
            <a:r>
              <a:rPr lang="uk-UA" sz="2000" dirty="0" err="1" smtClean="0"/>
              <a:t>Маха</a:t>
            </a:r>
            <a:r>
              <a:rPr lang="uk-UA" sz="2000" dirty="0" smtClean="0"/>
              <a:t> </a:t>
            </a:r>
            <a:r>
              <a:rPr lang="uk-UA" sz="2000" dirty="0" smtClean="0"/>
              <a:t>одягнена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://upload.wikimedia.org/wikipedia/commons/thumb/a/a6/Goya_Maja_ubrana2.jpg/800px-Goya_Maja_ubran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71480"/>
            <a:ext cx="5688706" cy="2858576"/>
          </a:xfrm>
          <a:prstGeom prst="rect">
            <a:avLst/>
          </a:prstGeom>
          <a:noFill/>
        </p:spPr>
      </p:pic>
      <p:pic>
        <p:nvPicPr>
          <p:cNvPr id="22532" name="Picture 4" descr="http://upload.wikimedia.org/wikipedia/commons/thumb/2/2b/Ri%C3%B1a_a_garrotazos.jpg/300px-Ri%C3%B1a_a_garrotaz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3500438"/>
            <a:ext cx="6143648" cy="29489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64</TotalTime>
  <Words>142</Words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Франсіско Хосе де Гойя Лусіенте</vt:lpstr>
      <vt:lpstr>Біографія</vt:lpstr>
      <vt:lpstr>Посвячення Святого Алоізія, покровителя молоді</vt:lpstr>
      <vt:lpstr>“Ганнібал спрямовує погляд на Італію з висоти Альпійських гір”</vt:lpstr>
      <vt:lpstr>Поклоніння імені Бога або Слава  (1772)</vt:lpstr>
      <vt:lpstr>Герцогиня Осуна (1785)</vt:lpstr>
      <vt:lpstr>Молочниця із Бордо </vt:lpstr>
      <vt:lpstr>Шабаш відьом</vt:lpstr>
      <vt:lpstr>Двобій на кийках</vt:lpstr>
      <vt:lpstr>Собака, що тоне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Франсіско Хосе де Гойя-і-Лусіенте</dc:title>
  <dc:creator>Ольга</dc:creator>
  <cp:lastModifiedBy>Ольга</cp:lastModifiedBy>
  <cp:revision>8</cp:revision>
  <dcterms:created xsi:type="dcterms:W3CDTF">2014-04-10T14:47:53Z</dcterms:created>
  <dcterms:modified xsi:type="dcterms:W3CDTF">2014-04-10T16:02:36Z</dcterms:modified>
</cp:coreProperties>
</file>