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915C2-96AD-4110-800B-7BD32DFCBB70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4C8D9-DE50-4F01-BFAC-ECAD44E0A4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CD468-39F1-4B2F-B6BD-E19B3110688C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56CAC-0CCA-4A25-A5D3-28E730F71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07B6-8786-4685-A675-EEA0CB93ED44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13B3-7B4E-4040-B7A6-B836748E1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25B0-523D-4570-A565-21A186CA3430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A7CE4-E851-4412-AC3F-770C8CD07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8F6C7-2A3B-4520-83E7-BF7686E1DFC7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0502-F20F-4713-AC5D-4983B60C6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3768-40A9-4E6D-8DBA-703396B90797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A0D42-0F1A-4FB0-9ACC-5C0243DAC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1C4BE-A03A-4DBF-B91A-811648A9201E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0541-7BC6-43E2-A273-77DBEAF58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05C7-64DA-48F8-B208-8D054A8BB68D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9C552-1832-4344-AFD9-743A6020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3436-0B98-46C8-9625-B0DFBF5244E2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9909A-74F5-4B8F-BA00-EAFE325D7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5359F-2873-4806-8FFC-7192E93386A1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5FD8-3DDE-4EFE-9195-AA8C588B6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9694C-6400-4D1C-B440-E511B3447E99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BBFC-5764-4090-8799-83E61532F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1DE6C3-7D78-4BF3-AB14-2CB0C09EBC7E}" type="datetimeFigureOut">
              <a:rPr lang="ru-RU"/>
              <a:pPr>
                <a:defRPr/>
              </a:pPr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093EB9-D447-4376-AD01-059071153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7780" cmpd="sng">
            <a:solidFill>
              <a:srgbClr val="FFFFFF"/>
            </a:solidFill>
            <a:prstDash val="solid"/>
            <a:miter lim="800000"/>
          </a:ln>
          <a:gradFill rotWithShape="1">
            <a:gsLst>
              <a:gs pos="0">
                <a:srgbClr val="000000">
                  <a:tint val="92000"/>
                  <a:shade val="100000"/>
                  <a:satMod val="150000"/>
                </a:srgbClr>
              </a:gs>
              <a:gs pos="49000">
                <a:srgbClr val="000000">
                  <a:tint val="89000"/>
                  <a:shade val="90000"/>
                  <a:satMod val="150000"/>
                </a:srgbClr>
              </a:gs>
              <a:gs pos="50000">
                <a:srgbClr val="000000">
                  <a:tint val="100000"/>
                  <a:shade val="75000"/>
                  <a:satMod val="150000"/>
                </a:srgbClr>
              </a:gs>
              <a:gs pos="95000">
                <a:srgbClr val="000000">
                  <a:shade val="47000"/>
                  <a:satMod val="150000"/>
                </a:srgbClr>
              </a:gs>
              <a:gs pos="100000">
                <a:srgbClr val="000000">
                  <a:shade val="39000"/>
                  <a:satMod val="150000"/>
                </a:srgbClr>
              </a:gs>
            </a:gsLst>
            <a:lin ang="5400000"/>
          </a:gradFill>
          <a:effectLst>
            <a:outerShdw blurRad="50800" algn="tl" rotWithShape="0">
              <a:srgbClr val="000000"/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8%D0%B3%D0%BE%D0%B4%D0%B0" TargetMode="External"/><Relationship Id="rId2" Type="http://schemas.openxmlformats.org/officeDocument/2006/relationships/hyperlink" Target="http://uk.wikipedia.org/wiki/%D0%9F%D1%80%D0%B8%D0%B1%D1%83%D1%82%D0%BE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0%B0%D1%80%D0%B8%D1%84" TargetMode="External"/><Relationship Id="rId2" Type="http://schemas.openxmlformats.org/officeDocument/2006/relationships/hyperlink" Target="http://uk.wikipedia.org/wiki/%D0%92%D0%B8%D1%82%D1%80%D0%B0%D1%82%D0%B8_%D0%B2%D0%B8%D1%80%D0%BE%D0%B1%D0%BD%D0%B8%D1%86%D1%82%D0%B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86%D0%BD%D1%84%D0%BB%D1%8F%D1%86%D1%96%D1%8F" TargetMode="External"/><Relationship Id="rId4" Type="http://schemas.openxmlformats.org/officeDocument/2006/relationships/hyperlink" Target="http://uk.wikipedia.org/w/index.php?title=%D0%9D%D0%B5%D1%82%D0%B0%D1%80%D0%B8%D1%84%D0%BD%D1%96_%D0%BE%D0%B1%D0%BC%D0%B5%D0%B6%D0%B5%D0%BD%D0%BD%D1%8F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1142984"/>
            <a:ext cx="878684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Міжнародний рух капіталу та привабливість України для іноземних інвесторів</a:t>
            </a:r>
            <a:endParaRPr lang="ru-RU" sz="4400" b="1" dirty="0">
              <a:ln w="17780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4786322"/>
            <a:ext cx="3286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Підготувала</a:t>
            </a:r>
          </a:p>
          <a:p>
            <a:pPr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Учениця 11  класу</a:t>
            </a:r>
          </a:p>
          <a:p>
            <a:pPr algn="ctr"/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Оріхівської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гімназії №1</a:t>
            </a:r>
          </a:p>
          <a:p>
            <a:pPr algn="ctr"/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“Сузір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я”</a:t>
            </a:r>
          </a:p>
          <a:p>
            <a:pPr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Кузнєцова Вікторія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/>
              </a:rPr>
              <a:t>Приріст прямих іноземних інвестицій в Україну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1857364"/>
            <a:ext cx="8260739" cy="48007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2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286124"/>
            <a:ext cx="8229600" cy="4525963"/>
          </a:xfrm>
        </p:spPr>
        <p:txBody>
          <a:bodyPr/>
          <a:lstStyle/>
          <a:p>
            <a:r>
              <a:rPr lang="ru-RU" sz="1800" b="0" dirty="0" smtClean="0"/>
              <a:t>У свою </a:t>
            </a:r>
            <a:r>
              <a:rPr lang="ru-RU" sz="1800" b="0" dirty="0" err="1" smtClean="0"/>
              <a:t>чергу</a:t>
            </a:r>
            <a:r>
              <a:rPr lang="ru-RU" sz="1800" b="0" dirty="0" smtClean="0"/>
              <a:t>, в </a:t>
            </a:r>
            <a:r>
              <a:rPr lang="ru-RU" sz="1800" b="0" dirty="0" err="1" smtClean="0"/>
              <a:t>західноєвропейських</a:t>
            </a:r>
            <a:r>
              <a:rPr lang="ru-RU" sz="1800" b="0" dirty="0" smtClean="0"/>
              <a:t> державах </a:t>
            </a:r>
            <a:r>
              <a:rPr lang="ru-RU" sz="1800" b="0" dirty="0" err="1" smtClean="0"/>
              <a:t>значний</a:t>
            </a:r>
            <a:r>
              <a:rPr lang="ru-RU" sz="1800" b="0" dirty="0" smtClean="0"/>
              <a:t> сектор </a:t>
            </a:r>
            <a:r>
              <a:rPr lang="ru-RU" sz="1800" b="0" dirty="0" err="1" smtClean="0"/>
              <a:t>економіки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належить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американському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капіталу</a:t>
            </a:r>
            <a:r>
              <a:rPr lang="ru-RU" sz="1800" b="0" dirty="0" smtClean="0"/>
              <a:t>.</a:t>
            </a:r>
          </a:p>
          <a:p>
            <a:r>
              <a:rPr lang="ru-RU" sz="1800" b="0" dirty="0" err="1" smtClean="0"/>
              <a:t>Лідируючу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позицію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Європі</a:t>
            </a:r>
            <a:r>
              <a:rPr lang="ru-RU" sz="1800" b="0" dirty="0" smtClean="0"/>
              <a:t> по </a:t>
            </a:r>
            <a:r>
              <a:rPr lang="ru-RU" sz="1800" b="0" dirty="0" err="1" smtClean="0"/>
              <a:t>імпорту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капіталу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займає</a:t>
            </a:r>
            <a:r>
              <a:rPr lang="ru-RU" sz="1800" b="0" dirty="0" smtClean="0"/>
              <a:t> Велика </a:t>
            </a:r>
            <a:r>
              <a:rPr lang="ru-RU" sz="1800" b="0" dirty="0" err="1" smtClean="0"/>
              <a:t>Британія</a:t>
            </a:r>
            <a:r>
              <a:rPr lang="ru-RU" sz="1800" b="0" dirty="0" smtClean="0"/>
              <a:t>. Вона </a:t>
            </a:r>
            <a:r>
              <a:rPr lang="ru-RU" sz="1800" b="0" dirty="0" err="1" smtClean="0"/>
              <a:t>захопила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певну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частку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інвестицій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які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надходять</a:t>
            </a:r>
            <a:r>
              <a:rPr lang="ru-RU" sz="1800" b="0" dirty="0" smtClean="0"/>
              <a:t> у </a:t>
            </a:r>
            <a:r>
              <a:rPr lang="ru-RU" sz="1800" b="0" dirty="0" err="1" smtClean="0"/>
              <a:t>Європу</a:t>
            </a:r>
            <a:r>
              <a:rPr lang="ru-RU" sz="1800" b="0" dirty="0" smtClean="0"/>
              <a:t> як </a:t>
            </a:r>
            <a:r>
              <a:rPr lang="ru-RU" sz="1800" b="0" dirty="0" err="1" smtClean="0"/>
              <a:t>із</a:t>
            </a:r>
            <a:r>
              <a:rPr lang="ru-RU" sz="1800" b="0" dirty="0" smtClean="0"/>
              <a:t> Заходу, так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зі</a:t>
            </a:r>
            <a:r>
              <a:rPr lang="ru-RU" sz="1800" b="0" dirty="0" smtClean="0"/>
              <a:t> Сходу. На </a:t>
            </a:r>
            <a:r>
              <a:rPr lang="ru-RU" sz="1800" b="0" dirty="0" err="1" smtClean="0"/>
              <a:t>іноземні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фірми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Англії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припадає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більше</a:t>
            </a:r>
            <a:r>
              <a:rPr lang="ru-RU" sz="1800" b="0" dirty="0" smtClean="0"/>
              <a:t> 20% </a:t>
            </a:r>
            <a:r>
              <a:rPr lang="ru-RU" sz="1800" b="0" dirty="0" err="1" smtClean="0"/>
              <a:t>виробленої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продукції</a:t>
            </a:r>
            <a:r>
              <a:rPr lang="ru-RU" sz="1800" b="0" dirty="0" smtClean="0"/>
              <a:t>, 16% </a:t>
            </a:r>
            <a:r>
              <a:rPr lang="ru-RU" sz="1800" b="0" dirty="0" err="1" smtClean="0"/>
              <a:t>зайнятих</a:t>
            </a:r>
            <a:r>
              <a:rPr lang="ru-RU" sz="1800" b="0" dirty="0" smtClean="0"/>
              <a:t>. У той же час </a:t>
            </a:r>
            <a:r>
              <a:rPr lang="ru-RU" sz="1800" b="0" dirty="0" err="1" smtClean="0"/>
              <a:t>зарубіжні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компанії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складають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лише</a:t>
            </a:r>
            <a:r>
              <a:rPr lang="ru-RU" sz="1800" b="0" dirty="0" smtClean="0"/>
              <a:t> 2 % </a:t>
            </a:r>
            <a:r>
              <a:rPr lang="ru-RU" sz="1800" b="0" dirty="0" err="1" smtClean="0"/>
              <a:t>загальної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кількості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англійських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фірм</a:t>
            </a:r>
            <a:r>
              <a:rPr lang="ru-RU" sz="1800" b="0" dirty="0" smtClean="0"/>
              <a:t>.</a:t>
            </a:r>
          </a:p>
          <a:p>
            <a:r>
              <a:rPr lang="ru-RU" sz="1800" b="0" dirty="0" smtClean="0"/>
              <a:t>У </a:t>
            </a:r>
            <a:r>
              <a:rPr lang="ru-RU" sz="1800" b="0" dirty="0" err="1" smtClean="0"/>
              <a:t>світовій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класифікації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крупними</a:t>
            </a:r>
            <a:r>
              <a:rPr lang="ru-RU" sz="1800" b="0" dirty="0" smtClean="0"/>
              <a:t> донорами </a:t>
            </a:r>
            <a:r>
              <a:rPr lang="ru-RU" sz="1800" b="0" dirty="0" err="1" smtClean="0"/>
              <a:t>капіталу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останньому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десятилітті</a:t>
            </a:r>
            <a:r>
              <a:rPr lang="ru-RU" sz="1800" b="0" dirty="0" smtClean="0"/>
              <a:t> </a:t>
            </a:r>
            <a:r>
              <a:rPr lang="en-US" sz="1800" b="0" dirty="0" smtClean="0"/>
              <a:t>XX </a:t>
            </a:r>
            <a:r>
              <a:rPr lang="ru-RU" sz="1800" b="0" dirty="0" err="1" smtClean="0"/>
              <a:t>століття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були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Японія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Швейцарія</a:t>
            </a:r>
            <a:r>
              <a:rPr lang="ru-RU" sz="1800" b="0" dirty="0" smtClean="0"/>
              <a:t>, США, Тайвань, </a:t>
            </a:r>
            <a:r>
              <a:rPr lang="ru-RU" sz="1800" b="0" dirty="0" err="1" smtClean="0"/>
              <a:t>Німеччина</a:t>
            </a:r>
            <a:r>
              <a:rPr lang="ru-RU" sz="1800" b="0" dirty="0" smtClean="0"/>
              <a:t>.</a:t>
            </a:r>
          </a:p>
          <a:p>
            <a:endParaRPr lang="ru-RU" dirty="0"/>
          </a:p>
        </p:txBody>
      </p:sp>
      <p:pic>
        <p:nvPicPr>
          <p:cNvPr id="35842" name="Picture 2" descr="http://www.vsluh.ru/system/post_images/original/274/274763/%D0%BA%D0%B0%D1%81%D1%81%D0%B0.jpg?1384953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571480"/>
            <a:ext cx="4026139" cy="26169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57224" y="214290"/>
            <a:ext cx="39290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Взаємне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проникнення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капіталів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приводить до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державах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потужного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іноземного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сектора. Так, у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напливу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 США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іноземного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1,5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трильйона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США належать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іноземцям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мільйони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американців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компаніях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858280" cy="5000660"/>
          </a:xfrm>
        </p:spPr>
        <p:txBody>
          <a:bodyPr/>
          <a:lstStyle/>
          <a:p>
            <a:r>
              <a:rPr lang="uk-UA" sz="1600" b="0" dirty="0" smtClean="0"/>
              <a:t>У цілому міжнародна інвестиційна позиція України свідчить, що Україна не знаходиться осторонь світових процесів, є достатньо інтегрованою у світове господарство і порушення </a:t>
            </a:r>
            <a:r>
              <a:rPr lang="uk-UA" sz="1600" b="0" dirty="0" err="1" smtClean="0"/>
              <a:t>макростабільності</a:t>
            </a:r>
            <a:r>
              <a:rPr lang="uk-UA" sz="1600" b="0" dirty="0" smtClean="0"/>
              <a:t> на зовнішніх ринках знаходить своє відображення і в Україні.</a:t>
            </a:r>
          </a:p>
          <a:p>
            <a:r>
              <a:rPr lang="uk-UA" sz="1600" b="0" dirty="0" smtClean="0"/>
              <a:t>Актуальним на сьогодні для суттєвого покращення місця України у світових рейтингах і, відповідно, для підвищення своєї привабливості для іноземного інвестора є вдосконалення правової та організаційної бази для підвищення дієздатності механізмів забезпечення сприятливого інвестиційного клімату й формування основи для збереження та підвищення конкурентоспроможності вітчизняної економіки. Нашій країні слід активно вживати заходів для покращення бізнес-клімату, а саме: подальше вдосконалення дозвільної системи, ліцензування та технічного регулювання, державного нагляду та контролю, адміністративних послуг, започаткування та ліквідації бізнесу тощо.</a:t>
            </a:r>
          </a:p>
          <a:p>
            <a:r>
              <a:rPr lang="uk-UA" sz="1600" b="0" dirty="0" smtClean="0"/>
              <a:t>Отже, Україна потенційно може бути однією з провідних країн по залученню іноземних інвестицій. Цьому сприяє її величезний внутрішній ринок, порівняно кваліфікована і водночас дешева робоча сила, значний науково-технічний потенціал, великі природні ресурси та наявність інфраструктури, хоч і недостатньо розвиненої. Аналіз отриманих результатів оцінок міжнародних організацій  рейтингових агентств свідчить про поступове покращення інвестиційного клімату в Україні для іноземних інвесторів з року в рік. Але існує необхідність підвищення інвестиційної привабливості України за допомогою проведення державної політики в сфері регулювання інвестиційної діяльності і надалі.</a:t>
            </a:r>
          </a:p>
          <a:p>
            <a:r>
              <a:rPr lang="uk-UA" sz="1600" b="0" dirty="0" smtClean="0"/>
              <a:t>Все це у сукупності сприятиме формуванню іміджу України як стабільної та привабливої країни для залучення інвестицій, здатної забезпечити іноземному інвестору сприятливе середовище для його діяльності.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Autofit/>
          </a:bodyPr>
          <a:lstStyle/>
          <a:p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357166"/>
            <a:ext cx="66437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Суть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та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іноземного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перехідної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14356"/>
            <a:ext cx="8229600" cy="4525963"/>
          </a:xfrm>
        </p:spPr>
        <p:txBody>
          <a:bodyPr/>
          <a:lstStyle/>
          <a:p>
            <a:r>
              <a:rPr lang="vi-VN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Міжнаро́дний рух капіта́лу</a:t>
            </a:r>
            <a:r>
              <a:rPr lang="vi-VN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однобічне переміщення за кордон певної вартості в товарній чи грошовій формі з метою отримання </a:t>
            </a:r>
            <a:r>
              <a:rPr lang="vi-VN" b="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Прибуток"/>
              </a:rPr>
              <a:t>прибутку</a:t>
            </a:r>
            <a:r>
              <a:rPr lang="vi-VN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чи підприємницької </a:t>
            </a:r>
            <a:r>
              <a:rPr lang="vi-VN" b="0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Вигода"/>
              </a:rPr>
              <a:t>вигоди</a:t>
            </a:r>
            <a:r>
              <a:rPr lang="vi-VN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0" name="Picture 2" descr="http://yak-prosto.com/images/d/1/yak-viznachiti-vlasniy-kapital-za-balanso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3500438"/>
            <a:ext cx="4286280" cy="27860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57364"/>
            <a:ext cx="8229600" cy="4525963"/>
          </a:xfrm>
        </p:spPr>
        <p:txBody>
          <a:bodyPr/>
          <a:lstStyle/>
          <a:p>
            <a:r>
              <a:rPr lang="ru-RU" sz="2800" b="0" i="1" dirty="0" err="1" smtClean="0"/>
              <a:t>відмінності</a:t>
            </a:r>
            <a:r>
              <a:rPr lang="ru-RU" sz="2800" b="0" i="1" dirty="0" smtClean="0"/>
              <a:t> у </a:t>
            </a:r>
            <a:r>
              <a:rPr lang="ru-RU" sz="2800" b="0" i="1" dirty="0" err="1" smtClean="0">
                <a:hlinkClick r:id="rId2" tooltip="Витрати виробництва"/>
              </a:rPr>
              <a:t>витратах</a:t>
            </a:r>
            <a:r>
              <a:rPr lang="ru-RU" sz="2800" b="0" i="1" dirty="0" smtClean="0">
                <a:hlinkClick r:id="rId2" tooltip="Витрати виробництва"/>
              </a:rPr>
              <a:t> </a:t>
            </a:r>
            <a:r>
              <a:rPr lang="ru-RU" sz="2800" b="0" i="1" dirty="0" err="1" smtClean="0">
                <a:hlinkClick r:id="rId2" tooltip="Витрати виробництва"/>
              </a:rPr>
              <a:t>виробництва</a:t>
            </a:r>
            <a:endParaRPr lang="ru-RU" sz="2800" b="0" i="1" dirty="0" smtClean="0"/>
          </a:p>
          <a:p>
            <a:r>
              <a:rPr lang="ru-RU" sz="2800" b="0" i="1" dirty="0" err="1" smtClean="0"/>
              <a:t>бажання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обійти</a:t>
            </a:r>
            <a:r>
              <a:rPr lang="ru-RU" sz="2800" b="0" i="1" dirty="0" smtClean="0"/>
              <a:t> </a:t>
            </a:r>
            <a:r>
              <a:rPr lang="ru-RU" sz="2800" b="0" i="1" dirty="0" err="1" smtClean="0">
                <a:hlinkClick r:id="rId3" tooltip="Тариф"/>
              </a:rPr>
              <a:t>тарифні</a:t>
            </a:r>
            <a:r>
              <a:rPr lang="ru-RU" sz="2800" b="0" i="1" dirty="0" smtClean="0"/>
              <a:t> </a:t>
            </a:r>
            <a:r>
              <a:rPr lang="ru-RU" sz="2800" b="0" i="1" dirty="0" err="1" smtClean="0"/>
              <a:t>і</a:t>
            </a:r>
            <a:r>
              <a:rPr lang="ru-RU" sz="2800" b="0" i="1" dirty="0" smtClean="0"/>
              <a:t> </a:t>
            </a:r>
            <a:r>
              <a:rPr lang="ru-RU" sz="2800" b="0" i="1" dirty="0" err="1" smtClean="0">
                <a:hlinkClick r:id="rId4" tooltip="Нетарифні обмеження (ще не написана)"/>
              </a:rPr>
              <a:t>нетарифні</a:t>
            </a:r>
            <a:r>
              <a:rPr lang="ru-RU" sz="2800" b="0" i="1" dirty="0" smtClean="0">
                <a:hlinkClick r:id="rId4" tooltip="Нетарифні обмеження (ще не написана)"/>
              </a:rPr>
              <a:t> </a:t>
            </a:r>
            <a:r>
              <a:rPr lang="ru-RU" sz="2800" b="0" i="1" dirty="0" err="1" smtClean="0">
                <a:hlinkClick r:id="rId4" tooltip="Нетарифні обмеження (ще не написана)"/>
              </a:rPr>
              <a:t>обмеження</a:t>
            </a:r>
            <a:endParaRPr lang="ru-RU" sz="2800" b="0" i="1" dirty="0" smtClean="0"/>
          </a:p>
          <a:p>
            <a:r>
              <a:rPr lang="ru-RU" sz="2800" b="0" i="1" dirty="0" err="1" smtClean="0"/>
              <a:t>бажання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захистити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свій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капітал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від</a:t>
            </a:r>
            <a:r>
              <a:rPr lang="ru-RU" sz="2800" b="0" i="1" dirty="0" smtClean="0"/>
              <a:t> </a:t>
            </a:r>
            <a:r>
              <a:rPr lang="ru-RU" sz="2800" b="0" i="1" dirty="0" err="1" smtClean="0">
                <a:hlinkClick r:id="rId5" tooltip="Інфляція"/>
              </a:rPr>
              <a:t>інфляції</a:t>
            </a:r>
            <a:endParaRPr lang="ru-RU" sz="2800" b="0" i="1" dirty="0" smtClean="0"/>
          </a:p>
          <a:p>
            <a:r>
              <a:rPr lang="ru-RU" sz="2800" b="0" i="1" dirty="0" err="1" smtClean="0"/>
              <a:t>непередбачуваність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економічної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і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політичної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ситуації</a:t>
            </a:r>
            <a:r>
              <a:rPr lang="ru-RU" sz="2800" b="0" i="1" dirty="0" smtClean="0"/>
              <a:t> в </a:t>
            </a:r>
            <a:r>
              <a:rPr lang="ru-RU" sz="2800" b="0" i="1" dirty="0" err="1" smtClean="0"/>
              <a:t>країні</a:t>
            </a:r>
            <a:endParaRPr lang="ru-RU" sz="2800" b="0" i="1" dirty="0" smtClean="0"/>
          </a:p>
          <a:p>
            <a:r>
              <a:rPr lang="ru-RU" sz="2800" b="0" i="1" dirty="0" err="1" smtClean="0"/>
              <a:t>прагнення</a:t>
            </a:r>
            <a:r>
              <a:rPr lang="ru-RU" sz="2800" b="0" i="1" dirty="0" smtClean="0"/>
              <a:t> на </a:t>
            </a:r>
            <a:r>
              <a:rPr lang="ru-RU" sz="2800" b="0" i="1" dirty="0" err="1" smtClean="0"/>
              <a:t>довгий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період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забезпечити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задоволення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своїх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економічних</a:t>
            </a:r>
            <a:r>
              <a:rPr lang="ru-RU" sz="2800" b="0" i="1" dirty="0" smtClean="0"/>
              <a:t>, </a:t>
            </a:r>
            <a:r>
              <a:rPr lang="ru-RU" sz="2800" b="0" i="1" dirty="0" err="1" smtClean="0"/>
              <a:t>політичних</a:t>
            </a:r>
            <a:r>
              <a:rPr lang="ru-RU" sz="2800" b="0" i="1" dirty="0" smtClean="0"/>
              <a:t> та </a:t>
            </a:r>
            <a:r>
              <a:rPr lang="ru-RU" sz="2800" b="0" i="1" dirty="0" err="1" smtClean="0"/>
              <a:t>інших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інтересів</a:t>
            </a:r>
            <a:r>
              <a:rPr lang="ru-RU" sz="2800" b="0" i="1" dirty="0" smtClean="0"/>
              <a:t> на </a:t>
            </a:r>
            <a:r>
              <a:rPr lang="ru-RU" sz="2800" b="0" i="1" dirty="0" err="1" smtClean="0"/>
              <a:t>території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тієї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чи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іншої</a:t>
            </a:r>
            <a:r>
              <a:rPr lang="ru-RU" sz="2800" b="0" i="1" dirty="0" smtClean="0"/>
              <a:t> </a:t>
            </a:r>
            <a:r>
              <a:rPr lang="ru-RU" sz="2800" b="0" i="1" dirty="0" err="1" smtClean="0"/>
              <a:t>країни</a:t>
            </a:r>
            <a:r>
              <a:rPr lang="ru-RU" sz="2800" b="0" i="1" dirty="0" smtClean="0"/>
              <a:t>.</a:t>
            </a:r>
            <a:endParaRPr lang="ru-RU" sz="2800" b="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714480" y="857232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latin typeface="Monotype Corsiva" pitchFamily="66" charset="0"/>
              </a:rPr>
              <a:t>Причини вивезення капіталу:</a:t>
            </a:r>
            <a:endParaRPr lang="ru-RU" sz="40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idruchniki.ws/imag/econom/pav_miztorg/image0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28604"/>
            <a:ext cx="6786610" cy="583148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642918"/>
            <a:ext cx="67151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поділі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випереджаючим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науково-технічної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кооперації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мобільності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подальший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регіональної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стимулює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міждержавний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перелив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ринкова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орієнтація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цілої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постсоціалістичних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міжнародну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інвестиційну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по-четверте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приводить до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НТП;</a:t>
            </a:r>
          </a:p>
          <a:p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по-п'яте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трудомісткої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розвиваються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знижувати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низької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плати (дешева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робоча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сила);</a:t>
            </a:r>
          </a:p>
        </p:txBody>
      </p:sp>
    </p:spTree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4525963"/>
          </a:xfrm>
        </p:spPr>
        <p:txBody>
          <a:bodyPr/>
          <a:lstStyle/>
          <a:p>
            <a:r>
              <a:rPr lang="ru-RU" sz="1800" i="1" dirty="0" err="1" smtClean="0"/>
              <a:t>по-шосте</a:t>
            </a:r>
            <a:r>
              <a:rPr lang="ru-RU" sz="1800" i="1" dirty="0" smtClean="0"/>
              <a:t>, </a:t>
            </a:r>
            <a:r>
              <a:rPr lang="ru-RU" sz="1800" b="0" i="1" dirty="0" err="1" smtClean="0"/>
              <a:t>вкладання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капіталу</a:t>
            </a:r>
            <a:r>
              <a:rPr lang="ru-RU" sz="1800" b="0" i="1" dirty="0" smtClean="0"/>
              <a:t> в </a:t>
            </a:r>
            <a:r>
              <a:rPr lang="ru-RU" sz="1800" b="0" i="1" dirty="0" err="1" smtClean="0"/>
              <a:t>добувні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галузі</a:t>
            </a:r>
            <a:r>
              <a:rPr lang="ru-RU" sz="1800" b="0" i="1" dirty="0" smtClean="0"/>
              <a:t> за </a:t>
            </a:r>
            <a:r>
              <a:rPr lang="ru-RU" sz="1800" b="0" i="1" dirty="0" err="1" smtClean="0"/>
              <a:t>рубежем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забезпечує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надійне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постачання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сировини</a:t>
            </a:r>
            <a:r>
              <a:rPr lang="ru-RU" sz="1800" b="0" i="1" dirty="0" smtClean="0"/>
              <a:t>;</a:t>
            </a:r>
          </a:p>
          <a:p>
            <a:r>
              <a:rPr lang="ru-RU" sz="1800" i="1" dirty="0" err="1" smtClean="0"/>
              <a:t>по-сьоме</a:t>
            </a:r>
            <a:r>
              <a:rPr lang="ru-RU" sz="1800" i="1" dirty="0" smtClean="0"/>
              <a:t>, </a:t>
            </a:r>
            <a:r>
              <a:rPr lang="ru-RU" sz="1800" b="0" i="1" dirty="0" err="1" smtClean="0"/>
              <a:t>вкладання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капіталу</a:t>
            </a:r>
            <a:r>
              <a:rPr lang="ru-RU" sz="1800" b="0" i="1" dirty="0" smtClean="0"/>
              <a:t> в </a:t>
            </a:r>
            <a:r>
              <a:rPr lang="ru-RU" sz="1800" b="0" i="1" dirty="0" err="1" smtClean="0"/>
              <a:t>обробну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промисловість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розвинених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країн</a:t>
            </a:r>
            <a:r>
              <a:rPr lang="ru-RU" sz="1800" b="0" i="1" dirty="0" smtClean="0"/>
              <a:t> (Центр - Центр) </a:t>
            </a:r>
            <a:r>
              <a:rPr lang="ru-RU" sz="1800" b="0" i="1" dirty="0" err="1" smtClean="0"/>
              <a:t>дає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змогу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обійти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такі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витрати</a:t>
            </a:r>
            <a:r>
              <a:rPr lang="ru-RU" sz="1800" b="0" i="1" dirty="0" smtClean="0"/>
              <a:t>, як </a:t>
            </a:r>
            <a:r>
              <a:rPr lang="ru-RU" sz="1800" b="0" i="1" dirty="0" err="1" smtClean="0"/>
              <a:t>митні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збори</a:t>
            </a:r>
            <a:r>
              <a:rPr lang="ru-RU" sz="1800" b="0" i="1" dirty="0" smtClean="0"/>
              <a:t> при </a:t>
            </a:r>
            <a:r>
              <a:rPr lang="ru-RU" sz="1800" b="0" i="1" dirty="0" err="1" smtClean="0"/>
              <a:t>експорті</a:t>
            </a:r>
            <a:r>
              <a:rPr lang="ru-RU" sz="1800" b="0" i="1" dirty="0" smtClean="0"/>
              <a:t>;</a:t>
            </a:r>
          </a:p>
          <a:p>
            <a:r>
              <a:rPr lang="ru-RU" sz="1800" i="1" dirty="0" err="1" smtClean="0"/>
              <a:t>по-восьме</a:t>
            </a:r>
            <a:r>
              <a:rPr lang="ru-RU" sz="1800" i="1" dirty="0" smtClean="0"/>
              <a:t>, </a:t>
            </a:r>
            <a:r>
              <a:rPr lang="ru-RU" sz="1800" b="0" i="1" dirty="0" err="1" smtClean="0"/>
              <a:t>нестача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капіталу</a:t>
            </a:r>
            <a:r>
              <a:rPr lang="ru-RU" sz="1800" b="0" i="1" dirty="0" smtClean="0"/>
              <a:t> в </a:t>
            </a:r>
            <a:r>
              <a:rPr lang="ru-RU" sz="1800" b="0" i="1" dirty="0" err="1" smtClean="0"/>
              <a:t>країнах</a:t>
            </a:r>
            <a:r>
              <a:rPr lang="ru-RU" sz="1800" b="0" i="1" dirty="0" smtClean="0"/>
              <a:t>, </a:t>
            </a:r>
            <a:r>
              <a:rPr lang="ru-RU" sz="1800" b="0" i="1" dirty="0" err="1" smtClean="0"/>
              <a:t>що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беруть</a:t>
            </a:r>
            <a:r>
              <a:rPr lang="ru-RU" sz="1800" b="0" i="1" dirty="0" smtClean="0"/>
              <a:t> участь в </a:t>
            </a:r>
            <a:r>
              <a:rPr lang="ru-RU" sz="1800" b="0" i="1" dirty="0" err="1" smtClean="0"/>
              <a:t>окремих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галузях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або</a:t>
            </a:r>
            <a:r>
              <a:rPr lang="ru-RU" sz="1800" b="0" i="1" dirty="0" smtClean="0"/>
              <a:t> видах </a:t>
            </a:r>
            <a:r>
              <a:rPr lang="ru-RU" sz="1800" b="0" i="1" dirty="0" err="1" smtClean="0"/>
              <a:t>виробництва</a:t>
            </a:r>
            <a:r>
              <a:rPr lang="ru-RU" sz="1800" b="0" i="1" dirty="0" smtClean="0"/>
              <a:t>, за </a:t>
            </a:r>
            <a:r>
              <a:rPr lang="ru-RU" sz="1800" b="0" i="1" dirty="0" err="1" smtClean="0"/>
              <a:t>умови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наявності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інших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сприятливих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факторів</a:t>
            </a:r>
            <a:r>
              <a:rPr lang="ru-RU" sz="1800" b="0" i="1" dirty="0" smtClean="0"/>
              <a:t>;</a:t>
            </a:r>
          </a:p>
          <a:p>
            <a:r>
              <a:rPr lang="ru-RU" sz="1800" i="1" dirty="0" err="1" smtClean="0"/>
              <a:t>по-дев'яте</a:t>
            </a:r>
            <a:r>
              <a:rPr lang="ru-RU" sz="1800" i="1" dirty="0" smtClean="0"/>
              <a:t>, </a:t>
            </a:r>
            <a:r>
              <a:rPr lang="ru-RU" sz="1800" b="0" i="1" dirty="0" err="1" smtClean="0"/>
              <a:t>міжнародні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корпорації</a:t>
            </a:r>
            <a:r>
              <a:rPr lang="ru-RU" sz="1800" b="0" i="1" dirty="0" smtClean="0"/>
              <a:t> у </a:t>
            </a:r>
            <a:r>
              <a:rPr lang="ru-RU" sz="1800" b="0" i="1" dirty="0" err="1" smtClean="0"/>
              <a:t>зв'язку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посиленням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жорсткості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екологічних</a:t>
            </a:r>
            <a:r>
              <a:rPr lang="ru-RU" sz="1800" b="0" i="1" dirty="0" smtClean="0"/>
              <a:t> норм в </a:t>
            </a:r>
            <a:r>
              <a:rPr lang="ru-RU" sz="1800" b="0" i="1" dirty="0" err="1" smtClean="0"/>
              <a:t>розвинутих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країнах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перевозять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виробництво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в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країни</a:t>
            </a:r>
            <a:r>
              <a:rPr lang="ru-RU" sz="1800" b="0" i="1" dirty="0" smtClean="0"/>
              <a:t>, </a:t>
            </a:r>
            <a:r>
              <a:rPr lang="ru-RU" sz="1800" b="0" i="1" dirty="0" err="1" smtClean="0"/>
              <a:t>що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розвиваються</a:t>
            </a:r>
            <a:r>
              <a:rPr lang="ru-RU" sz="1800" b="0" i="1" dirty="0" smtClean="0"/>
              <a:t>;</a:t>
            </a:r>
          </a:p>
          <a:p>
            <a:r>
              <a:rPr lang="ru-RU" sz="1800" i="1" dirty="0" err="1" smtClean="0"/>
              <a:t>по-десяте</a:t>
            </a:r>
            <a:r>
              <a:rPr lang="ru-RU" sz="1800" i="1" dirty="0" smtClean="0"/>
              <a:t>, </a:t>
            </a:r>
            <a:r>
              <a:rPr lang="ru-RU" sz="1800" b="0" i="1" dirty="0" err="1" smtClean="0"/>
              <a:t>економічна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політика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країн</a:t>
            </a:r>
            <a:r>
              <a:rPr lang="ru-RU" sz="1800" b="0" i="1" dirty="0" smtClean="0"/>
              <a:t>, </a:t>
            </a:r>
            <a:r>
              <a:rPr lang="ru-RU" sz="1800" b="0" i="1" dirty="0" err="1" smtClean="0"/>
              <a:t>що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розвиваються</a:t>
            </a:r>
            <a:r>
              <a:rPr lang="ru-RU" sz="1800" b="0" i="1" dirty="0" smtClean="0"/>
              <a:t>, направлена на </a:t>
            </a:r>
            <a:r>
              <a:rPr lang="ru-RU" sz="1800" b="0" i="1" dirty="0" err="1" smtClean="0"/>
              <a:t>стимулювання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залучення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іноземного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капіталу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з</a:t>
            </a:r>
            <a:r>
              <a:rPr lang="ru-RU" sz="1800" b="0" i="1" dirty="0" smtClean="0"/>
              <a:t> метою </a:t>
            </a:r>
            <a:r>
              <a:rPr lang="ru-RU" sz="1800" b="0" i="1" dirty="0" err="1" smtClean="0"/>
              <a:t>дати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імпульс</a:t>
            </a:r>
            <a:r>
              <a:rPr lang="ru-RU" sz="1800" b="0" i="1" dirty="0" smtClean="0"/>
              <a:t> для </a:t>
            </a:r>
            <a:r>
              <a:rPr lang="ru-RU" sz="1800" b="0" i="1" dirty="0" err="1" smtClean="0"/>
              <a:t>власного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соціально-економічного</a:t>
            </a:r>
            <a:r>
              <a:rPr lang="ru-RU" sz="1800" b="0" i="1" dirty="0" smtClean="0"/>
              <a:t> </a:t>
            </a:r>
            <a:r>
              <a:rPr lang="ru-RU" sz="1800" b="0" i="1" dirty="0" err="1" smtClean="0"/>
              <a:t>розвитку</a:t>
            </a:r>
            <a:r>
              <a:rPr lang="ru-RU" sz="1800" b="0" i="1" dirty="0" smtClean="0"/>
              <a:t>.</a:t>
            </a:r>
          </a:p>
          <a:p>
            <a:endParaRPr lang="ru-RU" dirty="0"/>
          </a:p>
        </p:txBody>
      </p:sp>
      <p:pic>
        <p:nvPicPr>
          <p:cNvPr id="32770" name="Picture 2" descr="http://school.xvatit.com/images/2/24/%D0%95%D1%80%D0%B0%D0%BF%D1%82%D0%B0%D1%82413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143380"/>
            <a:ext cx="3286148" cy="24146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2" name="Picture 4" descr="http://ukurier.gov.ua/media/images/articles/2011-10/01f6_jpg_203x203_crop_upscale_q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4143380"/>
            <a:ext cx="2433641" cy="243364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525963"/>
          </a:xfrm>
        </p:spPr>
        <p:txBody>
          <a:bodyPr/>
          <a:lstStyle/>
          <a:p>
            <a:r>
              <a:rPr lang="ru-RU" b="0" i="1" dirty="0" err="1" smtClean="0"/>
              <a:t>Державний</a:t>
            </a:r>
            <a:r>
              <a:rPr lang="ru-RU" b="0" i="1" dirty="0" smtClean="0"/>
              <a:t> </a:t>
            </a:r>
            <a:r>
              <a:rPr lang="ru-RU" b="0" i="1" dirty="0" err="1" smtClean="0"/>
              <a:t>капітал</a:t>
            </a:r>
            <a:r>
              <a:rPr lang="ru-RU" b="0" i="1" dirty="0" smtClean="0"/>
              <a:t> </a:t>
            </a:r>
            <a:r>
              <a:rPr lang="ru-RU" b="0" i="1" dirty="0" err="1" smtClean="0"/>
              <a:t>експортується</a:t>
            </a:r>
            <a:r>
              <a:rPr lang="ru-RU" b="0" i="1" dirty="0" smtClean="0"/>
              <a:t> в таких формах:</a:t>
            </a:r>
          </a:p>
          <a:p>
            <a:r>
              <a:rPr lang="ru-RU" b="0" i="1" dirty="0" smtClean="0"/>
              <a:t>- </a:t>
            </a:r>
            <a:r>
              <a:rPr lang="ru-RU" b="0" i="1" dirty="0" err="1" smtClean="0"/>
              <a:t>субсидії</a:t>
            </a:r>
            <a:r>
              <a:rPr lang="ru-RU" b="0" i="1" dirty="0" smtClean="0"/>
              <a:t> без </a:t>
            </a:r>
            <a:r>
              <a:rPr lang="ru-RU" b="0" i="1" dirty="0" err="1" smtClean="0"/>
              <a:t>повернення</a:t>
            </a:r>
            <a:r>
              <a:rPr lang="ru-RU" b="0" i="1" dirty="0" smtClean="0"/>
              <a:t> </a:t>
            </a:r>
            <a:r>
              <a:rPr lang="ru-RU" b="0" i="1" dirty="0" err="1" smtClean="0"/>
              <a:t>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дотації</a:t>
            </a:r>
            <a:r>
              <a:rPr lang="ru-RU" b="0" i="1" dirty="0" smtClean="0"/>
              <a:t> </a:t>
            </a:r>
            <a:r>
              <a:rPr lang="ru-RU" b="0" i="1" dirty="0" err="1" smtClean="0"/>
              <a:t>найменш</a:t>
            </a:r>
            <a:r>
              <a:rPr lang="ru-RU" b="0" i="1" dirty="0" smtClean="0"/>
              <a:t> </a:t>
            </a:r>
            <a:r>
              <a:rPr lang="ru-RU" b="0" i="1" dirty="0" err="1" smtClean="0"/>
              <a:t>розвиненим</a:t>
            </a:r>
            <a:r>
              <a:rPr lang="ru-RU" b="0" i="1" dirty="0" smtClean="0"/>
              <a:t> </a:t>
            </a:r>
            <a:r>
              <a:rPr lang="ru-RU" b="0" i="1" dirty="0" err="1" smtClean="0"/>
              <a:t>країнам</a:t>
            </a:r>
            <a:r>
              <a:rPr lang="ru-RU" b="0" i="1" dirty="0" smtClean="0"/>
              <a:t>;</a:t>
            </a:r>
          </a:p>
          <a:p>
            <a:r>
              <a:rPr lang="ru-RU" b="0" i="1" dirty="0" smtClean="0"/>
              <a:t>- </a:t>
            </a:r>
            <a:r>
              <a:rPr lang="ru-RU" b="0" i="1" dirty="0" err="1" smtClean="0"/>
              <a:t>державні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довгострокові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кредити</a:t>
            </a:r>
            <a:r>
              <a:rPr lang="ru-RU" b="0" i="1" dirty="0" smtClean="0"/>
              <a:t> на </a:t>
            </a:r>
            <a:r>
              <a:rPr lang="ru-RU" b="0" i="1" dirty="0" err="1" smtClean="0"/>
              <a:t>розвиток</a:t>
            </a:r>
            <a:r>
              <a:rPr lang="ru-RU" b="0" i="1" dirty="0" smtClean="0"/>
              <a:t> (26-40 </a:t>
            </a:r>
            <a:r>
              <a:rPr lang="ru-RU" b="0" i="1" dirty="0" err="1" smtClean="0"/>
              <a:t>років</a:t>
            </a:r>
            <a:r>
              <a:rPr lang="ru-RU" b="0" i="1" dirty="0" smtClean="0"/>
              <a:t>);</a:t>
            </a:r>
          </a:p>
          <a:p>
            <a:r>
              <a:rPr lang="ru-RU" b="0" i="1" dirty="0" smtClean="0"/>
              <a:t>- </a:t>
            </a:r>
            <a:r>
              <a:rPr lang="ru-RU" b="0" i="1" dirty="0" err="1" smtClean="0"/>
              <a:t>державні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комерційні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кредити</a:t>
            </a:r>
            <a:r>
              <a:rPr lang="ru-RU" b="0" i="1" dirty="0" smtClean="0"/>
              <a:t>;</a:t>
            </a:r>
          </a:p>
          <a:p>
            <a:r>
              <a:rPr lang="ru-RU" b="0" i="1" dirty="0" smtClean="0"/>
              <a:t>- </a:t>
            </a:r>
            <a:r>
              <a:rPr lang="ru-RU" b="0" i="1" dirty="0" err="1" smtClean="0"/>
              <a:t>державні</a:t>
            </a:r>
            <a:r>
              <a:rPr lang="ru-RU" b="0" i="1" dirty="0" smtClean="0"/>
              <a:t> </a:t>
            </a:r>
            <a:r>
              <a:rPr lang="ru-RU" b="0" i="1" dirty="0" err="1" smtClean="0"/>
              <a:t>гарантії</a:t>
            </a:r>
            <a:r>
              <a:rPr lang="ru-RU" b="0" i="1" dirty="0" smtClean="0"/>
              <a:t> </a:t>
            </a:r>
            <a:r>
              <a:rPr lang="ru-RU" b="0" i="1" dirty="0" err="1" smtClean="0"/>
              <a:t>приватних</a:t>
            </a:r>
            <a:r>
              <a:rPr lang="ru-RU" b="0" i="1" dirty="0" smtClean="0"/>
              <a:t> </a:t>
            </a:r>
            <a:r>
              <a:rPr lang="ru-RU" b="0" i="1" dirty="0" err="1" smtClean="0"/>
              <a:t>кредитів</a:t>
            </a:r>
            <a:r>
              <a:rPr lang="ru-RU" b="0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>
                <a:effectLst/>
              </a:rPr>
              <a:t>Прямі іноземні інвестиції (</a:t>
            </a:r>
            <a:r>
              <a:rPr lang="uk-UA" sz="4000" dirty="0" err="1" smtClean="0">
                <a:effectLst/>
              </a:rPr>
              <a:t>ПІІ</a:t>
            </a:r>
            <a:r>
              <a:rPr lang="uk-UA" sz="4000" dirty="0" smtClean="0">
                <a:effectLst/>
              </a:rPr>
              <a:t>) мають три головні складові: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7360303"/>
              </p:ext>
            </p:extLst>
          </p:nvPr>
        </p:nvGraphicFramePr>
        <p:xfrm>
          <a:off x="571472" y="2143116"/>
          <a:ext cx="8229600" cy="39290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1459376"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Акційний капітал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Реінвестовані доходи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Внутрішньо-фірмові позики, або внутрішньо-фірмові боргові трансакції</a:t>
                      </a:r>
                      <a:endParaRPr lang="uk-UA" dirty="0"/>
                    </a:p>
                  </a:txBody>
                  <a:tcPr/>
                </a:tc>
              </a:tr>
              <a:tr h="2469714"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Купівля інвестором акцій підприємства в іншій країні.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Пряма частка доходів інвестора (пропорційно до прямої акційної участі), що не розподілені як дивіденди філіями, чи доходи, що не переказані до материнської фірми.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Коротко - чи довгострокові позики, що надають один одному прямі інвестори (материнські компанії та їхні філії).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bis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bisn</Template>
  <TotalTime>109</TotalTime>
  <Words>335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bisn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Прямі іноземні інвестиції (ПІІ) мають три головні складові:</vt:lpstr>
      <vt:lpstr>Приріст прямих іноземних інвестицій в Україну</vt:lpstr>
      <vt:lpstr>Слайд 11</vt:lpstr>
      <vt:lpstr>Слайд 12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2013-12-18T13:49:56Z</dcterms:created>
  <dcterms:modified xsi:type="dcterms:W3CDTF">2013-12-18T16:06:51Z</dcterms:modified>
</cp:coreProperties>
</file>