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64" r:id="rId5"/>
    <p:sldId id="259" r:id="rId6"/>
    <p:sldId id="260" r:id="rId7"/>
    <p:sldId id="261" r:id="rId8"/>
    <p:sldId id="266" r:id="rId9"/>
    <p:sldId id="267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036E3-AA16-449E-BFE3-A5E34D3E4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08121-30AA-4260-8285-B7999501B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CDC6B-FF61-49F8-887A-02C6291DB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8743A-04F7-4473-B80C-B73777E13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0C4CA-5E3A-4A1E-A2F8-56578705E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76E1E-5A2F-4A0A-8F14-309309E89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F752E-CBFF-4E38-B47E-DEABA0EDF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9376F-9184-4DD9-8196-FFB80B855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885B3-64D1-4621-9D2F-8DE088BAD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4132A-23EB-41E6-BF15-6B59CCD05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ED286-3908-4865-8165-5F19BF776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BB0C0D-6083-4C29-BD4A-CFE081D47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q=%D0%B3%D0%BE%D0%BB%D0%BE%D0%B3%D1%80%D0%B0%D1%84%D0%B8%D1%8F&amp;um=1&amp;hl=ru&amp;newwindow=1&amp;sa=X&amp;biw=771&amp;bih=473&amp;addh=36&amp;tbs=isch:1&amp;tbnid=0Vj7hfll1IcGPM:&amp;imgrefurl=http://gazeta.ua/index.php%3Fid%3D358115%26lang%3Dru&amp;imgurl=http://gazeta.ua/img/preview/358/358115_300.jpg&amp;zoom=1&amp;w=300&amp;h=240&amp;iact=rc&amp;ei=GJjyTK_NDM7ysgaUxviECw&amp;oei=JJfyTKTnGMeAswbyyrzlCQ&amp;esq=110&amp;page=81&amp;tbnh=151&amp;tbnw=190&amp;start=534&amp;ndsp=6&amp;ved=1t:429,r:5,s:534&amp;tx=62&amp;ty=98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ru/imgres?q=%D0%B3%D0%BE%D0%BB%D0%BE%D0%B3%D1%80%D0%B0%D1%84%D0%B8%D1%8F&amp;um=1&amp;hl=ru&amp;newwindow=1&amp;sa=X&amp;biw=1276&amp;bih=848&amp;tbs=isch:1&amp;tbnid=8lY6FVba_M5jVM:&amp;imgrefurl=http://arakhan.blogspot.com/&amp;imgurl=http://1.bp.blogspot.com/_Am_BayAC6XQ/TAmx_-oihMI/AAAAAAAAAEA/koMZyu5RzLo/s1600/1410_A_holography_animation.jpg&amp;zoom=1&amp;w=373&amp;h=282&amp;iact=rc&amp;dur=16&amp;ei=34TyTOrPMYbzsgb4keiSCw&amp;oei=NG_yTOSJC4aFswbamcj1CQ&amp;esq=35&amp;page=1&amp;tbnh=149&amp;tbnw=208&amp;start=0&amp;ndsp=21&amp;ved=1t:429,r:7,s:0&amp;tx=99&amp;ty=8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trendsupdates.com/dynamic-holograms-closer-to-be-a-reality/untitled-1-260/" TargetMode="Externa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589_960fedd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il_fi" descr="holografia70"/>
          <p:cNvPicPr>
            <a:picLocks noChangeAspect="1" noChangeArrowheads="1"/>
          </p:cNvPicPr>
          <p:nvPr/>
        </p:nvPicPr>
        <p:blipFill>
          <a:blip r:embed="rId3" cstate="print">
            <a:lum bright="-12000" contrast="-12000"/>
          </a:blip>
          <a:srcRect t="4352"/>
          <a:stretch>
            <a:fillRect/>
          </a:stretch>
        </p:blipFill>
        <p:spPr bwMode="auto">
          <a:xfrm>
            <a:off x="4714875" y="3500438"/>
            <a:ext cx="345598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8"/>
          <p:cNvSpPr>
            <a:spLocks noChangeArrowheads="1" noChangeShapeType="1" noTextEdit="1"/>
          </p:cNvSpPr>
          <p:nvPr/>
        </p:nvSpPr>
        <p:spPr bwMode="auto">
          <a:xfrm>
            <a:off x="642938" y="1928813"/>
            <a:ext cx="7672387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CECF4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+mn-lt"/>
                <a:ea typeface="+mn-lt"/>
                <a:cs typeface="+mn-lt"/>
              </a:rPr>
              <a:t>ГОЛОГРАФІЯ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15888"/>
            <a:ext cx="6096000" cy="927100"/>
          </a:xfrm>
        </p:spPr>
        <p:txBody>
          <a:bodyPr/>
          <a:lstStyle/>
          <a:p>
            <a:pPr eaLnBrk="1" hangingPunct="1"/>
            <a:r>
              <a:rPr lang="uk-UA" sz="4800" smtClean="0">
                <a:solidFill>
                  <a:srgbClr val="FFFF00"/>
                </a:solidFill>
                <a:latin typeface="Monotype Corsiva" pitchFamily="66" charset="0"/>
              </a:rPr>
              <a:t>Захист інформації</a:t>
            </a:r>
            <a:endParaRPr lang="ru-RU" sz="4800" smtClean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8195" name="il_fi" descr="s2"/>
          <p:cNvPicPr>
            <a:picLocks noChangeAspect="1" noChangeArrowheads="1"/>
          </p:cNvPicPr>
          <p:nvPr/>
        </p:nvPicPr>
        <p:blipFill>
          <a:blip r:embed="rId2" cstate="print">
            <a:lum bright="6000" contrast="36000"/>
          </a:blip>
          <a:srcRect/>
          <a:stretch>
            <a:fillRect/>
          </a:stretch>
        </p:blipFill>
        <p:spPr bwMode="auto">
          <a:xfrm>
            <a:off x="6357938" y="2643188"/>
            <a:ext cx="2428875" cy="222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0Vj7hfll1IcGPM:s" descr="ANd9GcQnIK453B6GWx9mj80yd2YKf6g8kRS3xAzqsz3jPDeTC6GZXmztcbO7KipuU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000625"/>
            <a:ext cx="2214562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28625" y="1071563"/>
            <a:ext cx="6337300" cy="1311275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uk-UA" sz="2000" b="1" dirty="0"/>
              <a:t>В Україні створено власне високотехнологічне виробництво захисних голограм – Спеціалізоване підприємство </a:t>
            </a:r>
            <a:r>
              <a:rPr lang="uk-UA" sz="2000" b="1" dirty="0" err="1"/>
              <a:t>“Голографія”</a:t>
            </a:r>
            <a:r>
              <a:rPr lang="uk-UA" sz="2000" b="1" dirty="0"/>
              <a:t>, що входить у консорціум ЕДАПС.</a:t>
            </a:r>
            <a:endParaRPr lang="ru-RU" sz="2000" b="1" dirty="0"/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25" y="785813"/>
            <a:ext cx="153035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179388" y="2924175"/>
            <a:ext cx="50419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571500" algn="l"/>
              </a:tabLst>
            </a:pPr>
            <a:r>
              <a:rPr lang="uk-UA">
                <a:solidFill>
                  <a:schemeClr val="bg1"/>
                </a:solidFill>
              </a:rPr>
              <a:t>СП «Голографія» виготовляє захисні оптичні елементи в рамках державних програм із захисту документів строгої звітності:</a:t>
            </a:r>
          </a:p>
          <a:p>
            <a:pPr eaLnBrk="0" hangingPunct="0">
              <a:tabLst>
                <a:tab pos="571500" algn="l"/>
              </a:tabLst>
            </a:pPr>
            <a:endParaRPr lang="ru-RU">
              <a:solidFill>
                <a:schemeClr val="bg1"/>
              </a:solidFill>
            </a:endParaRPr>
          </a:p>
          <a:p>
            <a:pPr eaLnBrk="0" hangingPunct="0">
              <a:buFontTx/>
              <a:buChar char="•"/>
              <a:tabLst>
                <a:tab pos="571500" algn="l"/>
              </a:tabLst>
            </a:pPr>
            <a:r>
              <a:rPr lang="uk-UA">
                <a:solidFill>
                  <a:schemeClr val="bg1"/>
                </a:solidFill>
              </a:rPr>
              <a:t>Захист ліцензій та сертифікатівдержавних органів України;</a:t>
            </a:r>
            <a:endParaRPr lang="ru-RU">
              <a:solidFill>
                <a:schemeClr val="bg1"/>
              </a:solidFill>
            </a:endParaRPr>
          </a:p>
          <a:p>
            <a:pPr eaLnBrk="0" hangingPunct="0">
              <a:buFontTx/>
              <a:buChar char="•"/>
              <a:tabLst>
                <a:tab pos="571500" algn="l"/>
              </a:tabLst>
            </a:pPr>
            <a:r>
              <a:rPr lang="uk-UA">
                <a:solidFill>
                  <a:schemeClr val="bg1"/>
                </a:solidFill>
              </a:rPr>
              <a:t>Захист документів системи МВД України;</a:t>
            </a:r>
            <a:endParaRPr lang="ru-RU">
              <a:solidFill>
                <a:schemeClr val="bg1"/>
              </a:solidFill>
            </a:endParaRPr>
          </a:p>
          <a:p>
            <a:pPr eaLnBrk="0" hangingPunct="0">
              <a:buFontTx/>
              <a:buChar char="•"/>
              <a:tabLst>
                <a:tab pos="571500" algn="l"/>
              </a:tabLst>
            </a:pPr>
            <a:r>
              <a:rPr lang="uk-UA">
                <a:solidFill>
                  <a:schemeClr val="bg1"/>
                </a:solidFill>
              </a:rPr>
              <a:t>Контрольні марки для аудіо- та відеопродукції;</a:t>
            </a:r>
          </a:p>
          <a:p>
            <a:pPr eaLnBrk="0" hangingPunct="0">
              <a:buFontTx/>
              <a:buChar char="•"/>
              <a:tabLst>
                <a:tab pos="571500" algn="l"/>
              </a:tabLst>
            </a:pPr>
            <a:r>
              <a:rPr lang="uk-UA">
                <a:solidFill>
                  <a:schemeClr val="bg1"/>
                </a:solidFill>
              </a:rPr>
              <a:t>Захист марок акцизного збору</a:t>
            </a:r>
            <a:r>
              <a:rPr lang="ru-RU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813" y="1285875"/>
            <a:ext cx="4357687" cy="435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857364"/>
            <a:ext cx="8358699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Дяку</a:t>
            </a:r>
            <a:r>
              <a:rPr lang="uk-UA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є</a:t>
            </a:r>
            <a: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 за </a:t>
            </a:r>
            <a:r>
              <a:rPr lang="ru-RU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увагу</a:t>
            </a:r>
            <a: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b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;3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olo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745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620688"/>
            <a:ext cx="36724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Ідеї</a:t>
            </a:r>
            <a:r>
              <a:rPr lang="ru-RU" sz="2400" dirty="0" smtClean="0">
                <a:solidFill>
                  <a:schemeClr val="bg1"/>
                </a:solidFill>
              </a:rPr>
              <a:t> ​​та </a:t>
            </a:r>
            <a:r>
              <a:rPr lang="ru-RU" sz="2400" dirty="0" err="1" smtClean="0">
                <a:solidFill>
                  <a:schemeClr val="bg1"/>
                </a:solidFill>
              </a:rPr>
              <a:t>принципи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голографії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сформулював</a:t>
            </a:r>
            <a:r>
              <a:rPr lang="ru-RU" sz="2400" dirty="0" smtClean="0">
                <a:solidFill>
                  <a:schemeClr val="bg1"/>
                </a:solidFill>
              </a:rPr>
              <a:t> в 1948 р. </a:t>
            </a:r>
            <a:r>
              <a:rPr lang="ru-RU" sz="2400" dirty="0" err="1" smtClean="0">
                <a:solidFill>
                  <a:schemeClr val="bg1"/>
                </a:solidFill>
              </a:rPr>
              <a:t>угорський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фізик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Денніс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Габор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Як </a:t>
            </a:r>
            <a:r>
              <a:rPr lang="ru-RU" sz="2400" dirty="0" err="1" smtClean="0">
                <a:solidFill>
                  <a:schemeClr val="bg1"/>
                </a:solidFill>
              </a:rPr>
              <a:t>це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іноді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буває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науці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ідея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голографії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народилася</a:t>
            </a:r>
            <a:r>
              <a:rPr lang="ru-RU" sz="2400" dirty="0" smtClean="0">
                <a:solidFill>
                  <a:schemeClr val="bg1"/>
                </a:solidFill>
              </a:rPr>
              <a:t> при </a:t>
            </a:r>
            <a:r>
              <a:rPr lang="ru-RU" sz="2400" dirty="0" err="1" smtClean="0">
                <a:solidFill>
                  <a:schemeClr val="bg1"/>
                </a:solidFill>
              </a:rPr>
              <a:t>розробці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зовсім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іншої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проблеми</a:t>
            </a:r>
            <a:r>
              <a:rPr lang="ru-RU" sz="2400" dirty="0" smtClean="0">
                <a:solidFill>
                  <a:schemeClr val="bg1"/>
                </a:solidFill>
              </a:rPr>
              <a:t> - </a:t>
            </a:r>
            <a:r>
              <a:rPr lang="ru-RU" sz="2400" dirty="0" err="1" smtClean="0">
                <a:solidFill>
                  <a:schemeClr val="bg1"/>
                </a:solidFill>
              </a:rPr>
              <a:t>удосконалення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електронного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мікроскопа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gab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32656"/>
            <a:ext cx="3633192" cy="5722277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4716463" cy="468313"/>
          </a:xfrm>
          <a:noFill/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uk-UA" sz="4000" smtClean="0">
                <a:solidFill>
                  <a:srgbClr val="FFFF00"/>
                </a:solidFill>
                <a:latin typeface="Monotype Corsiva" pitchFamily="66" charset="0"/>
              </a:rPr>
              <a:t>Що таке голографія?</a:t>
            </a:r>
            <a:endParaRPr lang="ru-RU" sz="4000" smtClean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4213" y="858838"/>
            <a:ext cx="84597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898525" indent="-369888" eaLnBrk="0" hangingPunct="0">
              <a:buFontTx/>
              <a:buChar char="•"/>
            </a:pPr>
            <a:r>
              <a:rPr lang="uk-UA" i="1">
                <a:solidFill>
                  <a:srgbClr val="FF3300"/>
                </a:solidFill>
                <a:latin typeface="Bookman Old Style" pitchFamily="18" charset="0"/>
              </a:rPr>
              <a:t>це не лише вражаючі об'ємні зображення,</a:t>
            </a:r>
            <a:r>
              <a:rPr lang="en-US" i="1">
                <a:solidFill>
                  <a:srgbClr val="FF3300"/>
                </a:solidFill>
                <a:latin typeface="Bookman Old Style" pitchFamily="18" charset="0"/>
              </a:rPr>
              <a:t> </a:t>
            </a:r>
          </a:p>
          <a:p>
            <a:pPr marL="898525" indent="-369888" eaLnBrk="0" hangingPunct="0">
              <a:buFontTx/>
              <a:buChar char="•"/>
            </a:pPr>
            <a:r>
              <a:rPr lang="uk-UA" i="1">
                <a:solidFill>
                  <a:srgbClr val="66FF33"/>
                </a:solidFill>
                <a:latin typeface="Bookman Old Style" pitchFamily="18" charset="0"/>
              </a:rPr>
              <a:t>не лише дуже ефективний захист від підробок,</a:t>
            </a:r>
            <a:r>
              <a:rPr lang="en-US" i="1">
                <a:solidFill>
                  <a:srgbClr val="FF66FF"/>
                </a:solidFill>
                <a:latin typeface="Bookman Old Style" pitchFamily="18" charset="0"/>
              </a:rPr>
              <a:t> </a:t>
            </a:r>
          </a:p>
          <a:p>
            <a:pPr marL="898525" indent="-369888" eaLnBrk="0" hangingPunct="0">
              <a:buFontTx/>
              <a:buChar char="•"/>
            </a:pPr>
            <a:r>
              <a:rPr lang="uk-UA" i="1">
                <a:solidFill>
                  <a:srgbClr val="00FFFF"/>
                </a:solidFill>
                <a:latin typeface="Bookman Old Style" pitchFamily="18" charset="0"/>
              </a:rPr>
              <a:t>не лише збереження фантастичних масивів інформації;</a:t>
            </a:r>
          </a:p>
          <a:p>
            <a:pPr marL="898525" indent="-369888" eaLnBrk="0" hangingPunct="0">
              <a:buFontTx/>
              <a:buChar char="•"/>
            </a:pPr>
            <a:r>
              <a:rPr lang="uk-UA" i="1">
                <a:solidFill>
                  <a:srgbClr val="FF99FF"/>
                </a:solidFill>
                <a:latin typeface="Bookman Old Style" pitchFamily="18" charset="0"/>
              </a:rPr>
              <a:t>не лише надчутливі методи вимірювань;</a:t>
            </a:r>
            <a:endParaRPr lang="en-US" i="1">
              <a:solidFill>
                <a:srgbClr val="FF99FF"/>
              </a:solidFill>
              <a:latin typeface="Bookman Old Style" pitchFamily="18" charset="0"/>
            </a:endParaRPr>
          </a:p>
          <a:p>
            <a:pPr marL="898525" indent="-369888" eaLnBrk="0" hangingPunct="0">
              <a:buFontTx/>
              <a:buChar char="•"/>
            </a:pPr>
            <a:r>
              <a:rPr lang="uk-UA" i="1">
                <a:solidFill>
                  <a:srgbClr val="FFFF00"/>
                </a:solidFill>
                <a:latin typeface="Bookman Old Style" pitchFamily="18" charset="0"/>
              </a:rPr>
              <a:t>це також могутній і ще не до кінця осмислений інструмент пізнання світу .</a:t>
            </a:r>
            <a:r>
              <a:rPr lang="ru-RU" i="1">
                <a:solidFill>
                  <a:srgbClr val="FFFF00"/>
                </a:solidFill>
                <a:latin typeface="Bookman Old Style" pitchFamily="18" charset="0"/>
              </a:rPr>
              <a:t> . .</a:t>
            </a:r>
          </a:p>
        </p:txBody>
      </p:sp>
      <p:pic>
        <p:nvPicPr>
          <p:cNvPr id="4100" name="8lY6FVba_M5jVM:l" descr="ANd9GcTZyiQ-JtaMd2ryDd5Tf2uQr1jAn7T04ul5f-bAsEpMkQyHQDqqOHwFRim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r="1389"/>
          <a:stretch>
            <a:fillRect/>
          </a:stretch>
        </p:blipFill>
        <p:spPr bwMode="auto">
          <a:xfrm>
            <a:off x="5214938" y="2428875"/>
            <a:ext cx="3636962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85720" y="3071810"/>
            <a:ext cx="5113337" cy="1606550"/>
          </a:xfrm>
          <a:prstGeom prst="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Голографія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- спосіб запису всієї оптичної інформації, що приходить від об'єкта. На відміну від фотографії, голограма дозволяє відтворити абсолютно точну копію хвилі, розсіяної об'єктом.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500063" y="5643563"/>
            <a:ext cx="81438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588" indent="-1588" algn="ctr">
              <a:lnSpc>
                <a:spcPct val="80000"/>
              </a:lnSpc>
            </a:pPr>
            <a:r>
              <a:rPr lang="uk-UA" sz="2400">
                <a:solidFill>
                  <a:srgbClr val="FFFF00"/>
                </a:solidFill>
                <a:latin typeface="Bookman Old Style" pitchFamily="18" charset="0"/>
              </a:rPr>
              <a:t>Саме тому голограми володіють унікальною властивістю - відновлювати повноцінне об'ємне зображення реальних предметів. </a:t>
            </a:r>
          </a:p>
          <a:p>
            <a:pPr marL="1588" indent="-1588">
              <a:lnSpc>
                <a:spcPct val="80000"/>
              </a:lnSpc>
            </a:pPr>
            <a:endParaRPr lang="uk-UA" sz="240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opy_of_main.jp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tretch>
            <a:fillRect/>
          </a:stretch>
        </p:blipFill>
        <p:spPr>
          <a:xfrm>
            <a:off x="-1" y="0"/>
            <a:ext cx="911419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Принцип голографії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352928" cy="4464495"/>
          </a:xfrm>
        </p:spPr>
        <p:txBody>
          <a:bodyPr/>
          <a:lstStyle/>
          <a:p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Голографічний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метод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запису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інформації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використовує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найважливішу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властивість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лазерного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випромінювання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когерентність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Світлова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хвиля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при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відображенні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об'єкта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змінює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не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тільки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амплітуду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але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фазу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відповідно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властивостей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поверхні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об'єкта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даній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точці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Рис.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869160"/>
            <a:ext cx="7988025" cy="16407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6096000" cy="512763"/>
          </a:xfrm>
          <a:noFill/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uk-UA" smtClean="0">
                <a:solidFill>
                  <a:srgbClr val="FFFF00"/>
                </a:solidFill>
                <a:latin typeface="Monotype Corsiva" pitchFamily="66" charset="0"/>
              </a:rPr>
              <a:t>Як  це  відбувається?</a:t>
            </a:r>
            <a:endParaRPr lang="ru-RU" smtClean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5720" y="928670"/>
            <a:ext cx="5543550" cy="2308324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dirty="0">
                <a:latin typeface="AvantGarde Md BT" pitchFamily="34" charset="0"/>
              </a:rPr>
              <a:t>Світлова хвиля характеризується </a:t>
            </a:r>
          </a:p>
          <a:p>
            <a:pPr algn="ctr">
              <a:lnSpc>
                <a:spcPct val="80000"/>
              </a:lnSpc>
              <a:defRPr/>
            </a:pPr>
            <a:r>
              <a:rPr lang="uk-UA" dirty="0">
                <a:latin typeface="AvantGarde Md BT" pitchFamily="34" charset="0"/>
              </a:rPr>
              <a:t>амплітудою та фазою.</a:t>
            </a:r>
          </a:p>
          <a:p>
            <a:pPr algn="ctr">
              <a:lnSpc>
                <a:spcPct val="80000"/>
              </a:lnSpc>
              <a:defRPr/>
            </a:pPr>
            <a:endParaRPr lang="uk-UA" dirty="0">
              <a:latin typeface="AvantGarde Md BT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dirty="0">
                <a:latin typeface="AvantGarde Md BT" pitchFamily="34" charset="0"/>
              </a:rPr>
              <a:t>Тому для відтворення повної інформації про предмет необхідно записати не тільки </a:t>
            </a:r>
            <a:r>
              <a:rPr lang="uk-UA" b="1" i="1" dirty="0">
                <a:solidFill>
                  <a:schemeClr val="hlink"/>
                </a:solidFill>
                <a:latin typeface="AvantGarde Md BT" pitchFamily="34" charset="0"/>
              </a:rPr>
              <a:t>амплітуду</a:t>
            </a:r>
            <a:r>
              <a:rPr lang="uk-UA" b="1" dirty="0">
                <a:solidFill>
                  <a:schemeClr val="hlink"/>
                </a:solidFill>
                <a:latin typeface="AvantGarde Md BT" pitchFamily="34" charset="0"/>
              </a:rPr>
              <a:t> </a:t>
            </a:r>
            <a:r>
              <a:rPr lang="uk-UA" dirty="0">
                <a:latin typeface="AvantGarde Md BT" pitchFamily="34" charset="0"/>
              </a:rPr>
              <a:t>відбитої світлової хвилі від кожної точки предмета, але й </a:t>
            </a:r>
            <a:r>
              <a:rPr lang="uk-UA" b="1" i="1" dirty="0">
                <a:solidFill>
                  <a:schemeClr val="hlink"/>
                </a:solidFill>
                <a:latin typeface="AvantGarde Md BT" pitchFamily="34" charset="0"/>
              </a:rPr>
              <a:t>фазу</a:t>
            </a:r>
            <a:r>
              <a:rPr lang="uk-UA" b="1" dirty="0">
                <a:latin typeface="AvantGarde Md BT" pitchFamily="34" charset="0"/>
              </a:rPr>
              <a:t> </a:t>
            </a:r>
            <a:r>
              <a:rPr lang="uk-UA" dirty="0">
                <a:latin typeface="AvantGarde Md BT" pitchFamily="34" charset="0"/>
              </a:rPr>
              <a:t>цієї хвилі.</a:t>
            </a:r>
          </a:p>
          <a:p>
            <a:pPr algn="ctr">
              <a:lnSpc>
                <a:spcPct val="80000"/>
              </a:lnSpc>
              <a:defRPr/>
            </a:pPr>
            <a:endParaRPr lang="uk-UA" dirty="0">
              <a:latin typeface="AvantGarde Md BT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dirty="0">
                <a:latin typeface="AvantGarde Md BT" pitchFamily="34" charset="0"/>
              </a:rPr>
              <a:t> При </a:t>
            </a:r>
            <a:r>
              <a:rPr lang="uk-UA" dirty="0">
                <a:latin typeface="AvantGarde Md BT" pitchFamily="34" charset="0"/>
              </a:rPr>
              <a:t>звичайному фотографуванні інформація про фазу світлової хвилі втрачається.</a:t>
            </a:r>
          </a:p>
        </p:txBody>
      </p:sp>
      <p:grpSp>
        <p:nvGrpSpPr>
          <p:cNvPr id="1031" name="Group 4"/>
          <p:cNvGrpSpPr>
            <a:grpSpLocks/>
          </p:cNvGrpSpPr>
          <p:nvPr/>
        </p:nvGrpSpPr>
        <p:grpSpPr bwMode="auto">
          <a:xfrm>
            <a:off x="5857875" y="642938"/>
            <a:ext cx="3071813" cy="2557462"/>
            <a:chOff x="3699" y="399"/>
            <a:chExt cx="1618" cy="1396"/>
          </a:xfrm>
        </p:grpSpPr>
        <p:grpSp>
          <p:nvGrpSpPr>
            <p:cNvPr id="1037" name="Group 5"/>
            <p:cNvGrpSpPr>
              <a:grpSpLocks/>
            </p:cNvGrpSpPr>
            <p:nvPr/>
          </p:nvGrpSpPr>
          <p:grpSpPr bwMode="auto">
            <a:xfrm>
              <a:off x="3699" y="1530"/>
              <a:ext cx="1618" cy="265"/>
              <a:chOff x="4153" y="1756"/>
              <a:chExt cx="1618" cy="265"/>
            </a:xfrm>
          </p:grpSpPr>
          <p:sp>
            <p:nvSpPr>
              <p:cNvPr id="1039" name="Rectangle 6"/>
              <p:cNvSpPr>
                <a:spLocks noChangeArrowheads="1"/>
              </p:cNvSpPr>
              <p:nvPr/>
            </p:nvSpPr>
            <p:spPr bwMode="auto">
              <a:xfrm>
                <a:off x="4190" y="1783"/>
                <a:ext cx="1581" cy="17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lnSpc>
                    <a:spcPct val="80000"/>
                  </a:lnSpc>
                </a:pPr>
                <a:endParaRPr lang="ru-RU">
                  <a:latin typeface="Bookman Old Style" pitchFamily="18" charset="0"/>
                </a:endParaRPr>
              </a:p>
            </p:txBody>
          </p:sp>
          <p:graphicFrame>
            <p:nvGraphicFramePr>
              <p:cNvPr id="1026" name="Object 7"/>
              <p:cNvGraphicFramePr>
                <a:graphicFrameLocks noChangeAspect="1"/>
              </p:cNvGraphicFramePr>
              <p:nvPr/>
            </p:nvGraphicFramePr>
            <p:xfrm>
              <a:off x="4153" y="1756"/>
              <a:ext cx="1557" cy="265"/>
            </p:xfrm>
            <a:graphic>
              <a:graphicData uri="http://schemas.openxmlformats.org/presentationml/2006/ole">
                <p:oleObj spid="_x0000_s1026" name="Формула" r:id="rId3" imgW="1244520" imgH="228600" progId="Equation.3">
                  <p:embed/>
                </p:oleObj>
              </a:graphicData>
            </a:graphic>
          </p:graphicFrame>
        </p:grpSp>
        <p:pic>
          <p:nvPicPr>
            <p:cNvPr id="1038" name="Picture 8" descr="grafik"/>
            <p:cNvPicPr>
              <a:picLocks noChangeAspect="1" noChangeArrowheads="1"/>
            </p:cNvPicPr>
            <p:nvPr/>
          </p:nvPicPr>
          <p:blipFill>
            <a:blip r:embed="rId4" cstate="print"/>
            <a:srcRect l="4002" t="1845" r="9241" b="44780"/>
            <a:stretch>
              <a:fillRect/>
            </a:stretch>
          </p:blipFill>
          <p:spPr bwMode="auto">
            <a:xfrm>
              <a:off x="3736" y="399"/>
              <a:ext cx="1575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2" name="Picture 9" descr="Запись пропускающей голограммы"/>
          <p:cNvPicPr>
            <a:picLocks noChangeAspect="1" noChangeArrowheads="1"/>
          </p:cNvPicPr>
          <p:nvPr/>
        </p:nvPicPr>
        <p:blipFill>
          <a:blip r:embed="rId5" cstate="print">
            <a:lum bright="-24000" contrast="60000"/>
          </a:blip>
          <a:srcRect l="3566" t="7408" r="6172" b="31944"/>
          <a:stretch>
            <a:fillRect/>
          </a:stretch>
        </p:blipFill>
        <p:spPr bwMode="auto">
          <a:xfrm>
            <a:off x="179388" y="3500438"/>
            <a:ext cx="2592387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Пропускающая голограмма"/>
          <p:cNvPicPr>
            <a:picLocks noChangeAspect="1" noChangeArrowheads="1"/>
          </p:cNvPicPr>
          <p:nvPr/>
        </p:nvPicPr>
        <p:blipFill>
          <a:blip r:embed="rId6" cstate="print">
            <a:lum bright="12000" contrast="36000"/>
          </a:blip>
          <a:srcRect l="3709" t="2811" r="10884" b="29709"/>
          <a:stretch>
            <a:fillRect/>
          </a:stretch>
        </p:blipFill>
        <p:spPr bwMode="auto">
          <a:xfrm>
            <a:off x="7143750" y="4714875"/>
            <a:ext cx="17287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000375" y="3429000"/>
            <a:ext cx="5543550" cy="1200150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b="1" i="1" dirty="0">
                <a:solidFill>
                  <a:schemeClr val="accent5">
                    <a:lumMod val="50000"/>
                  </a:schemeClr>
                </a:solidFill>
                <a:latin typeface="AvantGarde Md BT" pitchFamily="34" charset="0"/>
              </a:rPr>
              <a:t>Для збереження інформації про фазу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AvantGarde Md BT" pitchFamily="34" charset="0"/>
              </a:rPr>
              <a:t> </a:t>
            </a:r>
            <a:r>
              <a:rPr lang="uk-UA" dirty="0">
                <a:latin typeface="AvantGarde Md BT" pitchFamily="34" charset="0"/>
              </a:rPr>
              <a:t>світлової хвилі в голографії на фотопластинку записують не зображення самого предмета, а результат інтерференції предметної та опорної хвилі, які повинні бути когерентними.</a:t>
            </a:r>
            <a:endParaRPr lang="ru-RU" dirty="0">
              <a:latin typeface="AvantGarde Md BT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214688" y="4714875"/>
            <a:ext cx="3743325" cy="1200150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b="1" i="1" dirty="0">
                <a:solidFill>
                  <a:schemeClr val="accent5">
                    <a:lumMod val="50000"/>
                  </a:schemeClr>
                </a:solidFill>
                <a:latin typeface="AvantGarde Md BT" pitchFamily="34" charset="0"/>
              </a:rPr>
              <a:t>Голограма –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AvantGarde Md BT" pitchFamily="34" charset="0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uk-UA" dirty="0">
                <a:latin typeface="AvantGarde Md BT" pitchFamily="34" charset="0"/>
              </a:rPr>
              <a:t>це зареєстрована на фотопластинці інтерференційна картина, яка утворює своєрідну дифракційну </a:t>
            </a:r>
            <a:r>
              <a:rPr lang="uk-UA" dirty="0" err="1">
                <a:latin typeface="AvantGarde Md BT" pitchFamily="34" charset="0"/>
              </a:rPr>
              <a:t>гратку</a:t>
            </a:r>
            <a:endParaRPr lang="uk-UA" dirty="0">
              <a:latin typeface="AvantGarde Md BT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714375" y="6072188"/>
            <a:ext cx="5543550" cy="534987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i="1" dirty="0">
                <a:solidFill>
                  <a:schemeClr val="accent5">
                    <a:lumMod val="50000"/>
                  </a:schemeClr>
                </a:solidFill>
                <a:latin typeface="AvantGarde Md BT" pitchFamily="34" charset="0"/>
              </a:rPr>
              <a:t>Для відтворення об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AvantGarde Md BT" pitchFamily="34" charset="0"/>
              </a:rPr>
              <a:t>’</a:t>
            </a:r>
            <a:r>
              <a:rPr lang="uk-UA" i="1" dirty="0">
                <a:solidFill>
                  <a:schemeClr val="accent5">
                    <a:lumMod val="50000"/>
                  </a:schemeClr>
                </a:solidFill>
                <a:latin typeface="AvantGarde Md BT" pitchFamily="34" charset="0"/>
              </a:rPr>
              <a:t>ємного зображення з голограми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AvantGarde Md BT" pitchFamily="34" charset="0"/>
              </a:rPr>
              <a:t> </a:t>
            </a:r>
            <a:r>
              <a:rPr lang="uk-UA" dirty="0">
                <a:latin typeface="AvantGarde Md BT" pitchFamily="34" charset="0"/>
              </a:rPr>
              <a:t>її освітлюють опорним пучком.</a:t>
            </a:r>
            <a:endParaRPr lang="ru-RU" dirty="0">
              <a:latin typeface="AvantGarde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5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4000500"/>
            <a:ext cx="32385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4968875" cy="512763"/>
          </a:xfrm>
          <a:noFill/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uk-UA" smtClean="0">
                <a:solidFill>
                  <a:srgbClr val="FFFF00"/>
                </a:solidFill>
                <a:latin typeface="Monotype Corsiva" pitchFamily="66" charset="0"/>
              </a:rPr>
              <a:t>Художня голографія</a:t>
            </a:r>
            <a:endParaRPr lang="ru-RU" smtClean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idx="1"/>
          </p:nvPr>
        </p:nvSpPr>
        <p:spPr>
          <a:xfrm>
            <a:off x="285750" y="1357313"/>
            <a:ext cx="4929188" cy="4895850"/>
          </a:xfrm>
          <a:noFill/>
        </p:spPr>
        <p:txBody>
          <a:bodyPr lIns="92075" tIns="46038" rIns="92075" bIns="46038"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uk-UA" sz="2400" smtClean="0">
                <a:solidFill>
                  <a:srgbClr val="FFFF00"/>
                </a:solidFill>
                <a:latin typeface="Bookman Old Style" pitchFamily="18" charset="0"/>
              </a:rPr>
              <a:t>Художня  голографія (об'ємна фотографія) є новітнім образотворчим засобом, що набагато перевершує за своїми можливостями традиційну фотографію. 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uk-UA" sz="2400" smtClean="0">
              <a:solidFill>
                <a:srgbClr val="FFFF00"/>
              </a:solidFill>
              <a:latin typeface="Bookman Old Style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uk-UA" sz="2400" smtClean="0">
                <a:solidFill>
                  <a:srgbClr val="FFFF00"/>
                </a:solidFill>
                <a:latin typeface="Bookman Old Style" pitchFamily="18" charset="0"/>
              </a:rPr>
              <a:t>Голографічні методи можуть успішно конкурувати із звичайною фотографією у багатьох галузях - рекламному та оформлювальному бізнесі, в поліграфії, в сувенірній промисловості, при виготовленні портретів людей.</a:t>
            </a:r>
            <a:endParaRPr lang="ru-RU" sz="2400" smtClean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6152" name="Picture 8" descr="ANd9GcQbU0Nt2-hYkoYJv-hW2EOFoibzSv5scSyVzffgXuJ35avAENGLHw"/>
          <p:cNvPicPr>
            <a:picLocks noChangeAspect="1" noChangeArrowheads="1"/>
          </p:cNvPicPr>
          <p:nvPr/>
        </p:nvPicPr>
        <p:blipFill>
          <a:blip r:embed="rId3" cstate="print">
            <a:lum bright="6000" contrast="48000"/>
          </a:blip>
          <a:srcRect l="15105" r="15105"/>
          <a:stretch>
            <a:fillRect/>
          </a:stretch>
        </p:blipFill>
        <p:spPr bwMode="auto">
          <a:xfrm>
            <a:off x="5572125" y="500063"/>
            <a:ext cx="2947988" cy="294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anta Caterina by Pier Francesco Fiorentino as holographic interferogram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6761163" y="2133600"/>
            <a:ext cx="2382837" cy="3382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334963"/>
            <a:ext cx="7705725" cy="512762"/>
          </a:xfrm>
          <a:noFill/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uk-UA" smtClean="0">
                <a:solidFill>
                  <a:srgbClr val="FFFF00"/>
                </a:solidFill>
                <a:latin typeface="Monotype Corsiva" pitchFamily="66" charset="0"/>
              </a:rPr>
              <a:t>Голографічна  інтерферометрія</a:t>
            </a:r>
            <a:endParaRPr lang="ru-RU" smtClean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143000" y="928688"/>
            <a:ext cx="698341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000" i="1">
                <a:solidFill>
                  <a:srgbClr val="92D050"/>
                </a:solidFill>
                <a:latin typeface="Bookman Old Style" pitchFamily="18" charset="0"/>
              </a:rPr>
              <a:t>З допомогою голографічної інтерферометрії виявляють в об</a:t>
            </a:r>
            <a:r>
              <a:rPr lang="en-US" sz="2000" i="1">
                <a:solidFill>
                  <a:srgbClr val="92D050"/>
                </a:solidFill>
                <a:latin typeface="Bookman Old Style" pitchFamily="18" charset="0"/>
              </a:rPr>
              <a:t>’</a:t>
            </a:r>
            <a:r>
              <a:rPr lang="uk-UA" sz="2000" i="1">
                <a:solidFill>
                  <a:srgbClr val="92D050"/>
                </a:solidFill>
                <a:latin typeface="Bookman Old Style" pitchFamily="18" charset="0"/>
              </a:rPr>
              <a:t>єктах різні дефекти та деформації, їх точне розташування та розмір</a:t>
            </a:r>
            <a:endParaRPr lang="ru-RU" sz="2000" i="1">
              <a:solidFill>
                <a:srgbClr val="92D050"/>
              </a:solidFill>
              <a:latin typeface="Bookman Old Style" pitchFamily="18" charset="0"/>
            </a:endParaRPr>
          </a:p>
        </p:txBody>
      </p:sp>
      <p:pic>
        <p:nvPicPr>
          <p:cNvPr id="7173" name="Picture 5" descr="Голографическая интерферограмма живых клет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5216525"/>
            <a:ext cx="1500188" cy="148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071813" y="6072188"/>
            <a:ext cx="4248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000">
                <a:solidFill>
                  <a:srgbClr val="FFFFCC"/>
                </a:solidFill>
                <a:latin typeface="Bookman Old Style" pitchFamily="18" charset="0"/>
              </a:rPr>
              <a:t>для дослідження живих клітин</a:t>
            </a:r>
            <a:endParaRPr lang="ru-RU" sz="2000">
              <a:solidFill>
                <a:srgbClr val="FFFFCC"/>
              </a:solidFill>
              <a:latin typeface="Bookman Old Style" pitchFamily="18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227763" y="4987925"/>
            <a:ext cx="2592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000">
                <a:solidFill>
                  <a:srgbClr val="FFFFCC"/>
                </a:solidFill>
                <a:latin typeface="Bookman Old Style" pitchFamily="18" charset="0"/>
              </a:rPr>
              <a:t>для реставрації  творів мистецтва</a:t>
            </a:r>
            <a:endParaRPr lang="ru-RU" sz="2000">
              <a:solidFill>
                <a:srgbClr val="FFFFCC"/>
              </a:solidFill>
              <a:latin typeface="Bookman Old Style" pitchFamily="18" charset="0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>
            <a:lum contrast="24000"/>
          </a:blip>
          <a:srcRect l="9166" t="15517" r="1945" b="12036"/>
          <a:stretch>
            <a:fillRect/>
          </a:stretch>
        </p:blipFill>
        <p:spPr bwMode="auto">
          <a:xfrm>
            <a:off x="0" y="2214563"/>
            <a:ext cx="5286375" cy="3265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419475" y="2251075"/>
            <a:ext cx="34559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000">
                <a:solidFill>
                  <a:srgbClr val="FFFFCC"/>
                </a:solidFill>
                <a:latin typeface="Bookman Old Style" pitchFamily="18" charset="0"/>
              </a:rPr>
              <a:t>для контролю складних конструкцій</a:t>
            </a:r>
            <a:endParaRPr lang="ru-RU" sz="2000">
              <a:solidFill>
                <a:srgbClr val="FFFFC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252520" cy="685800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88829"/>
            <a:ext cx="8964488" cy="2769171"/>
          </a:xfrm>
        </p:spPr>
        <p:txBody>
          <a:bodyPr/>
          <a:lstStyle/>
          <a:p>
            <a:r>
              <a:rPr lang="ru-RU" b="1" dirty="0" smtClean="0"/>
              <a:t>На </a:t>
            </a:r>
            <a:r>
              <a:rPr lang="ru-RU" b="1" dirty="0" err="1" smtClean="0"/>
              <a:t>відміну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фотографії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створює</a:t>
            </a:r>
            <a:r>
              <a:rPr lang="ru-RU" b="1" dirty="0" smtClean="0"/>
              <a:t> </a:t>
            </a:r>
            <a:r>
              <a:rPr lang="ru-RU" b="1" dirty="0" err="1" smtClean="0"/>
              <a:t>плоске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, </a:t>
            </a:r>
            <a:r>
              <a:rPr lang="ru-RU" b="1" dirty="0" err="1" smtClean="0"/>
              <a:t>голографічне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відтворювати</a:t>
            </a:r>
            <a:r>
              <a:rPr lang="ru-RU" b="1" dirty="0" smtClean="0"/>
              <a:t> </a:t>
            </a:r>
            <a:r>
              <a:rPr lang="ru-RU" b="1" dirty="0" err="1" smtClean="0"/>
              <a:t>точну</a:t>
            </a:r>
            <a:r>
              <a:rPr lang="ru-RU" b="1" dirty="0" smtClean="0"/>
              <a:t> </a:t>
            </a:r>
            <a:r>
              <a:rPr lang="ru-RU" b="1" dirty="0" err="1" smtClean="0"/>
              <a:t>тривимірну</a:t>
            </a:r>
            <a:r>
              <a:rPr lang="ru-RU" b="1" dirty="0" smtClean="0"/>
              <a:t> </a:t>
            </a:r>
            <a:r>
              <a:rPr lang="ru-RU" b="1" dirty="0" err="1" smtClean="0"/>
              <a:t>копію</a:t>
            </a:r>
            <a:r>
              <a:rPr lang="ru-RU" b="1" dirty="0" smtClean="0"/>
              <a:t> </a:t>
            </a:r>
            <a:r>
              <a:rPr lang="ru-RU" b="1" dirty="0" err="1" smtClean="0"/>
              <a:t>оригінального</a:t>
            </a:r>
            <a:r>
              <a:rPr lang="ru-RU" b="1" dirty="0" smtClean="0"/>
              <a:t> </a:t>
            </a:r>
            <a:r>
              <a:rPr lang="ru-RU" b="1" dirty="0" err="1" smtClean="0"/>
              <a:t>об'єкта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Picture 2" descr="http://www.holography.ru/images/3g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6632"/>
            <a:ext cx="4758189" cy="3832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latin typeface="BatangChe" pitchFamily="49" charset="-127"/>
                <a:ea typeface="BatangChe" pitchFamily="49" charset="-127"/>
              </a:rPr>
              <a:t>Особливості</a:t>
            </a:r>
            <a:endParaRPr lang="ru-RU" b="1" dirty="0">
              <a:solidFill>
                <a:schemeClr val="tx1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err="1" smtClean="0"/>
              <a:t>Частина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звичайної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фотографії</a:t>
            </a:r>
            <a:r>
              <a:rPr lang="ru-RU" sz="2400" b="1" dirty="0" smtClean="0"/>
              <a:t> предмета, </a:t>
            </a:r>
            <a:r>
              <a:rPr lang="ru-RU" sz="2400" b="1" dirty="0" err="1" smtClean="0"/>
              <a:t>зрозуміло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містить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інформацію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тільки</a:t>
            </a:r>
            <a:r>
              <a:rPr lang="ru-RU" sz="2400" b="1" dirty="0" smtClean="0"/>
              <a:t> про </a:t>
            </a:r>
            <a:r>
              <a:rPr lang="ru-RU" sz="2400" b="1" dirty="0" err="1" smtClean="0"/>
              <a:t>частини</a:t>
            </a:r>
            <a:r>
              <a:rPr lang="ru-RU" sz="2400" b="1" dirty="0" smtClean="0"/>
              <a:t> предмета. </a:t>
            </a:r>
          </a:p>
          <a:p>
            <a:r>
              <a:rPr lang="ru-RU" sz="2400" b="1" dirty="0" err="1" smtClean="0"/>
              <a:t>Від</a:t>
            </a:r>
            <a:r>
              <a:rPr lang="ru-RU" sz="2400" b="1" dirty="0" smtClean="0"/>
              <a:t> будь </a:t>
            </a:r>
            <a:r>
              <a:rPr lang="ru-RU" sz="2400" b="1" dirty="0" err="1" smtClean="0"/>
              <a:t>невеликої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частини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голограми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можна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отримати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зображення</a:t>
            </a:r>
            <a:r>
              <a:rPr lang="ru-RU" sz="2400" b="1" dirty="0" smtClean="0"/>
              <a:t> предмета. </a:t>
            </a:r>
          </a:p>
          <a:p>
            <a:r>
              <a:rPr lang="ru-RU" sz="2400" b="1" dirty="0" err="1" smtClean="0"/>
              <a:t>Якість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зображення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отриманого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частини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голограми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гірше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зображення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отриманого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усієї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голограми</a:t>
            </a:r>
            <a:r>
              <a:rPr lang="ru-RU" sz="2400" b="1" dirty="0" smtClean="0"/>
              <a:t>. </a:t>
            </a:r>
          </a:p>
          <a:p>
            <a:r>
              <a:rPr lang="ru-RU" sz="2400" b="1" dirty="0" err="1" smtClean="0"/>
              <a:t>Голографічні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зображення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унікальних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предметів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мистецтва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можливість</a:t>
            </a:r>
            <a:r>
              <a:rPr lang="ru-RU" sz="2400" b="1" dirty="0" smtClean="0"/>
              <a:t> «</a:t>
            </a:r>
            <a:r>
              <a:rPr lang="ru-RU" sz="2400" b="1" dirty="0" err="1" smtClean="0"/>
              <a:t>побачити</a:t>
            </a:r>
            <a:r>
              <a:rPr lang="ru-RU" sz="2400" b="1" dirty="0" smtClean="0"/>
              <a:t>» </a:t>
            </a:r>
            <a:r>
              <a:rPr lang="ru-RU" sz="2400" b="1" dirty="0" err="1" smtClean="0"/>
              <a:t>ці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предмети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одночасно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багатьом</a:t>
            </a:r>
            <a:r>
              <a:rPr lang="ru-RU" sz="2400" b="1" dirty="0" smtClean="0"/>
              <a:t> людям у </a:t>
            </a:r>
            <a:r>
              <a:rPr lang="ru-RU" sz="2400" b="1" dirty="0" err="1" smtClean="0"/>
              <a:t>багатьох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місцях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Вже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зроблені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експериментальні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зйомки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об'ємних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голографічних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зображень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Picture 6" descr="http://s4.hubimg.com/u/1289415_f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92696"/>
            <a:ext cx="4724400" cy="5781676"/>
          </a:xfrm>
          <a:prstGeom prst="rect">
            <a:avLst/>
          </a:prstGeom>
          <a:noFill/>
        </p:spPr>
      </p:pic>
      <p:pic>
        <p:nvPicPr>
          <p:cNvPr id="5" name="Picture 4" descr="http://gizmologia.com/files/2010/08/obi-wan-hologr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0"/>
            <a:ext cx="7937028" cy="5952771"/>
          </a:xfrm>
          <a:prstGeom prst="rect">
            <a:avLst/>
          </a:prstGeom>
          <a:noFill/>
        </p:spPr>
      </p:pic>
      <p:pic>
        <p:nvPicPr>
          <p:cNvPr id="6" name="Picture 2" descr="Untitled 114 Dynamic holograms closer to be a reality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908720"/>
            <a:ext cx="7643866" cy="5214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477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Оформление по умолчанию</vt:lpstr>
      <vt:lpstr>Формула</vt:lpstr>
      <vt:lpstr>Слайд 1</vt:lpstr>
      <vt:lpstr>Слайд 2</vt:lpstr>
      <vt:lpstr>Що таке голографія?</vt:lpstr>
      <vt:lpstr>Принцип голографії</vt:lpstr>
      <vt:lpstr>Як  це  відбувається?</vt:lpstr>
      <vt:lpstr>Художня голографія</vt:lpstr>
      <vt:lpstr>Голографічна  інтерферометрія</vt:lpstr>
      <vt:lpstr>Слайд 8</vt:lpstr>
      <vt:lpstr>Особливості</vt:lpstr>
      <vt:lpstr>Захист інформації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Національний університет “Львівська політехніка” Кафедра фотоніки</dc:title>
  <dc:creator>Alliance</dc:creator>
  <cp:lastModifiedBy>Тарас</cp:lastModifiedBy>
  <cp:revision>10</cp:revision>
  <dcterms:created xsi:type="dcterms:W3CDTF">2011-02-08T11:05:29Z</dcterms:created>
  <dcterms:modified xsi:type="dcterms:W3CDTF">2014-02-11T18:09:23Z</dcterms:modified>
</cp:coreProperties>
</file>