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3" r:id="rId3"/>
    <p:sldId id="257" r:id="rId4"/>
    <p:sldId id="274" r:id="rId5"/>
    <p:sldId id="258" r:id="rId6"/>
    <p:sldId id="259" r:id="rId7"/>
    <p:sldId id="277" r:id="rId8"/>
    <p:sldId id="260" r:id="rId9"/>
    <p:sldId id="261" r:id="rId10"/>
    <p:sldId id="270" r:id="rId11"/>
    <p:sldId id="275" r:id="rId12"/>
    <p:sldId id="263" r:id="rId13"/>
    <p:sldId id="272" r:id="rId14"/>
    <p:sldId id="264" r:id="rId15"/>
    <p:sldId id="265" r:id="rId16"/>
    <p:sldId id="276" r:id="rId17"/>
    <p:sldId id="268" r:id="rId18"/>
    <p:sldId id="269" r:id="rId19"/>
    <p:sldId id="27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 varScale="1">
        <p:scale>
          <a:sx n="64" d="100"/>
          <a:sy n="64" d="100"/>
        </p:scale>
        <p:origin x="-15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1E31C80-1666-4442-9DE1-F3F4C8DAC29E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98693FF-BD48-4D52-956E-83D548CA32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1C80-1666-4442-9DE1-F3F4C8DAC29E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93FF-BD48-4D52-956E-83D548CA32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1C80-1666-4442-9DE1-F3F4C8DAC29E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93FF-BD48-4D52-956E-83D548CA32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1C80-1666-4442-9DE1-F3F4C8DAC29E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93FF-BD48-4D52-956E-83D548CA32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1C80-1666-4442-9DE1-F3F4C8DAC29E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93FF-BD48-4D52-956E-83D548CA32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1C80-1666-4442-9DE1-F3F4C8DAC29E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93FF-BD48-4D52-956E-83D548CA32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E31C80-1666-4442-9DE1-F3F4C8DAC29E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98693FF-BD48-4D52-956E-83D548CA323A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1E31C80-1666-4442-9DE1-F3F4C8DAC29E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98693FF-BD48-4D52-956E-83D548CA32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1C80-1666-4442-9DE1-F3F4C8DAC29E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93FF-BD48-4D52-956E-83D548CA32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1C80-1666-4442-9DE1-F3F4C8DAC29E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93FF-BD48-4D52-956E-83D548CA32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1C80-1666-4442-9DE1-F3F4C8DAC29E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93FF-BD48-4D52-956E-83D548CA32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1E31C80-1666-4442-9DE1-F3F4C8DAC29E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98693FF-BD48-4D52-956E-83D548CA323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Архитектурное бюро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Бизнес-план</a:t>
            </a:r>
          </a:p>
          <a:p>
            <a:r>
              <a:rPr lang="ru-RU" dirty="0" err="1" smtClean="0"/>
              <a:t>Илюк</a:t>
            </a:r>
            <a:r>
              <a:rPr lang="ru-RU" dirty="0" smtClean="0"/>
              <a:t> Ирина </a:t>
            </a:r>
          </a:p>
          <a:p>
            <a:r>
              <a:rPr lang="ru-RU" dirty="0" smtClean="0"/>
              <a:t>11-А класс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96752"/>
          <a:ext cx="8229600" cy="4824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964907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Расходы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Стоимость, </a:t>
                      </a:r>
                      <a:r>
                        <a:rPr lang="ru-RU" sz="2800" dirty="0" err="1" smtClean="0"/>
                        <a:t>грн</a:t>
                      </a:r>
                      <a:r>
                        <a:rPr lang="ru-RU" sz="2800" dirty="0" smtClean="0"/>
                        <a:t>.</a:t>
                      </a:r>
                      <a:endParaRPr lang="ru-RU" sz="2800" dirty="0"/>
                    </a:p>
                  </a:txBody>
                  <a:tcPr/>
                </a:tc>
              </a:tr>
              <a:tr h="964907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Аренда</a:t>
                      </a:r>
                      <a:r>
                        <a:rPr lang="ru-RU" sz="2800" baseline="0" dirty="0" smtClean="0"/>
                        <a:t> офиса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5</a:t>
                      </a:r>
                      <a:r>
                        <a:rPr lang="ru-RU" sz="2800" baseline="0" dirty="0" smtClean="0"/>
                        <a:t> тыс.</a:t>
                      </a:r>
                      <a:endParaRPr lang="ru-RU" sz="2800" dirty="0"/>
                    </a:p>
                  </a:txBody>
                  <a:tcPr/>
                </a:tc>
              </a:tr>
              <a:tr h="964907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Зарплата работникам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10</a:t>
                      </a:r>
                      <a:r>
                        <a:rPr lang="ru-RU" sz="2800" baseline="0" dirty="0" smtClean="0"/>
                        <a:t> тыс.</a:t>
                      </a:r>
                      <a:endParaRPr lang="ru-RU" sz="2800" dirty="0"/>
                    </a:p>
                  </a:txBody>
                  <a:tcPr/>
                </a:tc>
              </a:tr>
              <a:tr h="964907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Техника и мебель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25 тыс.</a:t>
                      </a:r>
                      <a:endParaRPr lang="ru-RU" sz="2800" dirty="0"/>
                    </a:p>
                  </a:txBody>
                  <a:tcPr/>
                </a:tc>
              </a:tr>
              <a:tr h="964907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Реклама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10 тыс.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2770" name="Picture 2" descr="http://cs7065.vk.me/c625616/v625616697/1287a/vp6IQo4FMK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40768"/>
            <a:ext cx="9144000" cy="44531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Доходы архитектурного бюро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r>
              <a:rPr lang="ru-RU" dirty="0" smtClean="0"/>
              <a:t>Своеобразной </a:t>
            </a:r>
            <a:r>
              <a:rPr lang="ru-RU" dirty="0"/>
              <a:t>«форой» для архитектурного бизнеса является профессионализм сотрудников бюро. Его признаком является одновременное, вместе с открытием бизнеса, получение серьезного и весомого уровня спроса. Важно, чтобы сотрудников-архитекторов в городе знали и к ним шли. Если же персонал «нулевой», то придется месяца два работать до достижения точки безубыточности и год-полтора – до достижения адекватной рентабельности.</a:t>
            </a:r>
          </a:p>
          <a:p>
            <a:pPr fontAlgn="base"/>
            <a:r>
              <a:rPr lang="ru-RU" dirty="0"/>
              <a:t>При опытном персонале уже на второй месяц работа принесет архитектурному бюро прибыль, а инвестиции полностью окупятся через 3-4 месяца. Если в основном поступают крупные заказы на проекты, то компании есть смысл работать как архитектурно-планировочное бюро.</a:t>
            </a:r>
          </a:p>
          <a:p>
            <a:pPr fontAlgn="base"/>
            <a:r>
              <a:rPr lang="ru-RU" dirty="0"/>
              <a:t>Для подтверждения вышесказанного приведем некоторые тарифы московских архитектурных бюро при проектировании жилого фонда: дизайн интерьера – 50$ за м</a:t>
            </a:r>
            <a:r>
              <a:rPr lang="ru-RU" baseline="30000" dirty="0"/>
              <a:t>2</a:t>
            </a:r>
            <a:r>
              <a:rPr lang="ru-RU" dirty="0"/>
              <a:t>, дизайн-проект 200$ за м</a:t>
            </a:r>
            <a:r>
              <a:rPr lang="ru-RU" baseline="30000" dirty="0"/>
              <a:t>2</a:t>
            </a:r>
            <a:r>
              <a:rPr lang="ru-RU" dirty="0"/>
              <a:t>, авторский надзор принесет комиссию в 1000 $ за месяц.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Примеры цен за архитектурные услуги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99592" y="2492897"/>
          <a:ext cx="7560840" cy="3744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0420"/>
                <a:gridCol w="3780420"/>
              </a:tblGrid>
              <a:tr h="926453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Название услуги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Стоимость</a:t>
                      </a:r>
                      <a:endParaRPr lang="ru-RU" sz="2400" dirty="0"/>
                    </a:p>
                  </a:txBody>
                  <a:tcPr/>
                </a:tc>
              </a:tr>
              <a:tr h="939321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Дизайн интерьера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50$ за м</a:t>
                      </a:r>
                      <a:r>
                        <a:rPr lang="ru-RU" sz="2400" baseline="30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</a:tr>
              <a:tr h="939321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Дизайн-проект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200$ за м</a:t>
                      </a:r>
                      <a:r>
                        <a:rPr lang="ru-RU" sz="2400" baseline="30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</a:tr>
              <a:tr h="939321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Авторский надзор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1000 $ в месяц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Выбираем специфику бизнеса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ru-RU" dirty="0" smtClean="0"/>
              <a:t>Естественно</a:t>
            </a:r>
            <a:r>
              <a:rPr lang="ru-RU" dirty="0"/>
              <a:t>, что каждая архитектурная компания будет стремиться стать лидером в своем рыночном сегменте. Это правильная стратегия для максимизации прибыли. На развитом рынке мегаполисов, в условиях строительного бума лидерство предполагает определенную специализацию архитектурных организаций.</a:t>
            </a:r>
          </a:p>
          <a:p>
            <a:pPr fontAlgn="base"/>
            <a:r>
              <a:rPr lang="ru-RU" dirty="0"/>
              <a:t>Открыв бизнес, следует подумать о специализации. Поэтому стоит детально и объективно оценить квалификацию персонала архитектурного бюро, соразмерив ее со спецификой рынка. Обычно выбирается сфера деятельности, в которой сотрудники имеют реальный многолетний </a:t>
            </a:r>
            <a:r>
              <a:rPr lang="ru-RU" dirty="0" smtClean="0"/>
              <a:t>опыт.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229072"/>
          </a:xfrm>
          <a:solidFill>
            <a:srgbClr val="C00000">
              <a:alpha val="49000"/>
            </a:srgb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Архитектурные бюро – виды специализаций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sz="1600" b="1" u="sng" dirty="0" smtClean="0"/>
              <a:t>Архитектурно-планировочное </a:t>
            </a:r>
            <a:r>
              <a:rPr lang="ru-RU" sz="1600" b="1" u="sng" dirty="0"/>
              <a:t>бюро </a:t>
            </a:r>
            <a:r>
              <a:rPr lang="ru-RU" sz="1600" dirty="0"/>
              <a:t>занимается разработкой комплекса проектных документов, таких как генплан, архитектурно-строительный, отопительно-вентиляционный, водопроводно-канализационный разделы, а также планирование электроснабжения, технологического, организационно-строительного обеспечения. По всем этим разделам также готовятся сметы.</a:t>
            </a:r>
          </a:p>
          <a:p>
            <a:pPr fontAlgn="base"/>
            <a:r>
              <a:rPr lang="ru-RU" sz="1600" b="1" u="sng" dirty="0"/>
              <a:t>Архитектурно-дизайнерское бюро</a:t>
            </a:r>
            <a:r>
              <a:rPr lang="ru-RU" sz="1600" b="1" dirty="0"/>
              <a:t> </a:t>
            </a:r>
            <a:r>
              <a:rPr lang="ru-RU" sz="1600" dirty="0"/>
              <a:t>по заказу клиента предоставляет ему решение жилых и ландшафтных интерьеров, выраженное в </a:t>
            </a:r>
            <a:r>
              <a:rPr lang="ru-RU" sz="1600" dirty="0" err="1"/>
              <a:t>дизайн-проекте</a:t>
            </a:r>
            <a:r>
              <a:rPr lang="ru-RU" sz="1600" dirty="0"/>
              <a:t>, сообразно объективной возможности и пожеланиям заказчика. При этом специалистами подбирается оптимальная концепция, стилистическое решение, </a:t>
            </a:r>
            <a:r>
              <a:rPr lang="ru-RU" sz="1600" dirty="0" err="1"/>
              <a:t>колористика</a:t>
            </a:r>
            <a:r>
              <a:rPr lang="ru-RU" sz="1600" dirty="0"/>
              <a:t>. Определяются отделочные материалы, соответствующие посильному для клиента отношению цена/качество.</a:t>
            </a:r>
          </a:p>
          <a:p>
            <a:pPr fontAlgn="base"/>
            <a:r>
              <a:rPr lang="ru-RU" sz="1600" b="1" u="sng" dirty="0"/>
              <a:t>Архитектурно-производственное бюро</a:t>
            </a:r>
            <a:r>
              <a:rPr lang="ru-RU" sz="1600" dirty="0"/>
              <a:t> специализируется на разработке комплексной проектной документации производственных зданий (генерального плана объектов, инженерных сетей и систем, технологических зданий). Занимается эта организация и генпланами жилых домов для персонала, но «вдогонку» за планированием их производственных зданий</a:t>
            </a:r>
            <a:r>
              <a:rPr lang="ru-RU" sz="1600" dirty="0" smtClean="0"/>
              <a:t>.</a:t>
            </a:r>
            <a:endParaRPr lang="ru-RU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3794" name="Picture 2" descr="http://cs7065.vk.me/c625616/v625616697/1286a/7lS8w9C73l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9144000" cy="60960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Выбор сфер обслуживания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ru-RU" dirty="0" smtClean="0"/>
              <a:t>Внимание </a:t>
            </a:r>
            <a:r>
              <a:rPr lang="ru-RU" dirty="0"/>
              <a:t>начинающих предпринимателей заслуживает опыт работы действующих архитектурных компаний. Очевидно, что прежде чем задаваться вопросом о том, как открыть архитектурное бюро, следует четко представить себе приоритетные сферы будущей работы. По статистике, они выглядят следующим образом: жилой фонд — 25 %; инновационные проекты новых предприятий, публичных мест — 2–5 %; офисная недвижимость — 20 %; ресторанный бизнес — 10 %; сфера услуг — 2–3 %; торговая недвижимость — 5–7 %; универсальный подход, обслуживание всех заказов — 30 %.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Вывод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ru-RU" dirty="0" smtClean="0"/>
              <a:t>Какие </a:t>
            </a:r>
            <a:r>
              <a:rPr lang="ru-RU" dirty="0"/>
              <a:t>перспективы имеет </a:t>
            </a:r>
            <a:r>
              <a:rPr lang="ru-RU" dirty="0" smtClean="0"/>
              <a:t>архитектурный бизнес? Этот </a:t>
            </a:r>
            <a:r>
              <a:rPr lang="ru-RU" dirty="0"/>
              <a:t>вопрос активно обсуждался на I съезде Национальной палаты архитекторов, состоявшемся 22.11.2013 г. Несомненно, бизнес в этой сфере востребован и активен.</a:t>
            </a:r>
          </a:p>
          <a:p>
            <a:pPr fontAlgn="base"/>
            <a:r>
              <a:rPr lang="ru-RU" dirty="0"/>
              <a:t>Противоречий также хватает. А они, как учит нас история, являются отправными точками развития. Возможно поэтому проницательных предпринимателей все чаще интересует вопрос о том, как открыть архитектурное бюро</a:t>
            </a:r>
            <a:r>
              <a:rPr lang="ru-RU" dirty="0" smtClean="0"/>
              <a:t>.</a:t>
            </a:r>
          </a:p>
          <a:p>
            <a:pPr fontAlgn="base"/>
            <a:r>
              <a:rPr lang="ru-RU" dirty="0" smtClean="0"/>
              <a:t> Во-вторых</a:t>
            </a:r>
            <a:r>
              <a:rPr lang="ru-RU" dirty="0"/>
              <a:t>, предстоит создать (в т.ч. и для архитектурных бюро) прозрачные условия конкуренции за госзаказы градостроительства (а это 58% рынка архитектурных услуг</a:t>
            </a:r>
            <a:r>
              <a:rPr lang="ru-RU" dirty="0" smtClean="0"/>
              <a:t>).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Реклама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s://freelance.ru/img/portfolio/pics/00/13/2B/125633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124744"/>
            <a:ext cx="8136904" cy="55106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Город как совокупность архитектурных проблем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ru-RU" dirty="0" smtClean="0"/>
              <a:t>Как </a:t>
            </a:r>
            <a:r>
              <a:rPr lang="ru-RU" dirty="0"/>
              <a:t>себе представляет современный </a:t>
            </a:r>
            <a:r>
              <a:rPr lang="ru-RU" dirty="0" smtClean="0"/>
              <a:t>город </a:t>
            </a:r>
            <a:r>
              <a:rPr lang="ru-RU" dirty="0"/>
              <a:t>человек, осмысливающий, как открыть архитектурное бюро? Возможно не так, как вы? Ему бросается в глаза сразу же вся проблематика. Городские улицы, утратившие функцию коммуникации, в облике которых ощущается дефицит комфорта для среднестатистического жителя. Площади, созданные для демонстраций и парадов, представляющие собой каменные пустыри в будние дни.</a:t>
            </a:r>
          </a:p>
          <a:p>
            <a:pPr fontAlgn="base"/>
            <a:r>
              <a:rPr lang="ru-RU" dirty="0"/>
              <a:t>В облике городов утеряна концепция устойчивой архитектуры. Злободневно звучит проблема общественных пространств. Очевидно, что все это следует переориентировать так, чтобы городская архитектура максимально соответствовала понятиям людей о безопасности и комфорте, максимально способствовала разнообразной социальной активности людей.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Архитектурные услуги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Рынок архитектурных услуг </a:t>
            </a:r>
            <a:r>
              <a:rPr lang="ru-RU" dirty="0" smtClean="0"/>
              <a:t>Украины огромен </a:t>
            </a:r>
            <a:r>
              <a:rPr lang="ru-RU" dirty="0"/>
              <a:t>и к тому же находится в стадии формирования, что особенно ощущается в </a:t>
            </a:r>
            <a:r>
              <a:rPr lang="ru-RU" dirty="0" smtClean="0"/>
              <a:t>больших городах. </a:t>
            </a:r>
            <a:r>
              <a:rPr lang="ru-RU" dirty="0"/>
              <a:t>Наряду с высокой </a:t>
            </a:r>
            <a:r>
              <a:rPr lang="ru-RU" dirty="0" smtClean="0"/>
              <a:t>конкуренцией, архитектурные </a:t>
            </a:r>
            <a:r>
              <a:rPr lang="ru-RU" dirty="0"/>
              <a:t>услуги предоставляются архитекторами также без предпринимательской регистрации.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9698" name="Picture 2" descr="http://cs7065.vk.me/c625616/v625616697/12863/f5U4cGmhAO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9144000" cy="60905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Почему выгоден архитектурный бизнес?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dirty="0" smtClean="0"/>
              <a:t>Этот </a:t>
            </a:r>
            <a:r>
              <a:rPr lang="ru-RU" dirty="0"/>
              <a:t>бизнес не требует закупки сырья или товара. Его движущей силой является интеллект сотрудников: архитекторов и дизайнеров и их профессиональный авторитет у клиентов. Налаженный бизнес при идеально работающем персонале нередко определяет рентабельность, достигающую 200</a:t>
            </a:r>
            <a:r>
              <a:rPr lang="ru-RU" dirty="0" smtClean="0"/>
              <a:t>%.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Фигуранты: архитекторы и бизнесмены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ru-RU" dirty="0" smtClean="0"/>
              <a:t>Совершенно </a:t>
            </a:r>
            <a:r>
              <a:rPr lang="ru-RU" dirty="0"/>
              <a:t>очевидна перспективность дальнейшего изменения вектора развития данной сферы. С ростом благосостояния населения возрастает и спрос на эстетичное преобразование его среды проживания. </a:t>
            </a:r>
            <a:r>
              <a:rPr lang="ru-RU" dirty="0" smtClean="0"/>
              <a:t>Все </a:t>
            </a:r>
            <a:r>
              <a:rPr lang="ru-RU" dirty="0"/>
              <a:t>больше талантливых архитекторов хочет основать беспроигрышный бизнес, основанный на их квалификации и </a:t>
            </a:r>
            <a:r>
              <a:rPr lang="ru-RU" dirty="0" err="1"/>
              <a:t>коммуникабенльности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Их интересует, как открыть архитектурное бюро. Но, с другой стороны, этот же вопрос является насущным для многих инвесторов, заинтересованных в том, чтобы выгодно инвестировать свои средства в динамичный архитектурный бизнес, ежегодно растущий на 30%. Получается классическая ситуация: кто кого. Или востребованному архитектору удается стать успешным предпринимателем, или предпринимателю удастся нанять успешных архитекторов, приведших к нему клиентуру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4818" name="Picture 2" descr="http://cs7065.vk.me/c625616/v625616697/12871/ctmF8DSomP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73"/>
            <a:ext cx="9144000" cy="68537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Частные архитектурные компании на архитектурном рынке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ru-RU" dirty="0" smtClean="0"/>
              <a:t>На </a:t>
            </a:r>
            <a:r>
              <a:rPr lang="ru-RU" dirty="0"/>
              <a:t>российском рынке архитектурных услуг за крупные заказы отчаянно конкурируют государственные, муниципальные и частные организации. Впрочем, существуют и проблемы: далеко не всегда наиболее талантливые и достойные архитекторы получают госзаказ (этот вопрос мы поднимем позже).</a:t>
            </a:r>
          </a:p>
          <a:p>
            <a:pPr fontAlgn="base"/>
            <a:r>
              <a:rPr lang="ru-RU" dirty="0"/>
              <a:t>Но мы не будем рассматривать архитектурные компании разных форм собственности. Предметом рассмотрения в данной статье является частная архитектурная компания.</a:t>
            </a:r>
          </a:p>
          <a:p>
            <a:pPr fontAlgn="base"/>
            <a:r>
              <a:rPr lang="ru-RU" dirty="0"/>
              <a:t>Представим себе типовой прагматичный бизнес-план архитектурной фирмы.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Начинать – не с нулевой планки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ru-RU" dirty="0" smtClean="0"/>
              <a:t>За </a:t>
            </a:r>
            <a:r>
              <a:rPr lang="ru-RU" dirty="0"/>
              <a:t>создание коммерческих архитектурных бюро обычно берутся специалисты, «имеющие свое имя» и обслуживающие определенный круг клиентуры. В этом случае </a:t>
            </a:r>
            <a:r>
              <a:rPr lang="ru-RU" dirty="0" err="1" smtClean="0"/>
              <a:t>оснархитектурную</a:t>
            </a:r>
            <a:r>
              <a:rPr lang="ru-RU" dirty="0" smtClean="0"/>
              <a:t> </a:t>
            </a:r>
            <a:r>
              <a:rPr lang="ru-RU" dirty="0"/>
              <a:t>творческую </a:t>
            </a:r>
            <a:r>
              <a:rPr lang="ru-RU" dirty="0" err="1" smtClean="0"/>
              <a:t>деятельн</a:t>
            </a:r>
            <a:r>
              <a:rPr lang="ru-RU" dirty="0" err="1" smtClean="0"/>
              <a:t>ователю-профессионалу</a:t>
            </a:r>
            <a:r>
              <a:rPr lang="ru-RU" dirty="0" smtClean="0"/>
              <a:t>, имеющему индивидуальную лицензию на </a:t>
            </a:r>
            <a:r>
              <a:rPr lang="ru-RU" dirty="0" smtClean="0"/>
              <a:t>ость</a:t>
            </a:r>
            <a:r>
              <a:rPr lang="ru-RU" dirty="0"/>
              <a:t>, достаточно </a:t>
            </a:r>
            <a:r>
              <a:rPr lang="ru-RU" dirty="0" smtClean="0"/>
              <a:t>предпринимательство.</a:t>
            </a:r>
            <a:endParaRPr lang="ru-RU" dirty="0"/>
          </a:p>
          <a:p>
            <a:pPr fontAlgn="base"/>
            <a:r>
              <a:rPr lang="ru-RU" dirty="0"/>
              <a:t>Если же таковой не имеется, то учреждается юридическое </a:t>
            </a:r>
            <a:r>
              <a:rPr lang="ru-RU" dirty="0" smtClean="0"/>
              <a:t>лицо, которое </a:t>
            </a:r>
            <a:r>
              <a:rPr lang="ru-RU" dirty="0"/>
              <a:t>должно получить лицензию на выполнение проектных и строительно-ремонтных работ. Персонал этой организации должен соответствовать критериям квалификации и производственного опыта. Организация, владеющая лицензией, проверяется надзорными архитектурным органами.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37</TotalTime>
  <Words>974</Words>
  <Application>Microsoft Office PowerPoint</Application>
  <PresentationFormat>Экран (4:3)</PresentationFormat>
  <Paragraphs>58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Городская</vt:lpstr>
      <vt:lpstr>Архитектурное бюро</vt:lpstr>
      <vt:lpstr>Город как совокупность архитектурных проблем</vt:lpstr>
      <vt:lpstr>Архитектурные услуги</vt:lpstr>
      <vt:lpstr>Слайд 4</vt:lpstr>
      <vt:lpstr>Почему выгоден архитектурный бизнес?</vt:lpstr>
      <vt:lpstr>Фигуранты: архитекторы и бизнесмены</vt:lpstr>
      <vt:lpstr>Слайд 7</vt:lpstr>
      <vt:lpstr>Частные архитектурные компании на архитектурном рынке</vt:lpstr>
      <vt:lpstr>Начинать – не с нулевой планки</vt:lpstr>
      <vt:lpstr>Слайд 10</vt:lpstr>
      <vt:lpstr>Слайд 11</vt:lpstr>
      <vt:lpstr>Доходы архитектурного бюро</vt:lpstr>
      <vt:lpstr>Примеры цен за архитектурные услуги</vt:lpstr>
      <vt:lpstr>Выбираем специфику бизнеса</vt:lpstr>
      <vt:lpstr>Архитектурные бюро – виды специализаций</vt:lpstr>
      <vt:lpstr>Слайд 16</vt:lpstr>
      <vt:lpstr>Выбор сфер обслуживания</vt:lpstr>
      <vt:lpstr>Вывод</vt:lpstr>
      <vt:lpstr>Реклама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Диана</dc:creator>
  <cp:lastModifiedBy>Диана</cp:lastModifiedBy>
  <cp:revision>4</cp:revision>
  <dcterms:created xsi:type="dcterms:W3CDTF">2014-12-22T20:45:30Z</dcterms:created>
  <dcterms:modified xsi:type="dcterms:W3CDTF">2014-12-22T21:22:31Z</dcterms:modified>
</cp:coreProperties>
</file>