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D87AC-305B-4D76-8A20-8BFEB5DBFFAD}" type="datetimeFigureOut">
              <a:rPr lang="ru-RU" smtClean="0"/>
              <a:t>16.10.2013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F21EC-D75E-4DE5-B505-B004DE6288D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amond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9672" y="764704"/>
            <a:ext cx="5492337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Принцип </a:t>
            </a:r>
          </a:p>
          <a:p>
            <a:pPr algn="ctr"/>
            <a:r>
              <a:rPr lang="uk-UA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прихованої </a:t>
            </a:r>
          </a:p>
          <a:p>
            <a:pPr algn="ctr"/>
            <a:r>
              <a:rPr lang="uk-UA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руки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4338" name="Picture 2" descr="http://www.mk.ru/upload/iblock_mk/475/98/2d/df/DETAIL_PICTURE__958428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045291">
            <a:off x="546524" y="4217202"/>
            <a:ext cx="2811199" cy="2106919"/>
          </a:xfrm>
          <a:prstGeom prst="rect">
            <a:avLst/>
          </a:prstGeom>
          <a:ln w="190500" cap="sq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4340" name="Picture 4" descr="http://bizforman.com/images/economics_tit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23714">
            <a:off x="5602280" y="4024001"/>
            <a:ext cx="2795029" cy="2096272"/>
          </a:xfrm>
          <a:prstGeom prst="rect">
            <a:avLst/>
          </a:prstGeom>
          <a:ln w="190500" cap="sq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332656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Багатьом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людям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важко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зрозуміти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закон "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невидимої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руки", тому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що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існує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природна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тенденція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зв'язувати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порядок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із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централізованим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плануванням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Якщо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коштує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завдання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розумного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розподілу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ресурсів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здається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природним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що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за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це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повинна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відповідати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яка-небудь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галузь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центральної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влади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Закон "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невидимої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руки"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затверджує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що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це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зовсім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не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обов'язково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755576" y="4365031"/>
            <a:ext cx="7344328" cy="2232321"/>
            <a:chOff x="755576" y="4365031"/>
            <a:chExt cx="7344328" cy="2232321"/>
          </a:xfrm>
        </p:grpSpPr>
        <p:pic>
          <p:nvPicPr>
            <p:cNvPr id="15362" name="Picture 2" descr="http://ipdo.nuos.edu.ua/upload/medialibrary/c65/iStock_000005653840Large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1367818">
              <a:off x="755576" y="4509120"/>
              <a:ext cx="3135410" cy="2088232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glow rad="139700">
                <a:schemeClr val="accent6">
                  <a:satMod val="175000"/>
                  <a:alpha val="40000"/>
                </a:schemeClr>
              </a:glow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15366" name="Picture 6" descr="http://image.goodvin.info/images/original/Feb2010/0000000925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495392">
              <a:off x="5939664" y="4365031"/>
              <a:ext cx="2160240" cy="2154840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glow rad="139700">
                <a:schemeClr val="accent1">
                  <a:satMod val="175000"/>
                  <a:alpha val="40000"/>
                </a:schemeClr>
              </a:glow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15364" name="Picture 4" descr="http://hvylya.org/wp-content/uploads/2013/08/Grafiki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417874"/>
              <a:ext cx="2664296" cy="1954927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glow rad="139700">
                <a:schemeClr val="accent1">
                  <a:satMod val="175000"/>
                  <a:alpha val="40000"/>
                </a:schemeClr>
              </a:glow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</p:grp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363915"/>
            <a:ext cx="7488832" cy="601741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приватній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власності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й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волі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обміну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ціни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змушуючи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мільйони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споживачів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виробників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постачальників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ресурсів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робити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свій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персональний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вибір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разом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тим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є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й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коштами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гармонізації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їхніх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інтересів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Ціни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містять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у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собі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інформацію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про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споживчі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переваги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витрати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й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фактори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зв'язаних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згодом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місцем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розташування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й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інших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обставин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урахувати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які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не в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змозі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ні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окрема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людина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ні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цілий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плановий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орган.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3429000"/>
            <a:ext cx="7200800" cy="304698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Усього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лише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одна-єдина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узагальнююча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цифра -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ринкова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ціна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-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надає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виробникам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повний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обсяг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інформації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необхідний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для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приведення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своїх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особистий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дій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відповідність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із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діями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перевагами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інших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Ринкова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ціна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направляє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стимулює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виробників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постачальників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ресурсів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до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виробництва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речей, ценимых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найбільше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високо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порівнянні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витратами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їхнього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виробництва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214084" y="499106"/>
            <a:ext cx="6660878" cy="2559111"/>
            <a:chOff x="1214084" y="499106"/>
            <a:chExt cx="6660878" cy="2559111"/>
          </a:xfrm>
        </p:grpSpPr>
        <p:pic>
          <p:nvPicPr>
            <p:cNvPr id="28674" name="Picture 2" descr="http://www.grekomania.ru/images/pageinfo/info/8_greek-economy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1080778">
              <a:off x="1214084" y="499106"/>
              <a:ext cx="3360373" cy="2520280"/>
            </a:xfrm>
            <a:prstGeom prst="rect">
              <a:avLst/>
            </a:prstGeom>
            <a:ln w="127000" cap="sq">
              <a:solidFill>
                <a:schemeClr val="accent2">
                  <a:lumMod val="75000"/>
                </a:schemeClr>
              </a:solidFill>
              <a:miter lim="800000"/>
            </a:ln>
            <a:effectLst>
              <a:outerShdw blurRad="57150" dist="50800" dir="2700000" algn="tl" rotWithShape="0">
                <a:srgbClr val="000000">
                  <a:alpha val="40000"/>
                </a:srgbClr>
              </a:outerShdw>
            </a:effectLst>
          </p:spPr>
        </p:pic>
        <p:pic>
          <p:nvPicPr>
            <p:cNvPr id="28676" name="Picture 4" descr="http://image.tsn.ua/media/images2/original/May2011/38342856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685504">
              <a:off x="4636462" y="629342"/>
              <a:ext cx="3238500" cy="2428875"/>
            </a:xfrm>
            <a:prstGeom prst="rect">
              <a:avLst/>
            </a:prstGeom>
            <a:ln w="127000" cap="sq">
              <a:solidFill>
                <a:schemeClr val="accent2">
                  <a:lumMod val="75000"/>
                </a:schemeClr>
              </a:solidFill>
              <a:miter lim="800000"/>
            </a:ln>
            <a:effectLst>
              <a:outerShdw blurRad="57150" dist="50800" dir="2700000" algn="tl" rotWithShape="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7"/>
            <a:ext cx="8280920" cy="286232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Ті</a:t>
            </a:r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ru-RU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хто</a:t>
            </a:r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приймають</a:t>
            </a:r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рішення</a:t>
            </a:r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в </a:t>
            </a:r>
            <a:r>
              <a:rPr lang="ru-RU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бізнесі</a:t>
            </a:r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не </a:t>
            </a:r>
            <a:r>
              <a:rPr lang="ru-RU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мають</a:t>
            </a:r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потреби в </a:t>
            </a:r>
            <a:r>
              <a:rPr lang="ru-RU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центральній</a:t>
            </a:r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владі</a:t>
            </a:r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ru-RU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що</a:t>
            </a:r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вказувала</a:t>
            </a:r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б, </a:t>
            </a:r>
            <a:r>
              <a:rPr lang="ru-RU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що</a:t>
            </a:r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і</a:t>
            </a:r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як </a:t>
            </a:r>
            <a:r>
              <a:rPr lang="ru-RU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їм</a:t>
            </a:r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провадити</a:t>
            </a:r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r>
              <a:rPr lang="ru-RU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Цю</a:t>
            </a:r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функцію</a:t>
            </a:r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виконують</a:t>
            </a:r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36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ціни</a:t>
            </a:r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 </a:t>
            </a:r>
            <a:endParaRPr lang="ru-RU" sz="3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4221088"/>
            <a:ext cx="6048672" cy="1938992"/>
          </a:xfrm>
          <a:prstGeom prst="rect">
            <a:avLst/>
          </a:prstGeom>
        </p:spPr>
        <p:txBody>
          <a:bodyPr wrap="square">
            <a:prstTxWarp prst="textDoubleWave1">
              <a:avLst/>
            </a:prstTxWarp>
            <a:spAutoFit/>
          </a:bodyPr>
          <a:lstStyle/>
          <a:p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Наприклад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нікому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не доводиться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примушувати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фермера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вирощувати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пшеницю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умовляти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будівельника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будувати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будинку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а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мебельника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-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робити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стільці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836712"/>
            <a:ext cx="7956376" cy="5262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Прихована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рука"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ринкового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процесу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працює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настільки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автоматично,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більшість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людей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не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замислюється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про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Вони просто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приймають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як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належне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товари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провадяться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приблизно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тих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кількостях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у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яких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споживачі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хочуть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їх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придбати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Довгі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черги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характерні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для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країн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із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централізовано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планованою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економікою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практично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незнайомі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людям,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живуть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умовах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ринкової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економіки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Доступність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величезної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розмаїтості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товарів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вражає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уяву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навіть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сучасних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споживачів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теж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багато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чому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приймається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як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належне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340768"/>
            <a:ext cx="6120680" cy="4104456"/>
          </a:xfrm>
          <a:prstGeom prst="rect">
            <a:avLst/>
          </a:prstGeom>
        </p:spPr>
        <p:txBody>
          <a:bodyPr wrap="square">
            <a:prstTxWarp prst="textWave1">
              <a:avLst/>
            </a:prstTxWarp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Прихована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рука"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створює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порядок,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гармонію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розмаїтість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Процес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цей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однак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іде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настільки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підспудно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що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мало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хто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розуміє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його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суть,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лише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деякі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відплачують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йому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належне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Проте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він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є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вирішальним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для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економічного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добробуту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суспільства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5896705" y="401581"/>
            <a:ext cx="2784309" cy="6211614"/>
            <a:chOff x="5896705" y="401581"/>
            <a:chExt cx="2784309" cy="6211614"/>
          </a:xfrm>
        </p:grpSpPr>
        <p:pic>
          <p:nvPicPr>
            <p:cNvPr id="30722" name="Picture 2" descr="http://davidkikoski.com/image12/771-185609589kkk%20(21)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0285300">
              <a:off x="6330507" y="401581"/>
              <a:ext cx="2101627" cy="2375753"/>
            </a:xfrm>
            <a:prstGeom prst="rect">
              <a:avLst/>
            </a:prstGeom>
            <a:ln>
              <a:noFill/>
            </a:ln>
            <a:effectLst>
              <a:glow rad="139700">
                <a:schemeClr val="accent5">
                  <a:satMod val="175000"/>
                  <a:alpha val="40000"/>
                </a:schemeClr>
              </a:glow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0724" name="Picture 4" descr="http://iinsider.biz/wp-content/uploads/2012/10/economy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655152">
              <a:off x="5896705" y="4524963"/>
              <a:ext cx="2784309" cy="2088232"/>
            </a:xfrm>
            <a:prstGeom prst="rect">
              <a:avLst/>
            </a:prstGeom>
            <a:ln>
              <a:noFill/>
            </a:ln>
            <a:effectLst>
              <a:glow rad="139700">
                <a:schemeClr val="accent5">
                  <a:satMod val="175000"/>
                  <a:alpha val="40000"/>
                </a:schemeClr>
              </a:glow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pic>
          <p:nvPicPr>
            <p:cNvPr id="30726" name="Picture 6" descr="http://t2.gstatic.com/images?q=tbn:ANd9GcQU7Fs8j8rfcCcLWZZJpA3NAGM5ivdQrnZrhOQPPmar2punCC3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228184" y="2780928"/>
              <a:ext cx="2409825" cy="1895476"/>
            </a:xfrm>
            <a:prstGeom prst="rect">
              <a:avLst/>
            </a:prstGeom>
            <a:ln>
              <a:noFill/>
            </a:ln>
            <a:effectLst>
              <a:glow rad="139700">
                <a:schemeClr val="accent5">
                  <a:satMod val="175000"/>
                  <a:alpha val="40000"/>
                </a:schemeClr>
              </a:glow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</TotalTime>
  <Words>354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SamLab.ws</cp:lastModifiedBy>
  <cp:revision>14</cp:revision>
  <dcterms:modified xsi:type="dcterms:W3CDTF">2013-10-16T16:16:23Z</dcterms:modified>
</cp:coreProperties>
</file>