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69" r:id="rId7"/>
    <p:sldId id="258" r:id="rId8"/>
    <p:sldId id="256" r:id="rId9"/>
    <p:sldId id="257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0" r:id="rId21"/>
    <p:sldId id="271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4C95C2"/>
    <a:srgbClr val="009900"/>
    <a:srgbClr val="FF6600"/>
    <a:srgbClr val="66FF66"/>
    <a:srgbClr val="00CC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C8CB4-6C85-451F-9FA6-E1E3B9D8D28F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D9E30-CDDE-4567-8196-025A71272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EB8CF-66FC-40AA-A683-369648087D6D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5F4F5-CBD3-4EFF-B382-B29ECA58A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82E0C-EE93-4590-91BC-7900932CF8A7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C7A51-B01C-4850-B744-B16689859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9D390082-BB1A-400D-9890-37A87B208D6D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11F5A4-410E-49F9-87CB-34E9EBCAC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AD3ED-EFB9-4A94-9627-40C3174CAE94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63545-4F07-4192-9C74-9B6DAF87D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F26CE-1307-4E7A-BDD3-B07D44AF750B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EE864-CC2C-4C83-B8A0-51CA97E1C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CB02A-B136-4012-A89C-0032139C9AC6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22754-1632-44EC-BADC-ACFF509D0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FC3DA-CDD8-4915-A3E8-5EF618025FA8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477DAAD-458E-41E5-B6F9-4421DFB87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9C5A9-ABBC-4C2F-8184-34ADC632243F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11B5E-9198-4D7E-A14D-C42FCB48E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4C22B-2FE8-4CE2-8111-E1D522E31C48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B3ECD-F994-4798-B16D-DDBE3C180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5314AD0A-9FE3-4CE3-B676-8ABC42679C68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5165F838-5DA8-4590-B28A-1EE516764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578BA-2D1F-427B-B772-29ADD6C1CA66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2835A-675A-477A-9DBB-62D7606C0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9253C1C-637B-4072-8407-9A45254ED2F7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856267CD-2689-40E1-85F2-C5ADFF01F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88152-FA3F-4DCA-9E6B-6DF9B388BFBA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993F1-0108-4481-A47F-135B3CE52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D4589-3C74-4499-9A66-39C928E4159D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9BEAD-98C5-4C67-8833-DE39F576A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8B950-AD07-438D-9D1F-8476875E5A65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1EE00-5857-41E7-8B72-B5CD9DAA6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EF1F6-A7D0-4FB9-AB3C-B97914DEE332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7A68E-4E2F-4AEA-B285-376A8134E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ED593-676F-4607-B7DD-137850DAA97F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78810-3914-4D80-B0A5-5443CF7E4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D2A6-8B6C-45F0-BC84-DB3BEEE06164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6CF9-D091-45D8-8F9B-B383052D6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ABCBC-A30C-4431-8AB3-8EDB453AEC7C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78C78-9CF1-4CFF-8788-7BCEC876C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270B-F7C3-4848-A17B-46549D4FB164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2714A-B673-4E43-9CCC-26426411E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C9642-B9D4-4BBD-9DD6-6A86C6BD64BE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C4477-8A8D-43B3-9E62-BF50D0DDB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4709-5BAC-4E1C-8B67-240D6A01141F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DC506-1421-4AAC-B86D-03ADC90C5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1C4FF-D639-4D63-9D57-77E1122EE3A8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7572C-D39F-4958-80AD-8E1B11B28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1BFC6-8E8A-4F82-A1A9-F4B09466090E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5D64B-30DB-4921-936E-7EAA3234E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820AC-FB2C-4DE0-8148-A2DD1F368E26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18640-95F3-4DF7-A4A6-099596C50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2DED4-5160-4ECD-AE31-194F7A7CF342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BDD6-3206-4A54-A75D-ABDA424B8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EB733DB3-87AE-4C40-8478-A8C4E2DC98EC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467A755-7A1A-45BC-90AE-FF18455DA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C60351-2E15-40E9-8323-3CB9674A65A4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9A72CC-7EC5-4102-ADB6-BA28F7DBA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F9B9D13-8DAB-4DE3-A974-76C0DB27351E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06C8862-8AB4-40E0-B9AE-1616729BC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1213B0-EF46-4887-8773-FA22214530D0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3B5087-670A-432A-B02E-8E46702F3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FBC924-4135-480A-8C0A-4BC5ECCAC57E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C8BD36-202B-4E4B-9BFB-C71182A95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479A92-1C95-4CAA-B0A5-DBC899E344EB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685542-FBC9-4406-8750-D12E5BE50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F3E3D-DE3F-4EDE-B142-32B38371F50A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6C819-0F6E-4ED0-BAE9-97A327454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F5F98-6842-4781-8FC1-1695F3A578D6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FB5E4-7AF0-4B73-A1B9-00D397009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DCF008A-557B-4A9E-960B-4E8B499CC356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86424F0-3861-4762-B332-835201046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D3DA3E5E-722F-4C56-8B2A-D9E777C10B9C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A34C25F-0B7E-4CED-AB85-936B48D2F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E8FA0-D7D3-4863-B157-81FA749AD6D0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DBC13-DA0F-4AE1-BB7B-55E9C8570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8737E-EF1F-4FEA-90F9-8DE537D4BBE1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C8E80-0932-408D-A1D2-2718C0D61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3CA89D4F-C51F-4A32-8DBC-8751782188CF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E32433C-0C33-4AAF-9E2E-510DB580F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612CF-E8FD-46D0-8C90-5642B8BD67A6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54F82-D243-48B6-BB16-7C190B718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3A5C5-54F3-4D5A-BF62-92D4BD135375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2DB36-4C66-488A-B3BF-57DB19C4C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D9E4D-AF32-4A78-9AC5-66FF06B7E80F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BB892-2D8D-41DC-9E90-ABB61A3EE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52C98-E193-45AC-A8CB-BC5455935D20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680412E-2C4E-41A7-A2C9-BE7B70219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C5346-F59C-4199-90C8-BB5B57BF8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3DB10-674E-46F9-8655-25DB1215472D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AF9A9-9F3E-4DEE-8121-B30EB5D64CAB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00E64-4E26-4929-96D6-14CD574F2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A27A2-7670-43C5-983B-CE0634383ED3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68A5B-A057-4F14-82AD-851A308AB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FEB6102-C25F-4FD9-80EE-952E0073AD52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89FAB1E-43C2-4521-88ED-AC160E793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52A53F77-FE7A-43AB-A96E-50DCB224389E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C27E0172-866F-4B71-B439-C02BAE6B4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12B3D-BA67-4870-9F53-22333B857BED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FE064-BDFD-43C1-AD15-07764EB34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FA8CC-B089-478B-A266-DCD2F81E47E2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4F4FC-B15F-4B9C-88EE-91EF6F7A1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213A26-09E2-4C0A-B1D6-379FC455E439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A8BEAB-DD4E-43C7-A620-FD59007E3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EE76-B605-4276-9966-1513F02B5290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0E077-8ACC-41CA-A594-BA22C3FA4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F9C680-6FEB-4B80-A2EF-921D54F2BB8B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80E341-16A4-4804-AED0-0057C06B2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9BFFA3-57AE-46E3-84CC-2145F3314851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7F4ABB-D640-4197-BB3B-479E26B2D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C293-2115-4E7E-A254-B0F674C650AB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AFE74-A2D6-40E0-9E2C-838871C1D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341285-56F4-47FD-BB51-C9E5EC84BD1D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5D8A6D-6BD9-41DF-AFD7-77256766B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980C3-30F1-43AE-B66C-A61101C9EBD3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E1B03-F473-4A98-AA2A-1391F4F52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6D0E03-C4B4-43D9-8916-7FDE76934ADD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BE4B6E-69DA-4058-917B-7380CB07C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B9076-5DE4-4CFF-943F-749FFE99C42F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E4EA2-72AA-4D6F-B323-B80EAEE83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6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0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2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8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0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32A3FF-E913-4CB8-8B8F-9676B204E3D8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F9EFD7-2664-45EA-A422-206E9A189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7711D-8A13-41AF-B094-BE9A8495BB23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8585C-1AA9-4C49-8251-15E94AC13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C0604-9EB5-472F-B556-B29819C2DD00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78E3C-CE50-4F5F-9661-98DF72E6B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0DB6E-EB9E-4B5F-AC82-DE7B0247992E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803D9-49BD-4D7C-8CA0-6D02386DA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79EA4-B519-4D34-95BB-1A04673463BC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10CF9-B56C-4D5F-97B7-2AA61B098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B69C5-8313-466B-8E37-7CD3EC5395B5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18834-5EA3-41D7-A531-B755C2791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5DDB64F-5C1D-45C9-A8A4-49195574DD4C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A057DF3-9DF1-43CB-82CC-629782376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58" r:id="rId2"/>
    <p:sldLayoutId id="2147483788" r:id="rId3"/>
    <p:sldLayoutId id="2147483757" r:id="rId4"/>
    <p:sldLayoutId id="2147483789" r:id="rId5"/>
    <p:sldLayoutId id="2147483756" r:id="rId6"/>
    <p:sldLayoutId id="2147483755" r:id="rId7"/>
    <p:sldLayoutId id="2147483754" r:id="rId8"/>
    <p:sldLayoutId id="2147483753" r:id="rId9"/>
    <p:sldLayoutId id="2147483752" r:id="rId10"/>
    <p:sldLayoutId id="21474837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3FE3781-1E42-492A-995E-EA1B67AFAF1A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A189C28-1BAB-4B99-B8AE-F63F2EE70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63" r:id="rId4"/>
    <p:sldLayoutId id="2147483793" r:id="rId5"/>
    <p:sldLayoutId id="2147483762" r:id="rId6"/>
    <p:sldLayoutId id="2147483761" r:id="rId7"/>
    <p:sldLayoutId id="2147483794" r:id="rId8"/>
    <p:sldLayoutId id="2147483795" r:id="rId9"/>
    <p:sldLayoutId id="2147483760" r:id="rId10"/>
    <p:sldLayoutId id="2147483759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60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8DC2C0-799F-4AAF-AB1C-14DCDDAD4760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CE314F-1A58-431D-A079-29F4E8300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2" r:id="rId2"/>
    <p:sldLayoutId id="2147483796" r:id="rId3"/>
    <p:sldLayoutId id="2147483771" r:id="rId4"/>
    <p:sldLayoutId id="2147483770" r:id="rId5"/>
    <p:sldLayoutId id="2147483769" r:id="rId6"/>
    <p:sldLayoutId id="2147483768" r:id="rId7"/>
    <p:sldLayoutId id="2147483767" r:id="rId8"/>
    <p:sldLayoutId id="2147483766" r:id="rId9"/>
    <p:sldLayoutId id="2147483765" r:id="rId10"/>
    <p:sldLayoutId id="21474837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8ECB7D5-8453-4202-9106-6BD01088E0DD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61F6C022-CD45-4708-8572-24FCE4275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789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776" r:id="rId7"/>
    <p:sldLayoutId id="2147483803" r:id="rId8"/>
    <p:sldLayoutId id="2147483804" r:id="rId9"/>
    <p:sldLayoutId id="2147483775" r:id="rId10"/>
    <p:sldLayoutId id="2147483774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018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FFB94CB-228D-4F54-87B4-31A1A8085383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98D194E-E713-433B-A581-F3E92D214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781" r:id="rId4"/>
    <p:sldLayoutId id="2147483808" r:id="rId5"/>
    <p:sldLayoutId id="2147483780" r:id="rId6"/>
    <p:sldLayoutId id="2147483779" r:id="rId7"/>
    <p:sldLayoutId id="2147483809" r:id="rId8"/>
    <p:sldLayoutId id="2147483810" r:id="rId9"/>
    <p:sldLayoutId id="2147483778" r:id="rId10"/>
    <p:sldLayoutId id="2147483777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247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DF83C92-27FC-48C3-A657-083CC407BF9A}" type="datetimeFigureOut">
              <a:rPr lang="ru-RU"/>
              <a:pPr>
                <a:defRPr/>
              </a:pPr>
              <a:t>27.08.2012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97674FE-48A0-4DB2-A224-B7AB7123B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786" r:id="rId2"/>
    <p:sldLayoutId id="2147483812" r:id="rId3"/>
    <p:sldLayoutId id="2147483813" r:id="rId4"/>
    <p:sldLayoutId id="2147483814" r:id="rId5"/>
    <p:sldLayoutId id="2147483785" r:id="rId6"/>
    <p:sldLayoutId id="2147483815" r:id="rId7"/>
    <p:sldLayoutId id="2147483784" r:id="rId8"/>
    <p:sldLayoutId id="2147483816" r:id="rId9"/>
    <p:sldLayoutId id="2147483783" r:id="rId10"/>
    <p:sldLayoutId id="21474837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900igr.net/" TargetMode="Externa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-people.com/data/leonardov/last-supper-pic.htm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abc-people.com/data/leonardov/002-mona-face.htm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6600"/>
            </a:gs>
            <a:gs pos="100000">
              <a:srgbClr val="00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ctrTitle"/>
          </p:nvPr>
        </p:nvSpPr>
        <p:spPr bwMode="auto">
          <a:xfrm>
            <a:off x="395288" y="0"/>
            <a:ext cx="8569325" cy="1438318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uk-UA" sz="2400" b="0" cap="none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Міністерство освіти і науки, молоді та спорту України</a:t>
            </a:r>
            <a:br>
              <a:rPr lang="uk-UA" sz="2400" b="0" cap="none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</a:br>
            <a:r>
              <a:rPr lang="uk-UA" sz="2000" b="0" cap="none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Вінницький державний педагогічний університет імені М.Коцюбинського</a:t>
            </a:r>
            <a:endParaRPr lang="ru-RU" sz="2000" b="0" cap="none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74755" name="WordArt 5"/>
          <p:cNvSpPr>
            <a:spLocks noChangeArrowheads="1" noChangeShapeType="1" noTextEdit="1"/>
          </p:cNvSpPr>
          <p:nvPr/>
        </p:nvSpPr>
        <p:spPr bwMode="auto">
          <a:xfrm rot="174787">
            <a:off x="51962" y="2016160"/>
            <a:ext cx="9093200" cy="207360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250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Леонардо  да  Вінчі -</a:t>
            </a:r>
          </a:p>
          <a:p>
            <a:pPr algn="ctr"/>
            <a:r>
              <a:rPr lang="ru-RU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Титан  італійського Відродження</a:t>
            </a:r>
          </a:p>
        </p:txBody>
      </p:sp>
      <p:sp>
        <p:nvSpPr>
          <p:cNvPr id="74756" name="Text Box 6"/>
          <p:cNvSpPr txBox="1">
            <a:spLocks noChangeArrowheads="1"/>
          </p:cNvSpPr>
          <p:nvPr/>
        </p:nvSpPr>
        <p:spPr bwMode="auto">
          <a:xfrm>
            <a:off x="5946775" y="4341361"/>
            <a:ext cx="3197225" cy="116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Виконала </a:t>
            </a:r>
          </a:p>
          <a:p>
            <a:r>
              <a:rPr lang="uk-UA"/>
              <a:t>студентка </a:t>
            </a:r>
            <a:r>
              <a:rPr lang="en-US"/>
              <a:t>IV </a:t>
            </a:r>
            <a:r>
              <a:rPr lang="uk-UA"/>
              <a:t>курсу</a:t>
            </a:r>
            <a:endParaRPr lang="en-US"/>
          </a:p>
          <a:p>
            <a:r>
              <a:rPr lang="uk-UA"/>
              <a:t>Групи А</a:t>
            </a:r>
          </a:p>
          <a:p>
            <a:r>
              <a:rPr lang="uk-UA"/>
              <a:t>Вознюк Лілія Олександрівна</a:t>
            </a:r>
            <a:endParaRPr lang="ru-RU"/>
          </a:p>
        </p:txBody>
      </p:sp>
      <p:sp>
        <p:nvSpPr>
          <p:cNvPr id="74757" name="Text Box 7"/>
          <p:cNvSpPr txBox="1">
            <a:spLocks noChangeArrowheads="1"/>
          </p:cNvSpPr>
          <p:nvPr/>
        </p:nvSpPr>
        <p:spPr bwMode="auto">
          <a:xfrm>
            <a:off x="4048125" y="6121397"/>
            <a:ext cx="1676400" cy="35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FF00"/>
                </a:solidFill>
              </a:rPr>
              <a:t>Вінниця 2011</a:t>
            </a: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732088" y="1382401"/>
            <a:ext cx="3622675" cy="35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>
                <a:solidFill>
                  <a:schemeClr val="bg1"/>
                </a:solidFill>
              </a:rPr>
              <a:t>Інститут історії, етнології і права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>
            <a:hlinkClick r:id="rId2" tooltip=" Каталог презентаций "/>
          </p:cNvPr>
          <p:cNvSpPr/>
          <p:nvPr/>
        </p:nvSpPr>
        <p:spPr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25400" rIns="88900" bIns="50800" rtlCol="0" anchor="ctr"/>
          <a:lstStyle/>
          <a:p>
            <a:pPr algn="ctr"/>
            <a:r>
              <a:rPr lang="en-US" sz="2000" u="sng" smtClean="0">
                <a:solidFill>
                  <a:srgbClr val="3333CC"/>
                </a:solidFill>
                <a:latin typeface="Arial"/>
              </a:rPr>
              <a:t>900igr.net</a:t>
            </a:r>
            <a:endParaRPr lang="ru-RU" sz="2000" u="sng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00694" y="571480"/>
            <a:ext cx="3643306" cy="1362075"/>
          </a:xfrm>
        </p:spPr>
        <p:txBody>
          <a:bodyPr/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Мадонна </a:t>
            </a:r>
            <a:r>
              <a:rPr lang="uk-UA" dirty="0" err="1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Літта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786446" y="2000240"/>
            <a:ext cx="3000396" cy="1643058"/>
          </a:xfrm>
          <a:blipFill>
            <a:blip r:embed="rId2" cstate="print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br>
              <a:rPr lang="uk-UA" dirty="0" smtClean="0"/>
            </a:br>
            <a:r>
              <a:rPr lang="uk-UA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1478-1482</a:t>
            </a:r>
            <a:br>
              <a:rPr lang="uk-UA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Ермітаж, Санкт-Петербург, Росія.</a:t>
            </a:r>
            <a:endParaRPr lang="uk-UA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3974" name="Рисунок 6" descr="Мадонна ЛИТ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00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538" y="1571612"/>
            <a:ext cx="2857520" cy="228601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Madonna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Benois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1478 - 1480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48х31,5 см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Олія, перенесена з дошки на полотно.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Ермітаж, Санкт-Петербург, Росія.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14926"/>
            <a:ext cx="4857752" cy="164307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FF0000"/>
                </a:solidFill>
              </a:rPr>
              <a:t>Мадонна з квіткою</a:t>
            </a:r>
            <a:r>
              <a:rPr lang="uk-UA" sz="3200" dirty="0" smtClean="0">
                <a:solidFill>
                  <a:srgbClr val="FF0000"/>
                </a:solidFill>
              </a:rPr>
              <a:t/>
            </a:r>
            <a:br>
              <a:rPr lang="uk-UA" sz="3200" dirty="0" smtClean="0">
                <a:solidFill>
                  <a:srgbClr val="FF0000"/>
                </a:solidFill>
              </a:rPr>
            </a:br>
            <a:r>
              <a:rPr lang="uk-UA" sz="3200" b="1" dirty="0" smtClean="0">
                <a:solidFill>
                  <a:srgbClr val="FF0000"/>
                </a:solidFill>
              </a:rPr>
              <a:t>(Мадонна </a:t>
            </a:r>
            <a:r>
              <a:rPr lang="uk-UA" sz="3200" b="1" dirty="0" err="1" smtClean="0">
                <a:solidFill>
                  <a:srgbClr val="FF0000"/>
                </a:solidFill>
              </a:rPr>
              <a:t>Бенуа</a:t>
            </a:r>
            <a:r>
              <a:rPr lang="uk-UA" sz="3200" b="1" dirty="0" smtClean="0">
                <a:solidFill>
                  <a:srgbClr val="FF0000"/>
                </a:solidFill>
              </a:rPr>
              <a:t>)</a:t>
            </a:r>
            <a:endParaRPr lang="uk-UA" sz="3200" dirty="0">
              <a:solidFill>
                <a:srgbClr val="FF0000"/>
              </a:solidFill>
            </a:endParaRPr>
          </a:p>
        </p:txBody>
      </p:sp>
      <p:pic>
        <p:nvPicPr>
          <p:cNvPr id="85000" name="Рисунок 3" descr="Леонардо да Винчи - Мадонна Бену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0"/>
            <a:ext cx="4286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chemeClr val="accent1">
                <a:lumMod val="50000"/>
              </a:schemeClr>
            </a:gs>
            <a:gs pos="82001">
              <a:srgbClr val="B43E85"/>
            </a:gs>
            <a:gs pos="100000">
              <a:srgbClr val="F8B049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00760" y="1071546"/>
            <a:ext cx="2937952" cy="11848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err="1" smtClean="0"/>
              <a:t>Іоан</a:t>
            </a:r>
            <a:r>
              <a:rPr lang="uk-UA" smtClean="0"/>
              <a:t> Хреститель</a:t>
            </a:r>
            <a:endParaRPr lang="uk-UA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215074" y="2643182"/>
            <a:ext cx="2714644" cy="1219200"/>
          </a:xfrm>
          <a:ln>
            <a:solidFill>
              <a:srgbClr val="FF0066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1512 р.</a:t>
            </a:r>
            <a:br>
              <a:rPr lang="uk-UA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Олія на панелі</a:t>
            </a:r>
            <a:br>
              <a:rPr lang="uk-UA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69 x 57 см</a:t>
            </a:r>
            <a:br>
              <a:rPr lang="uk-UA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Лувр, Париж, Франція.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6022" name="Рисунок 3" descr="Святой Джон - St. John the Bapt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29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286380" y="5143512"/>
            <a:ext cx="3857620" cy="171448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fontAlgn="auto" hangingPunct="1">
              <a:defRPr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1494 -1498 рр.</a:t>
            </a:r>
            <a:b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Олія й темпера на штукатурці.</a:t>
            </a:r>
            <a:b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460 x 880 см </a:t>
            </a:r>
            <a:b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Санта-Марія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дель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Грація, Мілан, Італія </a:t>
            </a:r>
            <a:endParaRPr lang="uk-U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7046" name="Рисунок 9" descr="Тайная вечеря - фреска Леонардо да Винчи - Кликните на картинке, чтобы увеличить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28596" y="5349895"/>
            <a:ext cx="4143404" cy="1508105"/>
          </a:xfrm>
          <a:prstGeom prst="rect">
            <a:avLst/>
          </a:prstGeom>
          <a:effectLst>
            <a:outerShdw blurRad="95000" algn="tl" rotWithShape="0">
              <a:srgbClr val="000000">
                <a:alpha val="50000"/>
              </a:srgbClr>
            </a:outerShdw>
            <a:reflection blurRad="6350" stA="50000" endA="300" endPos="55000" dir="5400000" sy="-100000" algn="bl" rotWithShape="0"/>
          </a:effectLst>
          <a:scene3d>
            <a:camera prst="obliqueTopRigh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Таємна</a:t>
            </a:r>
            <a:r>
              <a:rPr lang="uk-UA" sz="2800" b="1" dirty="0"/>
              <a:t>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вечеря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357166"/>
            <a:ext cx="2414590" cy="192405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err="1" smtClean="0"/>
              <a:t>Монна</a:t>
            </a:r>
            <a:r>
              <a:rPr lang="uk-UA" dirty="0" smtClean="0"/>
              <a:t> Ліза </a:t>
            </a:r>
            <a:br>
              <a:rPr lang="uk-UA" dirty="0" smtClean="0"/>
            </a:br>
            <a:r>
              <a:rPr lang="uk-UA" dirty="0" smtClean="0"/>
              <a:t>(Джоконда)</a:t>
            </a:r>
            <a:br>
              <a:rPr lang="uk-UA" dirty="0" smtClean="0"/>
            </a:br>
            <a:r>
              <a:rPr lang="uk-UA" dirty="0" err="1" smtClean="0"/>
              <a:t>Mona</a:t>
            </a:r>
            <a:r>
              <a:rPr lang="uk-UA" dirty="0" smtClean="0"/>
              <a:t> </a:t>
            </a:r>
            <a:r>
              <a:rPr lang="uk-UA" dirty="0" err="1" smtClean="0"/>
              <a:t>Lisa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(</a:t>
            </a:r>
            <a:r>
              <a:rPr lang="uk-UA" dirty="0" err="1" smtClean="0"/>
              <a:t>La</a:t>
            </a:r>
            <a:r>
              <a:rPr lang="uk-UA" dirty="0" smtClean="0"/>
              <a:t> </a:t>
            </a:r>
            <a:r>
              <a:rPr lang="uk-UA" dirty="0" err="1" smtClean="0"/>
              <a:t>Gioconda</a:t>
            </a:r>
            <a:r>
              <a:rPr lang="uk-UA" dirty="0" smtClean="0"/>
              <a:t>)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14942" y="2857496"/>
            <a:ext cx="2057400" cy="24003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defRPr/>
            </a:pPr>
            <a:r>
              <a:rPr lang="uk-UA" dirty="0" smtClean="0"/>
              <a:t>1514 – 1515 рр. Олія на тополиній дошці.</a:t>
            </a:r>
            <a:br>
              <a:rPr lang="uk-UA" dirty="0" smtClean="0"/>
            </a:br>
            <a:r>
              <a:rPr lang="uk-UA" dirty="0" smtClean="0"/>
              <a:t>77 x 53 см </a:t>
            </a:r>
            <a:br>
              <a:rPr lang="uk-UA" dirty="0" smtClean="0"/>
            </a:br>
            <a:r>
              <a:rPr lang="uk-UA" dirty="0" smtClean="0"/>
              <a:t>Лувр. Париж, Франція</a:t>
            </a:r>
            <a:endParaRPr lang="uk-UA" dirty="0"/>
          </a:p>
        </p:txBody>
      </p:sp>
      <p:pic>
        <p:nvPicPr>
          <p:cNvPr id="88072" name="Рисунок 4" descr="Mona Lisa - Giocon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/>
          </p:cNvSpPr>
          <p:nvPr>
            <p:ph type="title"/>
          </p:nvPr>
        </p:nvSpPr>
        <p:spPr bwMode="auto">
          <a:xfrm>
            <a:off x="4859338" y="692150"/>
            <a:ext cx="3095625" cy="208915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Мадонна з дитиною</a:t>
            </a:r>
            <a:r>
              <a:rPr lang="ru-RU" smtClean="0">
                <a:ln>
                  <a:noFill/>
                </a:ln>
                <a:effectLst/>
              </a:rPr>
              <a:t/>
            </a:r>
            <a:br>
              <a:rPr lang="ru-RU" smtClean="0">
                <a:ln>
                  <a:noFill/>
                </a:ln>
                <a:effectLst/>
              </a:rPr>
            </a:br>
            <a:endParaRPr lang="ru-RU" smtClean="0">
              <a:ln>
                <a:noFill/>
              </a:ln>
              <a:effectLst/>
            </a:endParaRPr>
          </a:p>
        </p:txBody>
      </p:sp>
      <p:pic>
        <p:nvPicPr>
          <p:cNvPr id="89090" name="Рисунок 52" descr="The Dreyfus Madonn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356100" cy="6858000"/>
          </a:xfrm>
        </p:spPr>
      </p:pic>
      <p:sp>
        <p:nvSpPr>
          <p:cNvPr id="89091" name="Text Box 5"/>
          <p:cNvSpPr txBox="1">
            <a:spLocks noChangeArrowheads="1"/>
          </p:cNvSpPr>
          <p:nvPr/>
        </p:nvSpPr>
        <p:spPr bwMode="auto">
          <a:xfrm>
            <a:off x="4859338" y="2924175"/>
            <a:ext cx="33686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>
                <a:effectLst>
                  <a:outerShdw blurRad="38100" dist="38100" dir="2700000" algn="tl">
                    <a:srgbClr val="444D26"/>
                  </a:outerShdw>
                </a:effectLst>
              </a:rPr>
              <a:t>The Dreyfus Madonna</a:t>
            </a:r>
            <a:br>
              <a:rPr lang="uk-UA" b="1">
                <a:effectLst>
                  <a:outerShdw blurRad="38100" dist="38100" dir="2700000" algn="tl">
                    <a:srgbClr val="444D26"/>
                  </a:outerShdw>
                </a:effectLst>
              </a:rPr>
            </a:br>
            <a:r>
              <a:rPr lang="uk-UA" b="1">
                <a:effectLst>
                  <a:outerShdw blurRad="38100" dist="38100" dir="2700000" algn="tl">
                    <a:srgbClr val="444D26"/>
                  </a:outerShdw>
                </a:effectLst>
              </a:rPr>
              <a:t>1469</a:t>
            </a:r>
            <a:br>
              <a:rPr lang="uk-UA" b="1">
                <a:effectLst>
                  <a:outerShdw blurRad="38100" dist="38100" dir="2700000" algn="tl">
                    <a:srgbClr val="444D26"/>
                  </a:outerShdw>
                </a:effectLst>
              </a:rPr>
            </a:br>
            <a:r>
              <a:rPr lang="uk-UA" b="1">
                <a:effectLst>
                  <a:outerShdw blurRad="38100" dist="38100" dir="2700000" algn="tl">
                    <a:srgbClr val="444D26"/>
                  </a:outerShdw>
                </a:effectLst>
              </a:rPr>
              <a:t>Олія на панелі.</a:t>
            </a:r>
            <a:br>
              <a:rPr lang="uk-UA" b="1">
                <a:effectLst>
                  <a:outerShdw blurRad="38100" dist="38100" dir="2700000" algn="tl">
                    <a:srgbClr val="444D26"/>
                  </a:outerShdw>
                </a:effectLst>
              </a:rPr>
            </a:br>
            <a:r>
              <a:rPr lang="uk-UA" b="1">
                <a:effectLst>
                  <a:outerShdw blurRad="38100" dist="38100" dir="2700000" algn="tl">
                    <a:srgbClr val="444D26"/>
                  </a:outerShdw>
                </a:effectLst>
              </a:rPr>
              <a:t>15.7 x 12.8 см</a:t>
            </a:r>
            <a:br>
              <a:rPr lang="uk-UA" b="1">
                <a:effectLst>
                  <a:outerShdw blurRad="38100" dist="38100" dir="2700000" algn="tl">
                    <a:srgbClr val="444D26"/>
                  </a:outerShdw>
                </a:effectLst>
              </a:rPr>
            </a:br>
            <a:r>
              <a:rPr lang="uk-UA" b="1">
                <a:effectLst>
                  <a:outerShdw blurRad="38100" dist="38100" dir="2700000" algn="tl">
                    <a:srgbClr val="444D26"/>
                  </a:outerShdw>
                </a:effectLst>
              </a:rPr>
              <a:t>Національна галерея мистецтв, Вашингтон</a:t>
            </a:r>
            <a:r>
              <a:rPr lang="ru-RU" b="1">
                <a:effectLst>
                  <a:outerShdw blurRad="38100" dist="38100" dir="2700000" algn="tl">
                    <a:srgbClr val="444D26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/>
          </p:cNvSpPr>
          <p:nvPr>
            <p:ph type="title"/>
          </p:nvPr>
        </p:nvSpPr>
        <p:spPr bwMode="auto">
          <a:xfrm>
            <a:off x="5286375" y="857250"/>
            <a:ext cx="2819400" cy="2205038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uk-UA" sz="3200" b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Мадонна і немовля з Святою Анною</a:t>
            </a:r>
            <a:endParaRPr lang="ru-RU" sz="3200" b="1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90114" name="Rectangle 3"/>
          <p:cNvSpPr>
            <a:spLocks noGrp="1"/>
          </p:cNvSpPr>
          <p:nvPr>
            <p:ph type="body" idx="1"/>
          </p:nvPr>
        </p:nvSpPr>
        <p:spPr>
          <a:xfrm>
            <a:off x="5715000" y="3500438"/>
            <a:ext cx="2819400" cy="2409825"/>
          </a:xfrm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uk-UA" smtClean="0"/>
              <a:t/>
            </a:r>
            <a:br>
              <a:rPr lang="uk-UA" smtClean="0"/>
            </a:br>
            <a:r>
              <a:rPr lang="uk-UA" smtClean="0">
                <a:solidFill>
                  <a:srgbClr val="009900"/>
                </a:solidFill>
              </a:rPr>
              <a:t>168 x 130 см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uk-UA" smtClean="0">
                <a:solidFill>
                  <a:srgbClr val="009900"/>
                </a:solidFill>
              </a:rPr>
              <a:t>Лувр, Париж, Франція </a:t>
            </a:r>
            <a:endParaRPr lang="ru-RU" smtClean="0">
              <a:solidFill>
                <a:srgbClr val="009900"/>
              </a:solidFill>
            </a:endParaRPr>
          </a:p>
        </p:txBody>
      </p:sp>
      <p:pic>
        <p:nvPicPr>
          <p:cNvPr id="90116" name="Рисунок 56" descr="Мадонна и младенец со святой Анн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7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714375" y="500063"/>
            <a:ext cx="4429125" cy="928687"/>
          </a:xfrm>
          <a:noFill/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5400" smtClean="0">
                <a:ln>
                  <a:noFill/>
                </a:ln>
                <a:solidFill>
                  <a:srgbClr val="C00000"/>
                </a:solidFill>
                <a:effectLst/>
              </a:rPr>
              <a:t>Благовіщеня</a:t>
            </a:r>
            <a:endParaRPr lang="ru-RU" sz="540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91138" name="Rectangle 3"/>
          <p:cNvSpPr>
            <a:spLocks noGrp="1"/>
          </p:cNvSpPr>
          <p:nvPr>
            <p:ph type="body" idx="4294967295"/>
          </p:nvPr>
        </p:nvSpPr>
        <p:spPr>
          <a:xfrm>
            <a:off x="5148263" y="0"/>
            <a:ext cx="3189287" cy="220503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z="1800" smtClean="0"/>
              <a:t/>
            </a:r>
            <a:br>
              <a:rPr lang="uk-UA" sz="1800" smtClean="0"/>
            </a:br>
            <a:r>
              <a:rPr lang="uk-UA" sz="1800" smtClean="0">
                <a:solidFill>
                  <a:srgbClr val="FF6600"/>
                </a:solidFill>
              </a:rPr>
              <a:t>1473-1475</a:t>
            </a:r>
            <a:br>
              <a:rPr lang="uk-UA" sz="1800" smtClean="0">
                <a:solidFill>
                  <a:srgbClr val="FF6600"/>
                </a:solidFill>
              </a:rPr>
            </a:br>
            <a:r>
              <a:rPr lang="uk-UA" sz="1800" smtClean="0">
                <a:solidFill>
                  <a:srgbClr val="FF6600"/>
                </a:solidFill>
              </a:rPr>
              <a:t>Олія  і темпера на панелі </a:t>
            </a:r>
          </a:p>
          <a:p>
            <a:pPr algn="ctr">
              <a:buFont typeface="Wingdings 2" pitchFamily="18" charset="2"/>
              <a:buNone/>
            </a:pPr>
            <a:r>
              <a:rPr lang="uk-UA" sz="1800" smtClean="0">
                <a:solidFill>
                  <a:srgbClr val="FF6600"/>
                </a:solidFill>
              </a:rPr>
              <a:t>98 x 217 см </a:t>
            </a:r>
          </a:p>
          <a:p>
            <a:pPr algn="ctr">
              <a:buFont typeface="Wingdings 2" pitchFamily="18" charset="2"/>
              <a:buNone/>
            </a:pPr>
            <a:r>
              <a:rPr lang="uk-UA" sz="1800" smtClean="0">
                <a:solidFill>
                  <a:srgbClr val="FF6600"/>
                </a:solidFill>
              </a:rPr>
              <a:t>Галерея Уфіца,</a:t>
            </a:r>
          </a:p>
          <a:p>
            <a:pPr algn="ctr">
              <a:buFont typeface="Wingdings 2" pitchFamily="18" charset="2"/>
              <a:buNone/>
            </a:pPr>
            <a:r>
              <a:rPr lang="uk-UA" sz="1800" smtClean="0">
                <a:solidFill>
                  <a:srgbClr val="FF6600"/>
                </a:solidFill>
              </a:rPr>
              <a:t> Флоренція, Італія</a:t>
            </a:r>
            <a:br>
              <a:rPr lang="uk-UA" sz="1800" smtClean="0">
                <a:solidFill>
                  <a:srgbClr val="FF6600"/>
                </a:solidFill>
              </a:rPr>
            </a:br>
            <a:endParaRPr lang="ru-RU" sz="1800" smtClean="0">
              <a:solidFill>
                <a:srgbClr val="FF6600"/>
              </a:solidFill>
            </a:endParaRPr>
          </a:p>
        </p:txBody>
      </p:sp>
      <p:pic>
        <p:nvPicPr>
          <p:cNvPr id="91139" name="Рисунок 58" descr="Благовещ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9500"/>
            <a:ext cx="91440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/>
          </p:cNvSpPr>
          <p:nvPr>
            <p:ph type="title"/>
          </p:nvPr>
        </p:nvSpPr>
        <p:spPr bwMode="auto">
          <a:xfrm>
            <a:off x="5614988" y="333375"/>
            <a:ext cx="3529012" cy="1219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uk-UA" sz="3400" b="1" smtClean="0">
                <a:ln>
                  <a:noFill/>
                </a:ln>
                <a:solidFill>
                  <a:srgbClr val="FF6600"/>
                </a:solidFill>
                <a:effectLst/>
              </a:rPr>
              <a:t>Портрет музиканта</a:t>
            </a:r>
            <a:endParaRPr lang="ru-RU" sz="3400" b="1" smtClean="0">
              <a:ln>
                <a:noFill/>
              </a:ln>
              <a:solidFill>
                <a:srgbClr val="FF6600"/>
              </a:solidFill>
              <a:effectLst/>
            </a:endParaRPr>
          </a:p>
        </p:txBody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>
          <a:xfrm>
            <a:off x="5500688" y="2214563"/>
            <a:ext cx="2900362" cy="3786187"/>
          </a:xfrm>
        </p:spPr>
        <p:txBody>
          <a:bodyPr/>
          <a:lstStyle/>
          <a:p>
            <a:pPr algn="ctr"/>
            <a:r>
              <a:rPr lang="uk-UA" smtClean="0"/>
              <a:t/>
            </a:r>
            <a:br>
              <a:rPr lang="uk-UA" smtClean="0"/>
            </a:br>
            <a:r>
              <a:rPr lang="uk-UA" smtClean="0"/>
              <a:t>1485-1490</a:t>
            </a:r>
            <a:br>
              <a:rPr lang="uk-UA" smtClean="0"/>
            </a:br>
            <a:r>
              <a:rPr lang="uk-UA" smtClean="0"/>
              <a:t>Олія на панелі.</a:t>
            </a:r>
            <a:br>
              <a:rPr lang="uk-UA" smtClean="0"/>
            </a:br>
            <a:r>
              <a:rPr lang="uk-UA" smtClean="0"/>
              <a:t>43 x 31 см </a:t>
            </a:r>
            <a:br>
              <a:rPr lang="uk-UA" smtClean="0"/>
            </a:br>
            <a:r>
              <a:rPr lang="uk-UA" smtClean="0"/>
              <a:t>Бібліотека Амброзіано, Мілан, Італія </a:t>
            </a:r>
            <a:endParaRPr lang="ru-RU" smtClean="0"/>
          </a:p>
        </p:txBody>
      </p:sp>
      <p:pic>
        <p:nvPicPr>
          <p:cNvPr id="92164" name="Рисунок 82" descr="Портрет музыканта Леонардо да Винч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7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6227763" y="260350"/>
            <a:ext cx="2916237" cy="1219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uk-UA" sz="3400" smtClean="0">
                <a:ln>
                  <a:noFill/>
                </a:ln>
                <a:solidFill>
                  <a:srgbClr val="FF6600"/>
                </a:solidFill>
                <a:effectLst/>
              </a:rPr>
              <a:t>Поклоніння волхвів</a:t>
            </a:r>
            <a:endParaRPr lang="ru-RU" sz="3400" smtClean="0">
              <a:ln>
                <a:noFill/>
              </a:ln>
              <a:solidFill>
                <a:srgbClr val="FF6600"/>
              </a:solidFill>
              <a:effectLst/>
            </a:endParaRPr>
          </a:p>
        </p:txBody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>
          <a:xfrm>
            <a:off x="6372225" y="1916113"/>
            <a:ext cx="2314575" cy="2735262"/>
          </a:xfrm>
        </p:spPr>
        <p:txBody>
          <a:bodyPr/>
          <a:lstStyle/>
          <a:p>
            <a:pPr algn="ctr"/>
            <a:r>
              <a:rPr lang="uk-UA" smtClean="0">
                <a:solidFill>
                  <a:srgbClr val="4C95C2"/>
                </a:solidFill>
              </a:rPr>
              <a:t>1472-1477</a:t>
            </a:r>
            <a:br>
              <a:rPr lang="uk-UA" smtClean="0">
                <a:solidFill>
                  <a:srgbClr val="4C95C2"/>
                </a:solidFill>
              </a:rPr>
            </a:br>
            <a:r>
              <a:rPr lang="uk-UA" b="1" smtClean="0">
                <a:solidFill>
                  <a:srgbClr val="4C95C2"/>
                </a:solidFill>
              </a:rPr>
              <a:t/>
            </a:r>
            <a:br>
              <a:rPr lang="uk-UA" b="1" smtClean="0">
                <a:solidFill>
                  <a:srgbClr val="4C95C2"/>
                </a:solidFill>
              </a:rPr>
            </a:br>
            <a:r>
              <a:rPr lang="uk-UA" smtClean="0">
                <a:solidFill>
                  <a:srgbClr val="4C95C2"/>
                </a:solidFill>
              </a:rPr>
              <a:t>Галерея Уфіца, Флоренція</a:t>
            </a:r>
            <a:endParaRPr lang="ru-RU" smtClean="0">
              <a:solidFill>
                <a:srgbClr val="4C95C2"/>
              </a:solidFill>
            </a:endParaRPr>
          </a:p>
        </p:txBody>
      </p:sp>
      <p:pic>
        <p:nvPicPr>
          <p:cNvPr id="93188" name="Рисунок 90" descr="Поклонение волхв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56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Леонардо </a:t>
            </a:r>
            <a:r>
              <a:rPr lang="uk-UA" dirty="0" err="1" smtClean="0"/>
              <a:t>да</a:t>
            </a:r>
            <a:r>
              <a:rPr lang="uk-UA" dirty="0" smtClean="0"/>
              <a:t> Вінчі</a:t>
            </a:r>
            <a:endParaRPr lang="uk-UA" dirty="0"/>
          </a:p>
        </p:txBody>
      </p:sp>
      <p:sp>
        <p:nvSpPr>
          <p:cNvPr id="8" name="Текст 5"/>
          <p:cNvSpPr>
            <a:spLocks noGrp="1"/>
          </p:cNvSpPr>
          <p:nvPr>
            <p:ph type="subTitle" idx="1"/>
          </p:nvPr>
        </p:nvSpPr>
        <p:spPr>
          <a:solidFill>
            <a:schemeClr val="tx2">
              <a:lumMod val="25000"/>
            </a:schemeClr>
          </a:solidFill>
          <a:ln>
            <a:solidFill>
              <a:schemeClr val="tx2">
                <a:lumMod val="25000"/>
              </a:schemeClr>
            </a:solidFill>
          </a:ln>
          <a:scene3d>
            <a:camera prst="obliqueBottom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/>
              <a:t>— історичний живописець, скульптор, архітектор, вчений та інженер епохи Відродження.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57884" y="1714488"/>
            <a:ext cx="2857520" cy="2043106"/>
          </a:xfrm>
          <a:scene3d>
            <a:camera prst="obliqueTopRight"/>
            <a:lightRig rig="soft" dir="t">
              <a:rot lat="0" lon="0" rev="180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dirty="0" smtClean="0"/>
              <a:t>Леонардо </a:t>
            </a:r>
            <a:r>
              <a:rPr lang="uk-UA" sz="2800" dirty="0" err="1" smtClean="0"/>
              <a:t>да</a:t>
            </a:r>
            <a:r>
              <a:rPr lang="uk-UA" sz="2800" dirty="0" smtClean="0"/>
              <a:t> Вінчі </a:t>
            </a:r>
            <a:br>
              <a:rPr lang="uk-UA" sz="2800" dirty="0" smtClean="0"/>
            </a:br>
            <a:r>
              <a:rPr lang="uk-UA" sz="2800" dirty="0" smtClean="0"/>
              <a:t>Автопортрет</a:t>
            </a:r>
            <a:endParaRPr lang="uk-UA" sz="2800" dirty="0"/>
          </a:p>
        </p:txBody>
      </p:sp>
      <p:pic>
        <p:nvPicPr>
          <p:cNvPr id="76802" name="Рисунок 7" descr="Автопортрет Леонардо даВинч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wordArtVert"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презентація</a:t>
            </a:r>
            <a:endParaRPr lang="uk-UA" dirty="0"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8" y="374650"/>
            <a:ext cx="7334250" cy="54864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4250" cy="685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1800" spc="3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Найкращих робіт  генія</a:t>
            </a:r>
            <a:endParaRPr lang="uk-UA" spc="300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7828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428625"/>
            <a:ext cx="1103312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Рисунок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786063"/>
            <a:ext cx="189865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Рисунок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88" y="4429125"/>
            <a:ext cx="1798637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Рисунок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8" y="3143250"/>
            <a:ext cx="1073150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2" name="Рисунок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5" y="2286000"/>
            <a:ext cx="12827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3" name="Рисунок 16" descr="Дама с горностаем The Lady with an Ermi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3" y="3714750"/>
            <a:ext cx="1620837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4" name="Рисунок 17" descr="Virgin of the Rocks 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50" y="214313"/>
            <a:ext cx="1785938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5" name="Рисунок 18" descr="Леонардо да Винчи - Мадонна Бену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63" y="3071813"/>
            <a:ext cx="15716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6" name="Рисунок 20" descr="Мадонна ЛИТТА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6500" y="285750"/>
            <a:ext cx="18573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7" name="Рисунок 21" descr="Леда - картина Леонардо да Винчи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3438" y="214313"/>
            <a:ext cx="12858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86446" y="1142984"/>
            <a:ext cx="3357554" cy="130747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uk-UA" sz="2800" dirty="0" smtClean="0"/>
              <a:t>Портрет</a:t>
            </a:r>
            <a:br>
              <a:rPr lang="uk-UA" sz="2800" dirty="0" smtClean="0"/>
            </a:br>
            <a:r>
              <a:rPr lang="uk-UA" sz="2800" dirty="0" smtClean="0"/>
              <a:t> </a:t>
            </a:r>
            <a:r>
              <a:rPr lang="uk-UA" sz="2800" dirty="0" err="1" smtClean="0"/>
              <a:t>Жиневри</a:t>
            </a:r>
            <a:r>
              <a:rPr lang="uk-UA" sz="2800" dirty="0" smtClean="0"/>
              <a:t> де </a:t>
            </a:r>
            <a:r>
              <a:rPr lang="uk-UA" sz="2800" dirty="0" err="1" smtClean="0"/>
              <a:t>Бенчі</a:t>
            </a:r>
            <a:endParaRPr lang="uk-UA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000760" y="2928934"/>
            <a:ext cx="2811835" cy="2014935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1800" dirty="0" smtClean="0"/>
              <a:t>1475 – 1478 рр. Темпера , олія на панелі</a:t>
            </a:r>
            <a:br>
              <a:rPr lang="uk-UA" sz="1800" dirty="0" smtClean="0"/>
            </a:br>
            <a:r>
              <a:rPr lang="uk-UA" sz="1800" dirty="0" smtClean="0"/>
              <a:t>38.1 x 37 см </a:t>
            </a:r>
            <a:br>
              <a:rPr lang="uk-UA" sz="1800" dirty="0" smtClean="0"/>
            </a:br>
            <a:r>
              <a:rPr lang="uk-UA" sz="1800" dirty="0" smtClean="0"/>
              <a:t>Національна галерея мистецтв, Вашингтон </a:t>
            </a:r>
            <a:endParaRPr lang="uk-UA" sz="1800" dirty="0"/>
          </a:p>
        </p:txBody>
      </p:sp>
      <p:pic>
        <p:nvPicPr>
          <p:cNvPr id="78853" name="Рисунок 9" descr=" Жиневра Бенч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21001">
              <a:srgbClr val="92D050"/>
            </a:gs>
            <a:gs pos="35001">
              <a:srgbClr val="1A8D48"/>
            </a:gs>
            <a:gs pos="52000">
              <a:srgbClr val="FFFF00"/>
            </a:gs>
            <a:gs pos="73000">
              <a:schemeClr val="accent2">
                <a:lumMod val="75000"/>
              </a:schemeClr>
            </a:gs>
            <a:gs pos="88000">
              <a:srgbClr val="E81766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00760" y="642918"/>
            <a:ext cx="2714644" cy="114300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100" dirty="0" smtClean="0"/>
              <a:t>Дама з горностаєм</a:t>
            </a: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357950" y="2143116"/>
            <a:ext cx="2057400" cy="2214578"/>
          </a:xfrm>
          <a:solidFill>
            <a:schemeClr val="tx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defRPr/>
            </a:pPr>
            <a:r>
              <a:rPr lang="uk-UA" dirty="0" err="1" smtClean="0">
                <a:solidFill>
                  <a:schemeClr val="bg1"/>
                </a:solidFill>
              </a:rPr>
              <a:t>бл</a:t>
            </a:r>
            <a:r>
              <a:rPr lang="uk-UA" dirty="0" smtClean="0">
                <a:solidFill>
                  <a:schemeClr val="bg1"/>
                </a:solidFill>
              </a:rPr>
              <a:t>. 1488-1490 рр.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Олія на панелі.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54.8 x 40.3 см 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err="1" smtClean="0">
                <a:solidFill>
                  <a:schemeClr val="bg1"/>
                </a:solidFill>
              </a:rPr>
              <a:t>Чарторський</a:t>
            </a:r>
            <a:r>
              <a:rPr lang="uk-UA" dirty="0" smtClean="0">
                <a:solidFill>
                  <a:schemeClr val="bg1"/>
                </a:solidFill>
              </a:rPr>
              <a:t> музей, Краків, Польща 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79880" name="Рисунок 8" descr="Дама с горностаем The Lady with an Erm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chemeClr val="tx2">
                <a:lumMod val="25000"/>
              </a:schemeClr>
            </a:gs>
            <a:gs pos="94000">
              <a:srgbClr val="EBDAD4"/>
            </a:gs>
            <a:gs pos="100000">
              <a:srgbClr val="55261C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428604"/>
            <a:ext cx="2571768" cy="149542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dirty="0" smtClean="0"/>
              <a:t>Мадонна в скелях</a:t>
            </a:r>
            <a:endParaRPr lang="uk-UA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6512" y="2357430"/>
            <a:ext cx="2057400" cy="304324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defRPr/>
            </a:pPr>
            <a:r>
              <a:rPr lang="uk-UA" sz="1800" dirty="0" smtClean="0"/>
              <a:t>1483-1486</a:t>
            </a:r>
            <a:br>
              <a:rPr lang="uk-UA" sz="1800" dirty="0" smtClean="0"/>
            </a:br>
            <a:r>
              <a:rPr lang="uk-UA" sz="1800" dirty="0" smtClean="0"/>
              <a:t>Олія на панелі</a:t>
            </a:r>
            <a:br>
              <a:rPr lang="uk-UA" sz="1800" dirty="0" smtClean="0"/>
            </a:br>
            <a:r>
              <a:rPr lang="uk-UA" sz="1800" i="1" dirty="0" smtClean="0"/>
              <a:t>(перенесено на полотно)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199 x 122 см</a:t>
            </a:r>
            <a:br>
              <a:rPr lang="uk-UA" sz="1800" dirty="0" smtClean="0"/>
            </a:br>
            <a:r>
              <a:rPr lang="uk-UA" sz="1800" dirty="0" smtClean="0"/>
              <a:t>Лувр, Париж, Франція</a:t>
            </a:r>
            <a:endParaRPr lang="uk-UA" sz="1800" dirty="0"/>
          </a:p>
        </p:txBody>
      </p:sp>
      <p:pic>
        <p:nvPicPr>
          <p:cNvPr id="80904" name="Рисунок 4" descr="Virgin of the Rock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wordArtVert"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uk-UA" sz="24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Леда</a:t>
            </a:r>
            <a:r>
              <a:rPr lang="uk-UA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з лебедем</a:t>
            </a:r>
            <a:endParaRPr lang="uk-UA" sz="2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72264" y="1142984"/>
            <a:ext cx="2357454" cy="207170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1800" dirty="0" smtClean="0"/>
              <a:t>1508 - 1515</a:t>
            </a:r>
            <a:br>
              <a:rPr lang="uk-UA" sz="1800" dirty="0" smtClean="0"/>
            </a:br>
            <a:r>
              <a:rPr lang="uk-UA" sz="1800" dirty="0" smtClean="0"/>
              <a:t>Олія на панелі.</a:t>
            </a:r>
            <a:br>
              <a:rPr lang="uk-UA" sz="1800" dirty="0" smtClean="0"/>
            </a:br>
            <a:r>
              <a:rPr lang="uk-UA" sz="1800" dirty="0" smtClean="0"/>
              <a:t>130 x 77.5 см. Галерея </a:t>
            </a:r>
            <a:r>
              <a:rPr lang="uk-UA" sz="1800" dirty="0" err="1" smtClean="0"/>
              <a:t>Уфіца</a:t>
            </a:r>
            <a:r>
              <a:rPr lang="uk-UA" sz="1800" dirty="0" smtClean="0"/>
              <a:t>, Флоренція, Італія.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dirty="0"/>
          </a:p>
        </p:txBody>
      </p:sp>
      <p:pic>
        <p:nvPicPr>
          <p:cNvPr id="81925" name="Рисунок 4" descr="Леда - картина Леонардо да Винч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0"/>
            <a:ext cx="4572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008F"/>
            </a:gs>
            <a:gs pos="30000">
              <a:srgbClr val="66008F"/>
            </a:gs>
            <a:gs pos="64999">
              <a:srgbClr val="0070C0"/>
            </a:gs>
            <a:gs pos="78999">
              <a:srgbClr val="000082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0"/>
            <a:ext cx="628648" cy="6858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>
            <a:noAutofit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uk-UA" sz="2000" b="1" spc="-150" dirty="0" smtClean="0"/>
              <a:t>Святий Джон (</a:t>
            </a:r>
            <a:r>
              <a:rPr lang="uk-UA" sz="2000" b="1" spc="-150" dirty="0" err="1" smtClean="0"/>
              <a:t>вакх</a:t>
            </a:r>
            <a:r>
              <a:rPr lang="uk-UA" sz="2000" b="1" spc="-150" dirty="0" smtClean="0"/>
              <a:t>)</a:t>
            </a:r>
            <a:endParaRPr lang="uk-UA" sz="2000" spc="-15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15074" y="3214686"/>
            <a:ext cx="2500330" cy="192882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sz="1800" dirty="0" smtClean="0">
                <a:solidFill>
                  <a:srgbClr val="FFFF00"/>
                </a:solidFill>
              </a:rPr>
              <a:t>1513-1515</a:t>
            </a:r>
            <a:br>
              <a:rPr lang="uk-UA" sz="1800" dirty="0" smtClean="0">
                <a:solidFill>
                  <a:srgbClr val="FFFF00"/>
                </a:solidFill>
              </a:rPr>
            </a:br>
            <a:r>
              <a:rPr lang="uk-UA" sz="1800" dirty="0" smtClean="0">
                <a:solidFill>
                  <a:srgbClr val="FFFF00"/>
                </a:solidFill>
              </a:rPr>
              <a:t>180 x 152 см </a:t>
            </a:r>
            <a:br>
              <a:rPr lang="uk-UA" sz="1800" dirty="0" smtClean="0">
                <a:solidFill>
                  <a:srgbClr val="FFFF00"/>
                </a:solidFill>
              </a:rPr>
            </a:br>
            <a:r>
              <a:rPr lang="uk-UA" sz="1800" dirty="0" smtClean="0">
                <a:solidFill>
                  <a:srgbClr val="FFFF00"/>
                </a:solidFill>
              </a:rPr>
              <a:t>Олія й темпера на панелі.</a:t>
            </a:r>
            <a:br>
              <a:rPr lang="uk-UA" sz="1800" dirty="0" smtClean="0">
                <a:solidFill>
                  <a:srgbClr val="FFFF00"/>
                </a:solidFill>
              </a:rPr>
            </a:br>
            <a:r>
              <a:rPr lang="uk-UA" sz="1800" dirty="0" smtClean="0">
                <a:solidFill>
                  <a:srgbClr val="FFFF00"/>
                </a:solidFill>
              </a:rPr>
              <a:t>Галерея </a:t>
            </a:r>
            <a:r>
              <a:rPr lang="uk-UA" sz="1800" dirty="0" err="1" smtClean="0">
                <a:solidFill>
                  <a:srgbClr val="FFFF00"/>
                </a:solidFill>
              </a:rPr>
              <a:t>Уфіца</a:t>
            </a:r>
            <a:r>
              <a:rPr lang="uk-UA" sz="1800" dirty="0" smtClean="0">
                <a:solidFill>
                  <a:srgbClr val="FFFF00"/>
                </a:solidFill>
              </a:rPr>
              <a:t>, Флоренція, Італія.</a:t>
            </a:r>
            <a:endParaRPr lang="uk-UA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dirty="0"/>
          </a:p>
        </p:txBody>
      </p:sp>
      <p:pic>
        <p:nvPicPr>
          <p:cNvPr id="82950" name="Рисунок 4" descr="Баху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57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264</TotalTime>
  <Words>136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Бумажная</vt:lpstr>
      <vt:lpstr>Яркая</vt:lpstr>
      <vt:lpstr>Апекс</vt:lpstr>
      <vt:lpstr>Литейная</vt:lpstr>
      <vt:lpstr>1_Яркая</vt:lpstr>
      <vt:lpstr>Метро</vt:lpstr>
      <vt:lpstr>Міністерство освіти і науки, молоді та спорту України Вінницький державний педагогічний університет імені М.Коцюбинського</vt:lpstr>
      <vt:lpstr>Леонардо да Вінчі</vt:lpstr>
      <vt:lpstr>Леонардо да Вінчі  Автопортрет</vt:lpstr>
      <vt:lpstr>презентація</vt:lpstr>
      <vt:lpstr>Портрет  Жиневри де Бенчі</vt:lpstr>
      <vt:lpstr>Дама з горностаєм</vt:lpstr>
      <vt:lpstr>Мадонна в скелях</vt:lpstr>
      <vt:lpstr>Леда з лебедем</vt:lpstr>
      <vt:lpstr>Святий Джон (вакх)</vt:lpstr>
      <vt:lpstr>Мадонна Літта</vt:lpstr>
      <vt:lpstr>Мадонна з квіткою (Мадонна Бенуа)</vt:lpstr>
      <vt:lpstr>Іоан Хреститель</vt:lpstr>
      <vt:lpstr>Слайд 13</vt:lpstr>
      <vt:lpstr>Монна Ліза  (Джоконда) Mona Lisa  (La Gioconda)  </vt:lpstr>
      <vt:lpstr>Мадонна з дитиною </vt:lpstr>
      <vt:lpstr>Мадонна і немовля з Святою Анною</vt:lpstr>
      <vt:lpstr>Благовіщеня</vt:lpstr>
      <vt:lpstr>Портрет музиканта</vt:lpstr>
      <vt:lpstr>Поклоніння волхвів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Леонрдо да Вінчі</dc:title>
  <dc:creator>сергій</dc:creator>
  <cp:lastModifiedBy>Owner</cp:lastModifiedBy>
  <cp:revision>31</cp:revision>
  <dcterms:created xsi:type="dcterms:W3CDTF">2011-12-04T16:28:57Z</dcterms:created>
  <dcterms:modified xsi:type="dcterms:W3CDTF">2012-08-27T19:08:57Z</dcterms:modified>
</cp:coreProperties>
</file>