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9"/>
  </p:notesMasterIdLst>
  <p:sldIdLst>
    <p:sldId id="256" r:id="rId2"/>
    <p:sldId id="257" r:id="rId3"/>
    <p:sldId id="258" r:id="rId4"/>
    <p:sldId id="259" r:id="rId5"/>
    <p:sldId id="260" r:id="rId6"/>
    <p:sldId id="262" r:id="rId7"/>
    <p:sldId id="261"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1F7DF73D-633A-4041-B665-F2B771F00E26}">
          <p14:sldIdLst>
            <p14:sldId id="256"/>
            <p14:sldId id="257"/>
            <p14:sldId id="258"/>
            <p14:sldId id="259"/>
          </p14:sldIdLst>
        </p14:section>
        <p14:section name="Раздел без заголовка" id="{0F09BB29-FB48-4761-991F-630A8BFD6643}">
          <p14:sldIdLst>
            <p14:sldId id="260"/>
            <p14:sldId id="262"/>
            <p14:sldId id="26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167" autoAdjust="0"/>
  </p:normalViewPr>
  <p:slideViewPr>
    <p:cSldViewPr>
      <p:cViewPr varScale="1">
        <p:scale>
          <a:sx n="83" d="100"/>
          <a:sy n="83" d="100"/>
        </p:scale>
        <p:origin x="-774"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708"/>
    </p:cViewPr>
  </p:sorterViewPr>
  <p:notesViewPr>
    <p:cSldViewPr>
      <p:cViewPr varScale="1">
        <p:scale>
          <a:sx n="83" d="100"/>
          <a:sy n="83" d="100"/>
        </p:scale>
        <p:origin x="-1194"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FACE8A-EBE2-4FD9-ACFC-F90C648EB877}" type="datetimeFigureOut">
              <a:rPr lang="ru-RU" smtClean="0"/>
              <a:t>15.09.2013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73B4381-4127-409A-9210-C2698207004F}" type="slidenum">
              <a:rPr lang="ru-RU" smtClean="0"/>
              <a:t>‹#›</a:t>
            </a:fld>
            <a:endParaRPr lang="ru-RU"/>
          </a:p>
        </p:txBody>
      </p:sp>
    </p:spTree>
    <p:extLst>
      <p:ext uri="{BB962C8B-B14F-4D97-AF65-F5344CB8AC3E}">
        <p14:creationId xmlns:p14="http://schemas.microsoft.com/office/powerpoint/2010/main" val="27893155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ru.wikipedia.org/wiki/%D0%A1%D0%B0%D1%82%D1%83%D1%80%D0%BD_(%D0%BF%D0%BB%D0%B0%D0%BD%D0%B5%D1%82%D0%B0)" TargetMode="External"/><Relationship Id="rId3" Type="http://schemas.openxmlformats.org/officeDocument/2006/relationships/hyperlink" Target="http://ru.wikipedia.org/wiki/1994_%D0%B3%D0%BE%D0%B4" TargetMode="External"/><Relationship Id="rId7" Type="http://schemas.openxmlformats.org/officeDocument/2006/relationships/hyperlink" Target="http://ru.wikipedia.org/wiki/%D0%A1%D0%BE%D0%BB%D0%BD%D1%86%D0%B5" TargetMode="External"/><Relationship Id="rId2" Type="http://schemas.openxmlformats.org/officeDocument/2006/relationships/slide" Target="../slides/slide4.xml"/><Relationship Id="rId1" Type="http://schemas.openxmlformats.org/officeDocument/2006/relationships/notesMaster" Target="../notesMasters/notesMaster1.xml"/><Relationship Id="rId6" Type="http://schemas.openxmlformats.org/officeDocument/2006/relationships/hyperlink" Target="http://ru.wikipedia.org/wiki/%D0%97%D0%B5%D0%BC%D0%BB%D1%8F" TargetMode="External"/><Relationship Id="rId5" Type="http://schemas.openxmlformats.org/officeDocument/2006/relationships/hyperlink" Target="http://ru.wikipedia.org/wiki/%D0%9B%D1%83%D0%BD%D0%B0" TargetMode="External"/><Relationship Id="rId10" Type="http://schemas.openxmlformats.org/officeDocument/2006/relationships/hyperlink" Target="http://ru.wikipedia.org/wiki/%D0%9C%D0%B5%D1%80%D0%BA%D1%83%D1%80%D0%B8%D0%B9_(%D0%BF%D0%BB%D0%B0%D0%BD%D0%B5%D1%82%D0%B0)" TargetMode="External"/><Relationship Id="rId4" Type="http://schemas.openxmlformats.org/officeDocument/2006/relationships/hyperlink" Target="http://ru.wikipedia.org/wiki/%D0%9A%D0%BB%D0%B5%D0%BC%D0%B5%D0%BD%D1%82%D0%B8%D0%BD%D0%B0_(%D0%BA%D0%BE%D1%81%D0%BC%D0%B8%D1%87%D0%B5%D1%81%D0%BA%D0%B8%D0%B9_%D0%B0%D0%BF%D0%BF%D0%B0%D1%80%D0%B0%D1%82)" TargetMode="External"/><Relationship Id="rId9" Type="http://schemas.openxmlformats.org/officeDocument/2006/relationships/hyperlink" Target="http://ru.wikipedia.org/wiki/%D0%9C%D0%B0%D1%80%D1%81_(%D0%BF%D0%BB%D0%B0%D0%BD%D0%B5%D1%82%D0%B0)"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873B4381-4127-409A-9210-C2698207004F}" type="slidenum">
              <a:rPr lang="ru-RU" smtClean="0"/>
              <a:t>1</a:t>
            </a:fld>
            <a:endParaRPr lang="ru-RU"/>
          </a:p>
        </p:txBody>
      </p:sp>
    </p:spTree>
    <p:extLst>
      <p:ext uri="{BB962C8B-B14F-4D97-AF65-F5344CB8AC3E}">
        <p14:creationId xmlns:p14="http://schemas.microsoft.com/office/powerpoint/2010/main" val="6509326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kern="1200" dirty="0" smtClean="0">
                <a:solidFill>
                  <a:schemeClr val="tx1"/>
                </a:solidFill>
                <a:effectLst/>
                <a:latin typeface="+mn-lt"/>
                <a:ea typeface="+mn-ea"/>
                <a:cs typeface="+mn-cs"/>
              </a:rPr>
              <a:t>Основными единицами измерения времени являются год и сутки. Продолжительность года определяется периодом обращения Земли вокруг Солнца, а продолжительность суток - промежутком времени, в течение которого Земля совершает полный оборот вокруг своей оси.</a:t>
            </a:r>
            <a:br>
              <a:rPr lang="ru-RU" sz="1200" kern="1200" dirty="0" smtClean="0">
                <a:solidFill>
                  <a:schemeClr val="tx1"/>
                </a:solidFill>
                <a:effectLst/>
                <a:latin typeface="+mn-lt"/>
                <a:ea typeface="+mn-ea"/>
                <a:cs typeface="+mn-cs"/>
              </a:rPr>
            </a:br>
            <a:r>
              <a:rPr lang="ru-RU" sz="1200" kern="1200" dirty="0" smtClean="0">
                <a:solidFill>
                  <a:schemeClr val="tx1"/>
                </a:solidFill>
                <a:effectLst/>
                <a:latin typeface="+mn-lt"/>
                <a:ea typeface="+mn-ea"/>
                <a:cs typeface="+mn-cs"/>
              </a:rPr>
              <a:t> Путь, по которому Земля совершает годовое движение, называется ее</a:t>
            </a:r>
            <a:r>
              <a:rPr lang="ru-RU" sz="1200" b="1" kern="1200" dirty="0" smtClean="0">
                <a:solidFill>
                  <a:schemeClr val="tx1"/>
                </a:solidFill>
                <a:effectLst/>
                <a:latin typeface="+mn-lt"/>
                <a:ea typeface="+mn-ea"/>
                <a:cs typeface="+mn-cs"/>
              </a:rPr>
              <a:t> </a:t>
            </a:r>
            <a:r>
              <a:rPr lang="ru-RU" sz="1200" b="1" i="1" kern="1200" dirty="0" smtClean="0">
                <a:solidFill>
                  <a:schemeClr val="tx1"/>
                </a:solidFill>
                <a:effectLst/>
                <a:latin typeface="+mn-lt"/>
                <a:ea typeface="+mn-ea"/>
                <a:cs typeface="+mn-cs"/>
              </a:rPr>
              <a:t>орбитой</a:t>
            </a:r>
            <a:r>
              <a:rPr lang="ru-RU" sz="1200" b="1" kern="1200" dirty="0" smtClean="0">
                <a:solidFill>
                  <a:schemeClr val="tx1"/>
                </a:solidFill>
                <a:effectLst/>
                <a:latin typeface="+mn-lt"/>
                <a:ea typeface="+mn-ea"/>
                <a:cs typeface="+mn-cs"/>
              </a:rPr>
              <a:t>.</a:t>
            </a:r>
            <a:r>
              <a:rPr lang="ru-RU" sz="1200" kern="1200" dirty="0" smtClean="0">
                <a:solidFill>
                  <a:schemeClr val="tx1"/>
                </a:solidFill>
                <a:effectLst/>
                <a:latin typeface="+mn-lt"/>
                <a:ea typeface="+mn-ea"/>
                <a:cs typeface="+mn-cs"/>
              </a:rPr>
              <a:t> Орбита Земли, как и орбиты других планет солнечной системы, имеет форму эллипса. </a:t>
            </a:r>
            <a:br>
              <a:rPr lang="ru-RU" sz="1200" kern="1200" dirty="0" smtClean="0">
                <a:solidFill>
                  <a:schemeClr val="tx1"/>
                </a:solidFill>
                <a:effectLst/>
                <a:latin typeface="+mn-lt"/>
                <a:ea typeface="+mn-ea"/>
                <a:cs typeface="+mn-cs"/>
              </a:rPr>
            </a:br>
            <a:r>
              <a:rPr lang="ru-RU" sz="1200" kern="1200" dirty="0" smtClean="0">
                <a:solidFill>
                  <a:schemeClr val="tx1"/>
                </a:solidFill>
                <a:effectLst/>
                <a:latin typeface="+mn-lt"/>
                <a:ea typeface="+mn-ea"/>
                <a:cs typeface="+mn-cs"/>
              </a:rPr>
              <a:t>Период полного обращения Земли вокруг Солнца, т. е. промежуток времени между двумя последовательными прохождениями центра Земли через точку весеннего равноденствия, называется</a:t>
            </a:r>
            <a:r>
              <a:rPr lang="ru-RU" sz="1200" b="1" kern="1200" dirty="0" smtClean="0">
                <a:solidFill>
                  <a:schemeClr val="tx1"/>
                </a:solidFill>
                <a:effectLst/>
                <a:latin typeface="+mn-lt"/>
                <a:ea typeface="+mn-ea"/>
                <a:cs typeface="+mn-cs"/>
              </a:rPr>
              <a:t> </a:t>
            </a:r>
            <a:r>
              <a:rPr lang="ru-RU" sz="1200" b="1" i="1" kern="1200" dirty="0" smtClean="0">
                <a:solidFill>
                  <a:schemeClr val="tx1"/>
                </a:solidFill>
                <a:effectLst/>
                <a:latin typeface="+mn-lt"/>
                <a:ea typeface="+mn-ea"/>
                <a:cs typeface="+mn-cs"/>
              </a:rPr>
              <a:t>тропическим годом.</a:t>
            </a:r>
            <a:r>
              <a:rPr lang="ru-RU" sz="1200" kern="1200" dirty="0" smtClean="0">
                <a:solidFill>
                  <a:schemeClr val="tx1"/>
                </a:solidFill>
                <a:effectLst/>
                <a:latin typeface="+mn-lt"/>
                <a:ea typeface="+mn-ea"/>
                <a:cs typeface="+mn-cs"/>
              </a:rPr>
              <a:t/>
            </a:r>
            <a:br>
              <a:rPr lang="ru-RU" sz="1200" kern="1200" dirty="0" smtClean="0">
                <a:solidFill>
                  <a:schemeClr val="tx1"/>
                </a:solidFill>
                <a:effectLst/>
                <a:latin typeface="+mn-lt"/>
                <a:ea typeface="+mn-ea"/>
                <a:cs typeface="+mn-cs"/>
              </a:rPr>
            </a:br>
            <a:r>
              <a:rPr lang="ru-RU" sz="1200" i="1" kern="1200" dirty="0" smtClean="0">
                <a:solidFill>
                  <a:schemeClr val="tx1"/>
                </a:solidFill>
                <a:effectLst/>
                <a:latin typeface="+mn-lt"/>
                <a:ea typeface="+mn-ea"/>
                <a:cs typeface="+mn-cs"/>
              </a:rPr>
              <a:t> Точкой весеннего равноденствия</a:t>
            </a:r>
            <a:r>
              <a:rPr lang="ru-RU" sz="1200" kern="1200" dirty="0" smtClean="0">
                <a:solidFill>
                  <a:schemeClr val="tx1"/>
                </a:solidFill>
                <a:effectLst/>
                <a:latin typeface="+mn-lt"/>
                <a:ea typeface="+mn-ea"/>
                <a:cs typeface="+mn-cs"/>
              </a:rPr>
              <a:t> называется та точка на орбите, в которой Земля находится 21 марта, осеннее равноденствие наступает 23 сентября. В это время на всех широтах Земли, исключая районы земных полюсов, день равен ночи.</a:t>
            </a:r>
            <a:br>
              <a:rPr lang="ru-RU" sz="1200" kern="1200" dirty="0" smtClean="0">
                <a:solidFill>
                  <a:schemeClr val="tx1"/>
                </a:solidFill>
                <a:effectLst/>
                <a:latin typeface="+mn-lt"/>
                <a:ea typeface="+mn-ea"/>
                <a:cs typeface="+mn-cs"/>
              </a:rPr>
            </a:br>
            <a:r>
              <a:rPr lang="ru-RU" sz="1200" kern="1200" dirty="0" smtClean="0">
                <a:solidFill>
                  <a:schemeClr val="tx1"/>
                </a:solidFill>
                <a:effectLst/>
                <a:latin typeface="+mn-lt"/>
                <a:ea typeface="+mn-ea"/>
                <a:cs typeface="+mn-cs"/>
              </a:rPr>
              <a:t> Тропический год равен 365 суткам 5 ч 48 мин 46,1 сек. Для удобства пользования календарем год считают равным 365 суткам 6 ч, или три года по 365 дней, а каждый четвертый 366 дней (високосный).</a:t>
            </a:r>
            <a:br>
              <a:rPr lang="ru-RU" sz="1200" kern="1200" dirty="0" smtClean="0">
                <a:solidFill>
                  <a:schemeClr val="tx1"/>
                </a:solidFill>
                <a:effectLst/>
                <a:latin typeface="+mn-lt"/>
                <a:ea typeface="+mn-ea"/>
                <a:cs typeface="+mn-cs"/>
              </a:rPr>
            </a:br>
            <a:r>
              <a:rPr lang="ru-RU" sz="1200" kern="1200" dirty="0" smtClean="0">
                <a:solidFill>
                  <a:schemeClr val="tx1"/>
                </a:solidFill>
                <a:effectLst/>
                <a:latin typeface="+mn-lt"/>
                <a:ea typeface="+mn-ea"/>
                <a:cs typeface="+mn-cs"/>
              </a:rPr>
              <a:t>За основную единицу измерения времени приняты </a:t>
            </a:r>
            <a:r>
              <a:rPr lang="ru-RU" sz="1200" i="1" kern="1200" dirty="0" smtClean="0">
                <a:solidFill>
                  <a:schemeClr val="tx1"/>
                </a:solidFill>
                <a:effectLst/>
                <a:latin typeface="+mn-lt"/>
                <a:ea typeface="+mn-ea"/>
                <a:cs typeface="+mn-cs"/>
              </a:rPr>
              <a:t>звездные сутки</a:t>
            </a:r>
            <a:r>
              <a:rPr lang="ru-RU" sz="1200" kern="1200" dirty="0" smtClean="0">
                <a:solidFill>
                  <a:schemeClr val="tx1"/>
                </a:solidFill>
                <a:effectLst/>
                <a:latin typeface="+mn-lt"/>
                <a:ea typeface="+mn-ea"/>
                <a:cs typeface="+mn-cs"/>
              </a:rPr>
              <a:t> - период между двумя последовательными верхними кульминациями звезды (точки весеннего равноденствия). Звездные сутки составляют 23 ч 56 мин 4 сек. За этот промежуток времени Земля поворачивается ровно на 360°.</a:t>
            </a:r>
            <a:br>
              <a:rPr lang="ru-RU" sz="1200" kern="1200" dirty="0" smtClean="0">
                <a:solidFill>
                  <a:schemeClr val="tx1"/>
                </a:solidFill>
                <a:effectLst/>
                <a:latin typeface="+mn-lt"/>
                <a:ea typeface="+mn-ea"/>
                <a:cs typeface="+mn-cs"/>
              </a:rPr>
            </a:br>
            <a:r>
              <a:rPr lang="ru-RU" sz="1200" kern="1200" dirty="0" smtClean="0">
                <a:solidFill>
                  <a:schemeClr val="tx1"/>
                </a:solidFill>
                <a:effectLst/>
                <a:latin typeface="+mn-lt"/>
                <a:ea typeface="+mn-ea"/>
                <a:cs typeface="+mn-cs"/>
              </a:rPr>
              <a:t>Счет времени можно вести по видимому движению Солнца. Промежуток времени между двумя последовательными верхними кульминациями центра Солнца называется истинными солнечными сутками. Однако пользоваться ими неудобно, так как продолжительность истинных солнечных суток в течение года непостоянна. Причинами этого являются неравномерность движения Солнца по эклиптике и наклон эклиптики к небесному экватору под углом </a:t>
            </a:r>
            <a:r>
              <a:rPr lang="ru-RU" sz="1200" i="1" kern="1200" dirty="0" smtClean="0">
                <a:solidFill>
                  <a:schemeClr val="tx1"/>
                </a:solidFill>
                <a:effectLst/>
                <a:latin typeface="+mn-lt"/>
                <a:ea typeface="+mn-ea"/>
                <a:cs typeface="+mn-cs"/>
              </a:rPr>
              <a:t>23°27'</a:t>
            </a:r>
            <a:r>
              <a:rPr lang="ru-RU" sz="1200" b="1" kern="1200" dirty="0" smtClean="0">
                <a:solidFill>
                  <a:schemeClr val="tx1"/>
                </a:solidFill>
                <a:effectLst/>
                <a:latin typeface="+mn-lt"/>
                <a:ea typeface="+mn-ea"/>
                <a:cs typeface="+mn-cs"/>
              </a:rPr>
              <a:t>.</a:t>
            </a:r>
            <a:r>
              <a:rPr lang="ru-RU" sz="1200" kern="1200" dirty="0" smtClean="0">
                <a:solidFill>
                  <a:schemeClr val="tx1"/>
                </a:solidFill>
                <a:effectLst/>
                <a:latin typeface="+mn-lt"/>
                <a:ea typeface="+mn-ea"/>
                <a:cs typeface="+mn-cs"/>
              </a:rPr>
              <a:t> </a:t>
            </a:r>
            <a:endParaRPr lang="ru-RU" dirty="0"/>
          </a:p>
        </p:txBody>
      </p:sp>
      <p:sp>
        <p:nvSpPr>
          <p:cNvPr id="4" name="Номер слайда 3"/>
          <p:cNvSpPr>
            <a:spLocks noGrp="1"/>
          </p:cNvSpPr>
          <p:nvPr>
            <p:ph type="sldNum" sz="quarter" idx="10"/>
          </p:nvPr>
        </p:nvSpPr>
        <p:spPr/>
        <p:txBody>
          <a:bodyPr/>
          <a:lstStyle/>
          <a:p>
            <a:fld id="{873B4381-4127-409A-9210-C2698207004F}" type="slidenum">
              <a:rPr lang="ru-RU" smtClean="0"/>
              <a:t>2</a:t>
            </a:fld>
            <a:endParaRPr lang="ru-RU"/>
          </a:p>
        </p:txBody>
      </p:sp>
    </p:spTree>
    <p:extLst>
      <p:ext uri="{BB962C8B-B14F-4D97-AF65-F5344CB8AC3E}">
        <p14:creationId xmlns:p14="http://schemas.microsoft.com/office/powerpoint/2010/main" val="18292592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kern="1200" dirty="0" smtClean="0">
                <a:solidFill>
                  <a:schemeClr val="tx1"/>
                </a:solidFill>
                <a:effectLst/>
                <a:latin typeface="+mn-lt"/>
                <a:ea typeface="+mn-ea"/>
                <a:cs typeface="+mn-cs"/>
              </a:rPr>
              <a:t>Поэтому условились счет времени ; вести относительно так называемого среднего Солнца. Промежуток времени между двумя последовательными верхними кульминациями среднего Солнца называют средними солнечными сутками, но за начало средних солнечных суток стали считать момент не </a:t>
            </a:r>
            <a:r>
              <a:rPr lang="ru-RU" sz="1200" kern="1200" dirty="0" err="1" smtClean="0">
                <a:solidFill>
                  <a:schemeClr val="tx1"/>
                </a:solidFill>
                <a:effectLst/>
                <a:latin typeface="+mn-lt"/>
                <a:ea typeface="+mn-ea"/>
                <a:cs typeface="+mn-cs"/>
              </a:rPr>
              <a:t>верхней,а</a:t>
            </a:r>
            <a:r>
              <a:rPr lang="ru-RU" sz="1200" kern="1200" dirty="0" smtClean="0">
                <a:solidFill>
                  <a:schemeClr val="tx1"/>
                </a:solidFill>
                <a:effectLst/>
                <a:latin typeface="+mn-lt"/>
                <a:ea typeface="+mn-ea"/>
                <a:cs typeface="+mn-cs"/>
              </a:rPr>
              <a:t> нижней кульминации.</a:t>
            </a:r>
            <a:br>
              <a:rPr lang="ru-RU" sz="1200" kern="1200" dirty="0" smtClean="0">
                <a:solidFill>
                  <a:schemeClr val="tx1"/>
                </a:solidFill>
                <a:effectLst/>
                <a:latin typeface="+mn-lt"/>
                <a:ea typeface="+mn-ea"/>
                <a:cs typeface="+mn-cs"/>
              </a:rPr>
            </a:br>
            <a:endParaRPr lang="ru-RU" dirty="0"/>
          </a:p>
        </p:txBody>
      </p:sp>
      <p:sp>
        <p:nvSpPr>
          <p:cNvPr id="4" name="Номер слайда 3"/>
          <p:cNvSpPr>
            <a:spLocks noGrp="1"/>
          </p:cNvSpPr>
          <p:nvPr>
            <p:ph type="sldNum" sz="quarter" idx="10"/>
          </p:nvPr>
        </p:nvSpPr>
        <p:spPr/>
        <p:txBody>
          <a:bodyPr/>
          <a:lstStyle/>
          <a:p>
            <a:fld id="{873B4381-4127-409A-9210-C2698207004F}" type="slidenum">
              <a:rPr lang="ru-RU" smtClean="0"/>
              <a:t>3</a:t>
            </a:fld>
            <a:endParaRPr lang="ru-RU"/>
          </a:p>
        </p:txBody>
      </p:sp>
    </p:spTree>
    <p:extLst>
      <p:ext uri="{BB962C8B-B14F-4D97-AF65-F5344CB8AC3E}">
        <p14:creationId xmlns:p14="http://schemas.microsoft.com/office/powerpoint/2010/main" val="42542723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kern="1200" dirty="0" smtClean="0">
                <a:solidFill>
                  <a:schemeClr val="tx1"/>
                </a:solidFill>
                <a:effectLst/>
                <a:latin typeface="+mn-lt"/>
                <a:ea typeface="+mn-ea"/>
                <a:cs typeface="+mn-cs"/>
              </a:rPr>
              <a:t>Плоскость эклиптики хорошо заметна на этом изображении, полученном в </a:t>
            </a:r>
            <a:r>
              <a:rPr lang="ru-RU" sz="1200" u="sng" kern="1200" dirty="0" smtClean="0">
                <a:solidFill>
                  <a:schemeClr val="tx1"/>
                </a:solidFill>
                <a:effectLst/>
                <a:latin typeface="+mn-lt"/>
                <a:ea typeface="+mn-ea"/>
                <a:cs typeface="+mn-cs"/>
                <a:hlinkClick r:id="rId3" tooltip="1994 год"/>
              </a:rPr>
              <a:t>1994 году</a:t>
            </a:r>
            <a:r>
              <a:rPr lang="ru-RU" sz="1200" kern="1200" dirty="0" smtClean="0">
                <a:solidFill>
                  <a:schemeClr val="tx1"/>
                </a:solidFill>
                <a:effectLst/>
                <a:latin typeface="+mn-lt"/>
                <a:ea typeface="+mn-ea"/>
                <a:cs typeface="+mn-cs"/>
              </a:rPr>
              <a:t> космическим кораблём лунной разведки </a:t>
            </a:r>
            <a:r>
              <a:rPr lang="ru-RU" sz="1200" u="sng" kern="1200" dirty="0" err="1" smtClean="0">
                <a:solidFill>
                  <a:schemeClr val="tx1"/>
                </a:solidFill>
                <a:effectLst/>
                <a:latin typeface="+mn-lt"/>
                <a:ea typeface="+mn-ea"/>
                <a:cs typeface="+mn-cs"/>
                <a:hlinkClick r:id="rId4" tooltip="Клементина (космический аппарат)"/>
              </a:rPr>
              <a:t>Клементина</a:t>
            </a:r>
            <a:r>
              <a:rPr lang="ru-RU" sz="1200" kern="1200" dirty="0" smtClean="0">
                <a:solidFill>
                  <a:schemeClr val="tx1"/>
                </a:solidFill>
                <a:effectLst/>
                <a:latin typeface="+mn-lt"/>
                <a:ea typeface="+mn-ea"/>
                <a:cs typeface="+mn-cs"/>
              </a:rPr>
              <a:t>. Камера </a:t>
            </a:r>
            <a:r>
              <a:rPr lang="ru-RU" sz="1200" kern="1200" dirty="0" err="1" smtClean="0">
                <a:solidFill>
                  <a:schemeClr val="tx1"/>
                </a:solidFill>
                <a:effectLst/>
                <a:latin typeface="+mn-lt"/>
                <a:ea typeface="+mn-ea"/>
                <a:cs typeface="+mn-cs"/>
              </a:rPr>
              <a:t>Клементины</a:t>
            </a:r>
            <a:r>
              <a:rPr lang="ru-RU" sz="1200" kern="1200" dirty="0" smtClean="0">
                <a:solidFill>
                  <a:schemeClr val="tx1"/>
                </a:solidFill>
                <a:effectLst/>
                <a:latin typeface="+mn-lt"/>
                <a:ea typeface="+mn-ea"/>
                <a:cs typeface="+mn-cs"/>
              </a:rPr>
              <a:t> показывает (справа налево) </a:t>
            </a:r>
            <a:r>
              <a:rPr lang="ru-RU" sz="1200" u="sng" kern="1200" dirty="0" smtClean="0">
                <a:solidFill>
                  <a:schemeClr val="tx1"/>
                </a:solidFill>
                <a:effectLst/>
                <a:latin typeface="+mn-lt"/>
                <a:ea typeface="+mn-ea"/>
                <a:cs typeface="+mn-cs"/>
                <a:hlinkClick r:id="rId5" tooltip="Луна"/>
              </a:rPr>
              <a:t>Луну</a:t>
            </a:r>
            <a:r>
              <a:rPr lang="ru-RU" sz="1200" kern="1200" dirty="0" smtClean="0">
                <a:solidFill>
                  <a:schemeClr val="tx1"/>
                </a:solidFill>
                <a:effectLst/>
                <a:latin typeface="+mn-lt"/>
                <a:ea typeface="+mn-ea"/>
                <a:cs typeface="+mn-cs"/>
              </a:rPr>
              <a:t> освещённую </a:t>
            </a:r>
            <a:r>
              <a:rPr lang="ru-RU" sz="1200" u="sng" kern="1200" dirty="0" smtClean="0">
                <a:solidFill>
                  <a:schemeClr val="tx1"/>
                </a:solidFill>
                <a:effectLst/>
                <a:latin typeface="+mn-lt"/>
                <a:ea typeface="+mn-ea"/>
                <a:cs typeface="+mn-cs"/>
                <a:hlinkClick r:id="rId6" tooltip="Земля"/>
              </a:rPr>
              <a:t>Землёй</a:t>
            </a:r>
            <a:r>
              <a:rPr lang="ru-RU" sz="1200" kern="1200" dirty="0" smtClean="0">
                <a:solidFill>
                  <a:schemeClr val="tx1"/>
                </a:solidFill>
                <a:effectLst/>
                <a:latin typeface="+mn-lt"/>
                <a:ea typeface="+mn-ea"/>
                <a:cs typeface="+mn-cs"/>
              </a:rPr>
              <a:t>, блики </a:t>
            </a:r>
            <a:r>
              <a:rPr lang="ru-RU" sz="1200" u="sng" kern="1200" dirty="0" smtClean="0">
                <a:solidFill>
                  <a:schemeClr val="tx1"/>
                </a:solidFill>
                <a:effectLst/>
                <a:latin typeface="+mn-lt"/>
                <a:ea typeface="+mn-ea"/>
                <a:cs typeface="+mn-cs"/>
                <a:hlinkClick r:id="rId7" tooltip="Солнце"/>
              </a:rPr>
              <a:t>Солнца</a:t>
            </a:r>
            <a:r>
              <a:rPr lang="ru-RU" sz="1200" kern="1200" dirty="0" smtClean="0">
                <a:solidFill>
                  <a:schemeClr val="tx1"/>
                </a:solidFill>
                <a:effectLst/>
                <a:latin typeface="+mn-lt"/>
                <a:ea typeface="+mn-ea"/>
                <a:cs typeface="+mn-cs"/>
              </a:rPr>
              <a:t>, восходящего над тёмной частью поверхности Луны, и планеты </a:t>
            </a:r>
            <a:r>
              <a:rPr lang="ru-RU" sz="1200" u="sng" kern="1200" dirty="0" smtClean="0">
                <a:solidFill>
                  <a:schemeClr val="tx1"/>
                </a:solidFill>
                <a:effectLst/>
                <a:latin typeface="+mn-lt"/>
                <a:ea typeface="+mn-ea"/>
                <a:cs typeface="+mn-cs"/>
                <a:hlinkClick r:id="rId8" tooltip="Сатурн (планета)"/>
              </a:rPr>
              <a:t>Сатурн</a:t>
            </a:r>
            <a:r>
              <a:rPr lang="ru-RU" sz="1200" kern="1200" dirty="0" smtClean="0">
                <a:solidFill>
                  <a:schemeClr val="tx1"/>
                </a:solidFill>
                <a:effectLst/>
                <a:latin typeface="+mn-lt"/>
                <a:ea typeface="+mn-ea"/>
                <a:cs typeface="+mn-cs"/>
              </a:rPr>
              <a:t>, </a:t>
            </a:r>
            <a:r>
              <a:rPr lang="ru-RU" sz="1200" u="sng" kern="1200" dirty="0" smtClean="0">
                <a:solidFill>
                  <a:schemeClr val="tx1"/>
                </a:solidFill>
                <a:effectLst/>
                <a:latin typeface="+mn-lt"/>
                <a:ea typeface="+mn-ea"/>
                <a:cs typeface="+mn-cs"/>
                <a:hlinkClick r:id="rId9" tooltip="Марс (планета)"/>
              </a:rPr>
              <a:t>Марс</a:t>
            </a:r>
            <a:r>
              <a:rPr lang="ru-RU" sz="1200" kern="1200" dirty="0" smtClean="0">
                <a:solidFill>
                  <a:schemeClr val="tx1"/>
                </a:solidFill>
                <a:effectLst/>
                <a:latin typeface="+mn-lt"/>
                <a:ea typeface="+mn-ea"/>
                <a:cs typeface="+mn-cs"/>
              </a:rPr>
              <a:t> и </a:t>
            </a:r>
            <a:r>
              <a:rPr lang="ru-RU" sz="1200" u="sng" kern="1200" dirty="0" smtClean="0">
                <a:solidFill>
                  <a:schemeClr val="tx1"/>
                </a:solidFill>
                <a:effectLst/>
                <a:latin typeface="+mn-lt"/>
                <a:ea typeface="+mn-ea"/>
                <a:cs typeface="+mn-cs"/>
                <a:hlinkClick r:id="rId10" tooltip="Меркурий (планета)"/>
              </a:rPr>
              <a:t>Меркурий</a:t>
            </a:r>
            <a:r>
              <a:rPr lang="ru-RU" sz="1200" kern="1200" dirty="0" smtClean="0">
                <a:solidFill>
                  <a:schemeClr val="tx1"/>
                </a:solidFill>
                <a:effectLst/>
                <a:latin typeface="+mn-lt"/>
                <a:ea typeface="+mn-ea"/>
                <a:cs typeface="+mn-cs"/>
              </a:rPr>
              <a:t> (три точки в нижнем левом углу)</a:t>
            </a:r>
            <a:br>
              <a:rPr lang="ru-RU" sz="1200" kern="1200" dirty="0" smtClean="0">
                <a:solidFill>
                  <a:schemeClr val="tx1"/>
                </a:solidFill>
                <a:effectLst/>
                <a:latin typeface="+mn-lt"/>
                <a:ea typeface="+mn-ea"/>
                <a:cs typeface="+mn-cs"/>
              </a:rPr>
            </a:br>
            <a:endParaRPr lang="ru-RU" dirty="0"/>
          </a:p>
        </p:txBody>
      </p:sp>
      <p:sp>
        <p:nvSpPr>
          <p:cNvPr id="4" name="Номер слайда 3"/>
          <p:cNvSpPr>
            <a:spLocks noGrp="1"/>
          </p:cNvSpPr>
          <p:nvPr>
            <p:ph type="sldNum" sz="quarter" idx="10"/>
          </p:nvPr>
        </p:nvSpPr>
        <p:spPr/>
        <p:txBody>
          <a:bodyPr/>
          <a:lstStyle/>
          <a:p>
            <a:fld id="{873B4381-4127-409A-9210-C2698207004F}" type="slidenum">
              <a:rPr lang="ru-RU" smtClean="0"/>
              <a:t>4</a:t>
            </a:fld>
            <a:endParaRPr lang="ru-RU"/>
          </a:p>
        </p:txBody>
      </p:sp>
    </p:spTree>
    <p:extLst>
      <p:ext uri="{BB962C8B-B14F-4D97-AF65-F5344CB8AC3E}">
        <p14:creationId xmlns:p14="http://schemas.microsoft.com/office/powerpoint/2010/main" val="13639142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kern="1200" dirty="0" smtClean="0">
                <a:solidFill>
                  <a:schemeClr val="tx1"/>
                </a:solidFill>
                <a:effectLst/>
                <a:latin typeface="+mn-lt"/>
                <a:ea typeface="+mn-ea"/>
                <a:cs typeface="+mn-cs"/>
              </a:rPr>
              <a:t> Среднее солнечное время, измеренное относительно меридиана наблюдателя, называется </a:t>
            </a:r>
            <a:r>
              <a:rPr lang="ru-RU" sz="1200" i="1" kern="1200" dirty="0" smtClean="0">
                <a:solidFill>
                  <a:schemeClr val="tx1"/>
                </a:solidFill>
                <a:effectLst/>
                <a:latin typeface="+mn-lt"/>
                <a:ea typeface="+mn-ea"/>
                <a:cs typeface="+mn-cs"/>
              </a:rPr>
              <a:t>местным</a:t>
            </a:r>
            <a:br>
              <a:rPr lang="ru-RU" sz="1200" i="1" kern="1200" dirty="0" smtClean="0">
                <a:solidFill>
                  <a:schemeClr val="tx1"/>
                </a:solidFill>
                <a:effectLst/>
                <a:latin typeface="+mn-lt"/>
                <a:ea typeface="+mn-ea"/>
                <a:cs typeface="+mn-cs"/>
              </a:rPr>
            </a:br>
            <a:r>
              <a:rPr lang="ru-RU" sz="1200" i="1" kern="1200" dirty="0" smtClean="0">
                <a:solidFill>
                  <a:schemeClr val="tx1"/>
                </a:solidFill>
                <a:effectLst/>
                <a:latin typeface="+mn-lt"/>
                <a:ea typeface="+mn-ea"/>
                <a:cs typeface="+mn-cs"/>
              </a:rPr>
              <a:t> </a:t>
            </a:r>
            <a:r>
              <a:rPr lang="ru-RU" sz="1200" kern="1200" dirty="0" smtClean="0">
                <a:solidFill>
                  <a:schemeClr val="tx1"/>
                </a:solidFill>
                <a:effectLst/>
                <a:latin typeface="+mn-lt"/>
                <a:ea typeface="+mn-ea"/>
                <a:cs typeface="+mn-cs"/>
              </a:rPr>
              <a:t>Пользование местным временем в обыденной жизни создает значительные неудобства, так как при передвижении из одного пункта в другой нужно непрерывно переводить стрелки часов, </a:t>
            </a:r>
            <a:r>
              <a:rPr lang="ru-RU" sz="1200" kern="1200" dirty="0" err="1" smtClean="0">
                <a:solidFill>
                  <a:schemeClr val="tx1"/>
                </a:solidFill>
                <a:effectLst/>
                <a:latin typeface="+mn-lt"/>
                <a:ea typeface="+mn-ea"/>
                <a:cs typeface="+mn-cs"/>
              </a:rPr>
              <a:t>согласуясь</a:t>
            </a:r>
            <a:r>
              <a:rPr lang="ru-RU" sz="1200" kern="1200" dirty="0" smtClean="0">
                <a:solidFill>
                  <a:schemeClr val="tx1"/>
                </a:solidFill>
                <a:effectLst/>
                <a:latin typeface="+mn-lt"/>
                <a:ea typeface="+mn-ea"/>
                <a:cs typeface="+mn-cs"/>
              </a:rPr>
              <a:t> с местным временем каждого пункта. Чтобы этого избежать, почти во всех странах пользуются </a:t>
            </a:r>
            <a:r>
              <a:rPr lang="ru-RU" sz="1200" i="1" kern="1200" dirty="0" smtClean="0">
                <a:solidFill>
                  <a:schemeClr val="tx1"/>
                </a:solidFill>
                <a:effectLst/>
                <a:latin typeface="+mn-lt"/>
                <a:ea typeface="+mn-ea"/>
                <a:cs typeface="+mn-cs"/>
              </a:rPr>
              <a:t>поясным </a:t>
            </a:r>
            <a:r>
              <a:rPr lang="ru-RU" sz="1200" i="1" kern="1200" dirty="0" smtClean="0">
                <a:solidFill>
                  <a:schemeClr val="tx1"/>
                </a:solidFill>
                <a:effectLst/>
                <a:latin typeface="+mn-lt"/>
                <a:ea typeface="+mn-ea"/>
                <a:cs typeface="+mn-cs"/>
              </a:rPr>
              <a:t>временем.</a:t>
            </a:r>
            <a:r>
              <a:rPr lang="ru-RU" sz="1200" kern="1200" dirty="0" smtClean="0">
                <a:solidFill>
                  <a:schemeClr val="tx1"/>
                </a:solidFill>
                <a:effectLst/>
                <a:latin typeface="+mn-lt"/>
                <a:ea typeface="+mn-ea"/>
                <a:cs typeface="+mn-cs"/>
              </a:rPr>
              <a:t> </a:t>
            </a:r>
            <a:r>
              <a:rPr lang="ru-RU" sz="1200" kern="1200" dirty="0" smtClean="0">
                <a:solidFill>
                  <a:schemeClr val="tx1"/>
                </a:solidFill>
                <a:effectLst/>
                <a:latin typeface="+mn-lt"/>
                <a:ea typeface="+mn-ea"/>
                <a:cs typeface="+mn-cs"/>
              </a:rPr>
              <a:t>Сущность поясного времени заключается в том, что весь земной шар разделен с запада на восток меридианами на 24 часовых пояса, отличающихся друг от друга по долготе на 15°. Наибольшую ширину все часовые пояса имеют на экваторе; к северу и к югу они постепенно сужаются и сходятся в полюсах.</a:t>
            </a:r>
            <a:br>
              <a:rPr lang="ru-RU" sz="1200" kern="1200" dirty="0" smtClean="0">
                <a:solidFill>
                  <a:schemeClr val="tx1"/>
                </a:solidFill>
                <a:effectLst/>
                <a:latin typeface="+mn-lt"/>
                <a:ea typeface="+mn-ea"/>
                <a:cs typeface="+mn-cs"/>
              </a:rPr>
            </a:br>
            <a:endParaRPr lang="ru-RU" dirty="0"/>
          </a:p>
        </p:txBody>
      </p:sp>
      <p:sp>
        <p:nvSpPr>
          <p:cNvPr id="4" name="Номер слайда 3"/>
          <p:cNvSpPr>
            <a:spLocks noGrp="1"/>
          </p:cNvSpPr>
          <p:nvPr>
            <p:ph type="sldNum" sz="quarter" idx="10"/>
          </p:nvPr>
        </p:nvSpPr>
        <p:spPr/>
        <p:txBody>
          <a:bodyPr/>
          <a:lstStyle/>
          <a:p>
            <a:fld id="{873B4381-4127-409A-9210-C2698207004F}" type="slidenum">
              <a:rPr lang="ru-RU" smtClean="0"/>
              <a:t>5</a:t>
            </a:fld>
            <a:endParaRPr lang="ru-RU"/>
          </a:p>
        </p:txBody>
      </p:sp>
    </p:spTree>
    <p:extLst>
      <p:ext uri="{BB962C8B-B14F-4D97-AF65-F5344CB8AC3E}">
        <p14:creationId xmlns:p14="http://schemas.microsoft.com/office/powerpoint/2010/main" val="32149625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effectLst/>
                <a:latin typeface="+mn-lt"/>
                <a:ea typeface="+mn-ea"/>
                <a:cs typeface="+mn-cs"/>
              </a:rPr>
              <a:t>При пересечении границы пояса стрелки часов переставляются ровно на один час вперед или назад в зависимости от того, какая граница пересекается: восточная или западная. Если пересекается восточная граница, стрелки часов переставляются на 1 ч вперед, а если пересекается западная граница, то стрелки переставляются на 1 ч назад. В нулевом поясе время исчисляется по гринвичскому местному времени.</a:t>
            </a:r>
          </a:p>
          <a:p>
            <a:endParaRPr lang="ru-RU" dirty="0"/>
          </a:p>
        </p:txBody>
      </p:sp>
      <p:sp>
        <p:nvSpPr>
          <p:cNvPr id="4" name="Номер слайда 3"/>
          <p:cNvSpPr>
            <a:spLocks noGrp="1"/>
          </p:cNvSpPr>
          <p:nvPr>
            <p:ph type="sldNum" sz="quarter" idx="10"/>
          </p:nvPr>
        </p:nvSpPr>
        <p:spPr/>
        <p:txBody>
          <a:bodyPr/>
          <a:lstStyle/>
          <a:p>
            <a:fld id="{873B4381-4127-409A-9210-C2698207004F}" type="slidenum">
              <a:rPr lang="ru-RU" smtClean="0"/>
              <a:t>6</a:t>
            </a:fld>
            <a:endParaRPr lang="ru-RU"/>
          </a:p>
        </p:txBody>
      </p:sp>
    </p:spTree>
    <p:extLst>
      <p:ext uri="{BB962C8B-B14F-4D97-AF65-F5344CB8AC3E}">
        <p14:creationId xmlns:p14="http://schemas.microsoft.com/office/powerpoint/2010/main" val="18152085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kern="1200" dirty="0" smtClean="0">
                <a:solidFill>
                  <a:schemeClr val="tx1"/>
                </a:solidFill>
                <a:effectLst/>
                <a:latin typeface="+mn-lt"/>
                <a:ea typeface="+mn-ea"/>
                <a:cs typeface="+mn-cs"/>
              </a:rPr>
              <a:t>Границы часовых поясов проходят точно по меридианам только в пустынях и океанах. На остальной территории земного шара границы часовых поясов обычно проходят по границам административного и государственного деления, вследствие этого в некоторых пунктах, расположенных на границах таких поясов, местное время может отличаться от поясного времени данного пояса более чем на 30 мин.</a:t>
            </a:r>
          </a:p>
          <a:p>
            <a:r>
              <a:rPr lang="ru-RU" sz="1200" kern="1200" dirty="0" smtClean="0">
                <a:solidFill>
                  <a:schemeClr val="tx1"/>
                </a:solidFill>
                <a:effectLst/>
                <a:latin typeface="+mn-lt"/>
                <a:ea typeface="+mn-ea"/>
                <a:cs typeface="+mn-cs"/>
              </a:rPr>
              <a:t> </a:t>
            </a:r>
          </a:p>
          <a:p>
            <a:endParaRPr lang="ru-RU" dirty="0"/>
          </a:p>
        </p:txBody>
      </p:sp>
      <p:sp>
        <p:nvSpPr>
          <p:cNvPr id="4" name="Номер слайда 3"/>
          <p:cNvSpPr>
            <a:spLocks noGrp="1"/>
          </p:cNvSpPr>
          <p:nvPr>
            <p:ph type="sldNum" sz="quarter" idx="10"/>
          </p:nvPr>
        </p:nvSpPr>
        <p:spPr/>
        <p:txBody>
          <a:bodyPr/>
          <a:lstStyle/>
          <a:p>
            <a:fld id="{873B4381-4127-409A-9210-C2698207004F}" type="slidenum">
              <a:rPr lang="ru-RU" smtClean="0"/>
              <a:t>7</a:t>
            </a:fld>
            <a:endParaRPr lang="ru-RU"/>
          </a:p>
        </p:txBody>
      </p:sp>
    </p:spTree>
    <p:extLst>
      <p:ext uri="{BB962C8B-B14F-4D97-AF65-F5344CB8AC3E}">
        <p14:creationId xmlns:p14="http://schemas.microsoft.com/office/powerpoint/2010/main" val="22985153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878C424C-7234-4EF0-95D8-B3E78347E31A}" type="datetime1">
              <a:rPr lang="ru-RU" smtClean="0"/>
              <a:t>15.09.2013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11" name="Номер слайда 10"/>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F6C62CFF-A8EA-485C-9F33-694019B663BE}" type="datetime1">
              <a:rPr lang="ru-RU" smtClean="0"/>
              <a:t>15.09.2013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90BC97C9-0C40-4981-8945-61A981DF6FD5}" type="datetime1">
              <a:rPr lang="ru-RU" smtClean="0"/>
              <a:t>15.09.2013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FCE01EA9-1F31-44F7-9B70-D49D6004343B}" type="datetime1">
              <a:rPr lang="ru-RU" smtClean="0"/>
              <a:t>15.09.2013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BEA04DF4-07DB-48DF-A763-251750789DD7}" type="datetime1">
              <a:rPr lang="ru-RU" smtClean="0"/>
              <a:t>15.09.2013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AD72D100-68B9-46FA-BCA0-60BD1732E97C}" type="datetime1">
              <a:rPr lang="ru-RU" smtClean="0"/>
              <a:t>15.09.2013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7A50FB31-2291-43B6-9E69-F389CB5C97FC}" type="datetime1">
              <a:rPr lang="ru-RU" smtClean="0"/>
              <a:t>15.09.2013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D97C40A3-34EB-4C23-BFD8-A86F7D0F22C5}" type="datetime1">
              <a:rPr lang="ru-RU" smtClean="0"/>
              <a:t>15.09.2013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7A2F627F-6DF7-43AF-99B4-9852199FFF3D}" type="datetime1">
              <a:rPr lang="ru-RU" smtClean="0"/>
              <a:t>15.09.2013</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3DFF64D1-864F-440D-9670-1D16E3853C3D}" type="datetime1">
              <a:rPr lang="ru-RU" smtClean="0"/>
              <a:t>15.09.2013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C11C3376-4F5F-4C90-8505-0036A16D9CC9}" type="datetime1">
              <a:rPr lang="ru-RU" smtClean="0"/>
              <a:t>15.09.2013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69D7869-12DD-4A88-9266-0F7D500069BA}" type="datetime1">
              <a:rPr lang="ru-RU" smtClean="0"/>
              <a:t>15.09.2013</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sldNum="0" hdr="0" ftr="0" dt="0"/>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2.jpg"/><Relationship Id="rId4" Type="http://schemas.openxmlformats.org/officeDocument/2006/relationships/image" Target="../media/image1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15616" y="980728"/>
            <a:ext cx="7162774" cy="1728192"/>
          </a:xfrm>
        </p:spPr>
        <p:txBody>
          <a:bodyPr>
            <a:noAutofit/>
          </a:bodyPr>
          <a:lstStyle/>
          <a:p>
            <a:pPr algn="ctr"/>
            <a:r>
              <a:rPr lang="ru-RU" sz="5400" dirty="0" smtClean="0"/>
              <a:t>Измерение времени</a:t>
            </a:r>
            <a:endParaRPr lang="ru-RU" sz="5400" dirty="0"/>
          </a:p>
        </p:txBody>
      </p:sp>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4284" y="4005064"/>
            <a:ext cx="2472436" cy="1789717"/>
          </a:xfrm>
          <a:prstGeom prst="rect">
            <a:avLst/>
          </a:prstGeom>
          <a:ln>
            <a:noFill/>
          </a:ln>
          <a:effectLst>
            <a:outerShdw blurRad="190500" algn="tl" rotWithShape="0">
              <a:srgbClr val="000000">
                <a:alpha val="70000"/>
              </a:srgbClr>
            </a:outerShdw>
          </a:effectLst>
        </p:spPr>
      </p:pic>
      <p:pic>
        <p:nvPicPr>
          <p:cNvPr id="4" name="Рисунок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21884" y="3712187"/>
            <a:ext cx="3333750" cy="2505075"/>
          </a:xfrm>
          <a:prstGeom prst="rect">
            <a:avLst/>
          </a:prstGeom>
        </p:spPr>
      </p:pic>
      <p:pic>
        <p:nvPicPr>
          <p:cNvPr id="6" name="Рисунок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55634" y="4069865"/>
            <a:ext cx="2502342" cy="1789717"/>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2997331544"/>
      </p:ext>
    </p:extLst>
  </p:cSld>
  <p:clrMapOvr>
    <a:masterClrMapping/>
  </p:clrMapOvr>
  <mc:AlternateContent xmlns:mc="http://schemas.openxmlformats.org/markup-compatibility/2006" xmlns:p14="http://schemas.microsoft.com/office/powerpoint/2010/main">
    <mc:Choice Requires="p14">
      <p:transition spd="slow" p14:dur="3400" advTm="861">
        <p14:reveal/>
      </p:transition>
    </mc:Choice>
    <mc:Fallback xmlns="">
      <p:transition spd="slow" advTm="861">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979712" y="548680"/>
            <a:ext cx="4968552" cy="1800200"/>
          </a:xfrm>
        </p:spPr>
        <p:txBody>
          <a:bodyPr>
            <a:normAutofit/>
          </a:bodyPr>
          <a:lstStyle/>
          <a:p>
            <a:pPr marL="0" indent="0" algn="ctr">
              <a:buNone/>
            </a:pPr>
            <a:r>
              <a:rPr lang="ru-RU" sz="3600" dirty="0" smtClean="0"/>
              <a:t>Движение Земли вокруг Солнца</a:t>
            </a:r>
            <a:endParaRPr lang="ru-RU" sz="3600" dirty="0"/>
          </a:p>
        </p:txBody>
      </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03648" y="2708920"/>
            <a:ext cx="6408712" cy="2893690"/>
          </a:xfrm>
          <a:prstGeom prst="rect">
            <a:avLst/>
          </a:prstGeom>
          <a:ln w="228600" cap="sq" cmpd="thickThin">
            <a:solidFill>
              <a:srgbClr val="000000"/>
            </a:solidFill>
            <a:prstDash val="solid"/>
            <a:miter lim="800000"/>
          </a:ln>
          <a:effectLst>
            <a:innerShdw blurRad="76200">
              <a:srgbClr val="000000"/>
            </a:innerShdw>
          </a:effectLst>
        </p:spPr>
      </p:pic>
      <p:pic>
        <p:nvPicPr>
          <p:cNvPr id="10" name="Рисунок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09368" y="2708920"/>
            <a:ext cx="6408712" cy="289369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301040606"/>
      </p:ext>
    </p:extLst>
  </p:cSld>
  <p:clrMapOvr>
    <a:masterClrMapping/>
  </p:clrMapOvr>
  <p:transition spd="slow" advTm="0">
    <p:wheel spokes="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5536" y="404664"/>
            <a:ext cx="8352928" cy="5544616"/>
          </a:xfrm>
          <a:prstGeom prst="rect">
            <a:avLst/>
          </a:prstGeom>
          <a:ln>
            <a:noFill/>
          </a:ln>
          <a:effectLst>
            <a:softEdge rad="112500"/>
          </a:effectLst>
        </p:spPr>
      </p:pic>
    </p:spTree>
    <p:extLst>
      <p:ext uri="{BB962C8B-B14F-4D97-AF65-F5344CB8AC3E}">
        <p14:creationId xmlns:p14="http://schemas.microsoft.com/office/powerpoint/2010/main" val="24995139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159732" y="620688"/>
            <a:ext cx="5040560" cy="418782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0" name="TextBox 9"/>
          <p:cNvSpPr txBox="1"/>
          <p:nvPr/>
        </p:nvSpPr>
        <p:spPr>
          <a:xfrm>
            <a:off x="755576" y="4941168"/>
            <a:ext cx="7848872" cy="1015663"/>
          </a:xfrm>
          <a:prstGeom prst="rect">
            <a:avLst/>
          </a:prstGeom>
          <a:noFill/>
        </p:spPr>
        <p:txBody>
          <a:bodyPr wrap="square" rtlCol="0">
            <a:spAutoFit/>
          </a:bodyPr>
          <a:lstStyle/>
          <a:p>
            <a:pPr algn="ctr"/>
            <a:r>
              <a:rPr lang="ru-RU" sz="2000" dirty="0" smtClean="0">
                <a:latin typeface="Times New Roman" pitchFamily="18" charset="0"/>
                <a:cs typeface="Times New Roman" pitchFamily="18" charset="0"/>
              </a:rPr>
              <a:t>Камера </a:t>
            </a:r>
            <a:r>
              <a:rPr lang="ru-RU" sz="2000" dirty="0" err="1">
                <a:latin typeface="Times New Roman" pitchFamily="18" charset="0"/>
                <a:cs typeface="Times New Roman" pitchFamily="18" charset="0"/>
              </a:rPr>
              <a:t>Клементины</a:t>
            </a:r>
            <a:r>
              <a:rPr lang="ru-RU" sz="2000" dirty="0">
                <a:latin typeface="Times New Roman" pitchFamily="18" charset="0"/>
                <a:cs typeface="Times New Roman" pitchFamily="18" charset="0"/>
              </a:rPr>
              <a:t> показывает </a:t>
            </a:r>
            <a:r>
              <a:rPr lang="ru-RU" sz="2000" dirty="0" smtClean="0">
                <a:latin typeface="Times New Roman" pitchFamily="18" charset="0"/>
                <a:cs typeface="Times New Roman" pitchFamily="18" charset="0"/>
              </a:rPr>
              <a:t>Луну </a:t>
            </a:r>
            <a:r>
              <a:rPr lang="ru-RU" sz="2000" dirty="0">
                <a:latin typeface="Times New Roman" pitchFamily="18" charset="0"/>
                <a:cs typeface="Times New Roman" pitchFamily="18" charset="0"/>
              </a:rPr>
              <a:t>освещённую </a:t>
            </a:r>
            <a:r>
              <a:rPr lang="ru-RU" sz="2000" dirty="0" smtClean="0">
                <a:latin typeface="Times New Roman" pitchFamily="18" charset="0"/>
                <a:cs typeface="Times New Roman" pitchFamily="18" charset="0"/>
              </a:rPr>
              <a:t>Землёй, </a:t>
            </a:r>
            <a:r>
              <a:rPr lang="ru-RU" sz="2000" dirty="0">
                <a:latin typeface="Times New Roman" pitchFamily="18" charset="0"/>
                <a:cs typeface="Times New Roman" pitchFamily="18" charset="0"/>
              </a:rPr>
              <a:t>блики </a:t>
            </a:r>
            <a:r>
              <a:rPr lang="ru-RU" sz="2000" dirty="0" smtClean="0">
                <a:latin typeface="Times New Roman" pitchFamily="18" charset="0"/>
                <a:cs typeface="Times New Roman" pitchFamily="18" charset="0"/>
              </a:rPr>
              <a:t>Солнца, </a:t>
            </a:r>
            <a:r>
              <a:rPr lang="ru-RU" sz="2000" dirty="0">
                <a:latin typeface="Times New Roman" pitchFamily="18" charset="0"/>
                <a:cs typeface="Times New Roman" pitchFamily="18" charset="0"/>
              </a:rPr>
              <a:t>восходящего над тёмной частью поверхности Луны, и планеты </a:t>
            </a:r>
            <a:r>
              <a:rPr lang="ru-RU" sz="2000" dirty="0" smtClean="0">
                <a:latin typeface="Times New Roman" pitchFamily="18" charset="0"/>
                <a:cs typeface="Times New Roman" pitchFamily="18" charset="0"/>
              </a:rPr>
              <a:t>Сатурн, Марс </a:t>
            </a:r>
            <a:r>
              <a:rPr lang="ru-RU" sz="2000" dirty="0">
                <a:latin typeface="Times New Roman" pitchFamily="18" charset="0"/>
                <a:cs typeface="Times New Roman" pitchFamily="18" charset="0"/>
              </a:rPr>
              <a:t>и </a:t>
            </a:r>
            <a:r>
              <a:rPr lang="ru-RU" sz="2000" dirty="0" smtClean="0">
                <a:latin typeface="Times New Roman" pitchFamily="18" charset="0"/>
                <a:cs typeface="Times New Roman" pitchFamily="18" charset="0"/>
              </a:rPr>
              <a:t>Меркурий</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4213623267"/>
      </p:ext>
    </p:extLst>
  </p:cSld>
  <p:clrMapOvr>
    <a:masterClrMapping/>
  </p:clrMapOvr>
  <mc:AlternateContent xmlns:mc="http://schemas.openxmlformats.org/markup-compatibility/2006" xmlns:p14="http://schemas.microsoft.com/office/powerpoint/2010/main">
    <mc:Choice Requires="p14">
      <p:transition spd="slow" p14:dur="1750">
        <p14:conveyor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725144"/>
            <a:ext cx="8183880" cy="1309896"/>
          </a:xfrm>
        </p:spPr>
        <p:txBody>
          <a:bodyPr>
            <a:normAutofit fontScale="90000"/>
          </a:bodyPr>
          <a:lstStyle/>
          <a:p>
            <a:pPr algn="ctr"/>
            <a:r>
              <a:rPr lang="ru-RU" sz="2800" dirty="0" smtClean="0">
                <a:effectLst/>
                <a:latin typeface="Adobe Song Std L" pitchFamily="18" charset="-128"/>
                <a:ea typeface="Adobe Song Std L" pitchFamily="18" charset="-128"/>
              </a:rPr>
              <a:t>Почти </a:t>
            </a:r>
            <a:r>
              <a:rPr lang="ru-RU" sz="2800" dirty="0">
                <a:effectLst/>
                <a:latin typeface="Adobe Song Std L" pitchFamily="18" charset="-128"/>
                <a:ea typeface="Adobe Song Std L" pitchFamily="18" charset="-128"/>
              </a:rPr>
              <a:t>во </a:t>
            </a:r>
            <a:r>
              <a:rPr lang="ru-RU" sz="2800" dirty="0" smtClean="0">
                <a:effectLst/>
                <a:latin typeface="Adobe Song Std L" pitchFamily="18" charset="-128"/>
                <a:ea typeface="Adobe Song Std L" pitchFamily="18" charset="-128"/>
              </a:rPr>
              <a:t>   всех   странах </a:t>
            </a:r>
            <a:r>
              <a:rPr lang="ru-RU" sz="2800" dirty="0">
                <a:effectLst/>
                <a:latin typeface="Adobe Song Std L" pitchFamily="18" charset="-128"/>
                <a:ea typeface="Adobe Song Std L" pitchFamily="18" charset="-128"/>
              </a:rPr>
              <a:t>пользуются </a:t>
            </a:r>
            <a:r>
              <a:rPr lang="ru-RU" sz="2800" dirty="0" smtClean="0">
                <a:effectLst/>
                <a:latin typeface="Adobe Song Std L" pitchFamily="18" charset="-128"/>
                <a:ea typeface="Adobe Song Std L" pitchFamily="18" charset="-128"/>
              </a:rPr>
              <a:t>  поясным </a:t>
            </a:r>
            <a:r>
              <a:rPr lang="ru-RU" sz="2800" dirty="0">
                <a:effectLst/>
                <a:latin typeface="Adobe Song Std L" pitchFamily="18" charset="-128"/>
                <a:ea typeface="Adobe Song Std L" pitchFamily="18" charset="-128"/>
              </a:rPr>
              <a:t>временем </a:t>
            </a:r>
          </a:p>
        </p:txBody>
      </p:sp>
      <p:pic>
        <p:nvPicPr>
          <p:cNvPr id="4" name="Объект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27584" y="1466850"/>
            <a:ext cx="7776864" cy="3114278"/>
          </a:xfrm>
        </p:spPr>
      </p:pic>
    </p:spTree>
    <p:extLst>
      <p:ext uri="{BB962C8B-B14F-4D97-AF65-F5344CB8AC3E}">
        <p14:creationId xmlns:p14="http://schemas.microsoft.com/office/powerpoint/2010/main" val="4193944731"/>
      </p:ext>
    </p:extLst>
  </p:cSld>
  <p:clrMapOvr>
    <a:masterClrMapping/>
  </p:clrMapOvr>
  <p:transition spd="slow">
    <p:wheel spokes="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Объект 10"/>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67544" y="980728"/>
            <a:ext cx="8136904" cy="4187825"/>
          </a:xfrm>
        </p:spPr>
      </p:pic>
      <p:sp>
        <p:nvSpPr>
          <p:cNvPr id="12" name="TextBox 11"/>
          <p:cNvSpPr txBox="1"/>
          <p:nvPr/>
        </p:nvSpPr>
        <p:spPr>
          <a:xfrm>
            <a:off x="0" y="5354387"/>
            <a:ext cx="9143999" cy="646331"/>
          </a:xfrm>
          <a:prstGeom prst="rect">
            <a:avLst/>
          </a:prstGeom>
          <a:noFill/>
        </p:spPr>
        <p:txBody>
          <a:bodyPr wrap="square" rtlCol="0">
            <a:spAutoFit/>
          </a:bodyPr>
          <a:lstStyle/>
          <a:p>
            <a:pPr algn="ctr"/>
            <a:r>
              <a:rPr lang="ru-RU" sz="3600" b="1" dirty="0" smtClean="0">
                <a:solidFill>
                  <a:schemeClr val="accent1"/>
                </a:solidFill>
              </a:rPr>
              <a:t>Часовые пояса</a:t>
            </a:r>
            <a:endParaRPr lang="ru-RU" sz="3600" b="1" dirty="0">
              <a:solidFill>
                <a:schemeClr val="accent1"/>
              </a:solidFill>
            </a:endParaRPr>
          </a:p>
        </p:txBody>
      </p:sp>
    </p:spTree>
    <p:extLst>
      <p:ext uri="{BB962C8B-B14F-4D97-AF65-F5344CB8AC3E}">
        <p14:creationId xmlns:p14="http://schemas.microsoft.com/office/powerpoint/2010/main" val="1242490329"/>
      </p:ext>
    </p:extLst>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Нулевой меридиан в Лондоне</a:t>
            </a:r>
            <a:endParaRPr lang="ru-RU" dirty="0"/>
          </a:p>
        </p:txBody>
      </p:sp>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23928" y="544984"/>
            <a:ext cx="4762500" cy="46122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8" name="Рисунок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7904" y="544984"/>
            <a:ext cx="3200000" cy="24000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9" name="Рисунок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04503" y="2928217"/>
            <a:ext cx="3635449" cy="222897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010793394"/>
      </p:ext>
    </p:extLst>
  </p:cSld>
  <p:clrMapOvr>
    <a:masterClrMapping/>
  </p:clrMapOvr>
  <mc:AlternateContent xmlns:mc="http://schemas.openxmlformats.org/markup-compatibility/2006" xmlns:p14="http://schemas.microsoft.com/office/powerpoint/2010/main">
    <mc:Choice Requires="p14">
      <p:transition spd="slow" p14:dur="2000" advTm="1126">
        <p14:ferris dir="l"/>
      </p:transition>
    </mc:Choice>
    <mc:Fallback xmlns="">
      <p:transition spd="slow" advTm="1126">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ppt_x"/>
                                          </p:val>
                                        </p:tav>
                                        <p:tav tm="100000">
                                          <p:val>
                                            <p:strVal val="#ppt_x"/>
                                          </p:val>
                                        </p:tav>
                                      </p:tavLst>
                                    </p:anim>
                                    <p:anim calcmode="lin" valueType="num">
                                      <p:cBhvr additive="base">
                                        <p:cTn id="1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arn(inVertical)">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596</TotalTime>
  <Words>313</Words>
  <Application>Microsoft Office PowerPoint</Application>
  <PresentationFormat>Экран (4:3)</PresentationFormat>
  <Paragraphs>20</Paragraphs>
  <Slides>7</Slides>
  <Notes>7</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Аспект</vt:lpstr>
      <vt:lpstr>Измерение времени</vt:lpstr>
      <vt:lpstr>Презентация PowerPoint</vt:lpstr>
      <vt:lpstr>Презентация PowerPoint</vt:lpstr>
      <vt:lpstr>Презентация PowerPoint</vt:lpstr>
      <vt:lpstr>Почти во    всех   странах пользуются   поясным временем </vt:lpstr>
      <vt:lpstr>Презентация PowerPoint</vt:lpstr>
      <vt:lpstr>Нулевой меридиан в Лондоне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Измерение времени при помощи солнца</dc:title>
  <dc:creator>Даша</dc:creator>
  <cp:lastModifiedBy>Даша</cp:lastModifiedBy>
  <cp:revision>19</cp:revision>
  <dcterms:created xsi:type="dcterms:W3CDTF">2013-09-08T10:31:48Z</dcterms:created>
  <dcterms:modified xsi:type="dcterms:W3CDTF">2013-09-15T20:15:41Z</dcterms:modified>
</cp:coreProperties>
</file>