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Міжнародні відносини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Другої половини ХХ сторіччя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3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90" y="240632"/>
            <a:ext cx="10744200" cy="3260558"/>
          </a:xfrm>
        </p:spPr>
        <p:txBody>
          <a:bodyPr>
            <a:noAutofit/>
          </a:bodyPr>
          <a:lstStyle/>
          <a:p>
            <a:r>
              <a:rPr lang="uk-UA" sz="2000" dirty="0"/>
              <a:t>Термін  «холодна  війна»  вперше  було  вжито  на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початку</a:t>
            </a:r>
            <a:r>
              <a:rPr lang="uk-UA" sz="2000" dirty="0"/>
              <a:t> </a:t>
            </a:r>
            <a:r>
              <a:rPr lang="uk-UA" sz="2000" dirty="0" smtClean="0"/>
              <a:t> </a:t>
            </a:r>
            <a:r>
              <a:rPr lang="en-US" sz="2000" dirty="0" smtClean="0"/>
              <a:t>IV </a:t>
            </a:r>
            <a:r>
              <a:rPr lang="en-US" sz="2000" dirty="0"/>
              <a:t>  </a:t>
            </a:r>
            <a:r>
              <a:rPr lang="uk-UA" sz="2000" dirty="0"/>
              <a:t>ст.  кастильським  принцом  Хуаном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err="1" smtClean="0"/>
              <a:t>Мануелем</a:t>
            </a:r>
            <a:r>
              <a:rPr lang="uk-UA" sz="2000" dirty="0"/>
              <a:t>.  </a:t>
            </a:r>
            <a:r>
              <a:rPr lang="uk-UA" sz="2000" dirty="0" smtClean="0"/>
              <a:t>Розмірковуючи </a:t>
            </a:r>
            <a:r>
              <a:rPr lang="uk-UA" sz="2000" dirty="0"/>
              <a:t> про </a:t>
            </a:r>
            <a:r>
              <a:rPr lang="uk-UA" sz="2000" dirty="0" smtClean="0"/>
              <a:t>тривалу </a:t>
            </a:r>
            <a:r>
              <a:rPr lang="uk-UA" sz="2000" dirty="0"/>
              <a:t> боротьбу  між  християнами  і  мусульманами </a:t>
            </a:r>
            <a:r>
              <a:rPr lang="uk-UA" sz="2000" dirty="0" smtClean="0"/>
              <a:t>на </a:t>
            </a:r>
            <a:r>
              <a:rPr lang="uk-UA" sz="2000" dirty="0"/>
              <a:t> Іберійському  (Піренейському)  півострові,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err="1" smtClean="0"/>
              <a:t>Мануель</a:t>
            </a:r>
            <a:r>
              <a:rPr lang="uk-UA" sz="2000" dirty="0" smtClean="0"/>
              <a:t> </a:t>
            </a:r>
            <a:r>
              <a:rPr lang="uk-UA" sz="2000" dirty="0"/>
              <a:t> зокрема </a:t>
            </a:r>
            <a:r>
              <a:rPr lang="uk-UA" sz="2000" dirty="0" smtClean="0"/>
              <a:t>зазначав</a:t>
            </a:r>
            <a:r>
              <a:rPr lang="uk-UA" sz="2000" dirty="0"/>
              <a:t>,  що  «гарячі»  і   «холодні»  війни  відрізняються  тим,  </a:t>
            </a:r>
            <a:r>
              <a:rPr lang="uk-UA" sz="2000" dirty="0" smtClean="0"/>
              <a:t>як вони </a:t>
            </a:r>
            <a:r>
              <a:rPr lang="uk-UA" sz="2000" dirty="0"/>
              <a:t> закінчуються.  «Гарячі»  війни  закінчуються  або  </a:t>
            </a:r>
            <a:r>
              <a:rPr lang="uk-UA" sz="2000" dirty="0" smtClean="0"/>
              <a:t>загибеллю держав</a:t>
            </a:r>
            <a:r>
              <a:rPr lang="uk-UA" sz="2000" dirty="0"/>
              <a:t>,  або  миром,  а   «холодні»  війни  не  приносять  ні  миру,  ні </a:t>
            </a:r>
            <a:r>
              <a:rPr lang="uk-UA" sz="2000" dirty="0" smtClean="0"/>
              <a:t>честі </a:t>
            </a:r>
            <a:r>
              <a:rPr lang="uk-UA" sz="2000" dirty="0"/>
              <a:t> тому,  хто  їх  розпочав.</a:t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1028" name="Picture 4" descr="http://kp.ru/f/4/image/88/00/50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33" y="3308684"/>
            <a:ext cx="4727755" cy="30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348" y="741948"/>
            <a:ext cx="4921752" cy="5610726"/>
          </a:xfrm>
        </p:spPr>
        <p:txBody>
          <a:bodyPr>
            <a:noAutofit/>
          </a:bodyPr>
          <a:lstStyle/>
          <a:p>
            <a:r>
              <a:rPr lang="uk-UA" sz="2000" dirty="0"/>
              <a:t>Поняття  «холодна  війна»  включає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пропагандистську</a:t>
            </a:r>
            <a:r>
              <a:rPr lang="uk-UA" sz="2000" dirty="0"/>
              <a:t>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активну </a:t>
            </a:r>
            <a:r>
              <a:rPr lang="uk-UA" sz="2000" dirty="0"/>
              <a:t> участь  у   регіональних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конфліктах</a:t>
            </a:r>
            <a:r>
              <a:rPr lang="uk-UA" sz="2000" dirty="0"/>
              <a:t>,  боротьбу  за  вплив </a:t>
            </a:r>
            <a:br>
              <a:rPr lang="uk-UA" sz="2000" dirty="0"/>
            </a:br>
            <a:r>
              <a:rPr lang="uk-UA" sz="2000" dirty="0"/>
              <a:t>на  країни  «третього  світу»,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економічну </a:t>
            </a:r>
            <a:r>
              <a:rPr lang="uk-UA" sz="2000" dirty="0"/>
              <a:t> війну,  технічну  </a:t>
            </a:r>
            <a:r>
              <a:rPr lang="uk-UA" sz="2000" dirty="0" smtClean="0"/>
              <a:t>блокаду</a:t>
            </a:r>
            <a:r>
              <a:rPr lang="uk-UA" sz="2000" dirty="0"/>
              <a:t>,  гонку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ракетно-ядерних </a:t>
            </a:r>
            <a:r>
              <a:rPr lang="uk-UA" sz="2000" dirty="0"/>
              <a:t> і   звичайних  озброєнь,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боротьбу</a:t>
            </a:r>
            <a:r>
              <a:rPr lang="uk-UA" sz="2000" dirty="0"/>
              <a:t> </a:t>
            </a:r>
            <a:r>
              <a:rPr lang="uk-UA" sz="2000" dirty="0" smtClean="0"/>
              <a:t>розвідувальних </a:t>
            </a:r>
            <a:r>
              <a:rPr lang="uk-UA" sz="2000" dirty="0"/>
              <a:t> служб,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ідеологічні </a:t>
            </a:r>
            <a:r>
              <a:rPr lang="uk-UA" sz="2000" dirty="0"/>
              <a:t> диверсії,  глобальне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воєнне</a:t>
            </a:r>
            <a:r>
              <a:rPr lang="uk-UA" sz="2000" dirty="0"/>
              <a:t> </a:t>
            </a:r>
            <a:r>
              <a:rPr lang="uk-UA" sz="2000" dirty="0" smtClean="0"/>
              <a:t>протистояння</a:t>
            </a:r>
            <a:r>
              <a:rPr lang="uk-UA" sz="2000" dirty="0"/>
              <a:t>,  стратегію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взаємного </a:t>
            </a:r>
            <a:r>
              <a:rPr lang="uk-UA" sz="2000" dirty="0"/>
              <a:t> ядерного  залякування,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змагання </a:t>
            </a:r>
            <a:r>
              <a:rPr lang="uk-UA" sz="2000" dirty="0"/>
              <a:t> в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галузі </a:t>
            </a:r>
            <a:r>
              <a:rPr lang="uk-UA" sz="2000" dirty="0"/>
              <a:t> оборонної  науки,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нарощування </a:t>
            </a:r>
            <a:r>
              <a:rPr lang="uk-UA" sz="2000" dirty="0"/>
              <a:t> протистояння </a:t>
            </a:r>
            <a:br>
              <a:rPr lang="uk-UA" sz="2000" dirty="0"/>
            </a:br>
            <a:r>
              <a:rPr lang="uk-UA" sz="2000" dirty="0" err="1" smtClean="0"/>
              <a:t>воєннополітичних</a:t>
            </a:r>
            <a:r>
              <a:rPr lang="uk-UA" sz="2000" dirty="0" smtClean="0"/>
              <a:t> </a:t>
            </a:r>
            <a:r>
              <a:rPr lang="uk-UA" sz="2000" dirty="0"/>
              <a:t> блоків,  гонку  в 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галузі </a:t>
            </a:r>
            <a:r>
              <a:rPr lang="uk-UA" sz="2000" dirty="0"/>
              <a:t> космічних  досліджень </a:t>
            </a:r>
            <a:br>
              <a:rPr lang="uk-UA" sz="2000" dirty="0"/>
            </a:br>
            <a:r>
              <a:rPr lang="uk-UA" sz="2000" dirty="0"/>
              <a:t>і   озброєнь  тощо.</a:t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23" y="87980"/>
            <a:ext cx="48291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8442" y="192506"/>
            <a:ext cx="6376737" cy="1828800"/>
          </a:xfrm>
        </p:spPr>
        <p:txBody>
          <a:bodyPr>
            <a:normAutofit/>
          </a:bodyPr>
          <a:lstStyle/>
          <a:p>
            <a:r>
              <a:rPr lang="uk-UA" dirty="0"/>
              <a:t>Перший  тур  «холодної  війни»  призвів  до  ви-</a:t>
            </a:r>
            <a:r>
              <a:rPr lang="uk-UA" dirty="0" err="1"/>
              <a:t>никнення</a:t>
            </a:r>
            <a:r>
              <a:rPr lang="uk-UA" dirty="0"/>
              <a:t>  регіональних  конфліктів,  через  які  пролягла  лінія </a:t>
            </a:r>
            <a:r>
              <a:rPr lang="uk-UA" dirty="0" smtClean="0"/>
              <a:t>протистояння </a:t>
            </a:r>
            <a:r>
              <a:rPr lang="uk-UA" dirty="0"/>
              <a:t> наддержав.  Одним  з   найбільш  небезпечних  був </a:t>
            </a:r>
            <a:r>
              <a:rPr lang="uk-UA" dirty="0" smtClean="0"/>
              <a:t>конфлікт </a:t>
            </a:r>
            <a:r>
              <a:rPr lang="uk-UA" dirty="0"/>
              <a:t> у  Кореї.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99" y="192506"/>
            <a:ext cx="4560379" cy="6381491"/>
          </a:xfrm>
          <a:prstGeom prst="rect">
            <a:avLst/>
          </a:prstGeom>
        </p:spPr>
      </p:pic>
      <p:pic>
        <p:nvPicPr>
          <p:cNvPr id="2050" name="Picture 2" descr="http://beta.inosmi.ru/images/15896/04/158960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6" y="1607841"/>
            <a:ext cx="3310770" cy="49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ісце для тексту 3"/>
          <p:cNvSpPr txBox="1">
            <a:spLocks/>
          </p:cNvSpPr>
          <p:nvPr/>
        </p:nvSpPr>
        <p:spPr>
          <a:xfrm>
            <a:off x="3819822" y="1554451"/>
            <a:ext cx="3483346" cy="50195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uk-UA" dirty="0"/>
              <a:t>Не  воліючи  втрачати  свою  зону  впливу,  США  </a:t>
            </a:r>
            <a:r>
              <a:rPr lang="uk-UA" dirty="0" smtClean="0"/>
              <a:t>втрутилися в </a:t>
            </a:r>
            <a:r>
              <a:rPr lang="uk-UA" dirty="0"/>
              <a:t>  цей  конфлікт.  15   вересня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/>
              <a:t> 1950   р.  багатонаціональні  сили, </a:t>
            </a:r>
          </a:p>
          <a:p>
            <a:pPr>
              <a:spcAft>
                <a:spcPts val="0"/>
              </a:spcAft>
            </a:pPr>
            <a:r>
              <a:rPr lang="uk-UA" dirty="0"/>
              <a:t>основу  яких  складали  війська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/>
              <a:t> США,  під  прапором  ООН  </a:t>
            </a:r>
            <a:r>
              <a:rPr lang="uk-UA" dirty="0" err="1"/>
              <a:t>виса-дилися</a:t>
            </a:r>
            <a:r>
              <a:rPr lang="uk-UA" dirty="0"/>
              <a:t>  в  м.  Інчхон.  Наприкінці  жовтня  1950  р.  вони  вийшли </a:t>
            </a:r>
          </a:p>
          <a:p>
            <a:pPr>
              <a:spcAft>
                <a:spcPts val="0"/>
              </a:spcAft>
            </a:pPr>
            <a:r>
              <a:rPr lang="uk-UA" dirty="0"/>
              <a:t>на  демаркаційну  лінію,  що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/>
              <a:t> розділяла  дві  корейські  держави, </a:t>
            </a:r>
            <a:r>
              <a:rPr lang="uk-UA" dirty="0" smtClean="0"/>
              <a:t>і </a:t>
            </a:r>
            <a:r>
              <a:rPr lang="uk-UA" dirty="0"/>
              <a:t>  таким  чином  визволили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Південну </a:t>
            </a:r>
            <a:r>
              <a:rPr lang="uk-UA" dirty="0"/>
              <a:t> Корею.  Командуючий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багатонаціональними </a:t>
            </a:r>
            <a:r>
              <a:rPr lang="uk-UA" dirty="0"/>
              <a:t> силами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американський </a:t>
            </a:r>
            <a:r>
              <a:rPr lang="uk-UA" dirty="0"/>
              <a:t> генерал  </a:t>
            </a:r>
            <a:r>
              <a:rPr lang="uk-UA" dirty="0" err="1" smtClean="0"/>
              <a:t>Макартур</a:t>
            </a:r>
            <a:endParaRPr lang="uk-UA" dirty="0"/>
          </a:p>
          <a:p>
            <a:pPr>
              <a:spcAft>
                <a:spcPts val="0"/>
              </a:spcAft>
            </a:pPr>
            <a:r>
              <a:rPr lang="uk-UA" dirty="0"/>
              <a:t>переконав  президента  США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Г</a:t>
            </a:r>
            <a:r>
              <a:rPr lang="uk-UA" dirty="0"/>
              <a:t>.  Трумена  в  необхідності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знищення</a:t>
            </a:r>
            <a:r>
              <a:rPr lang="uk-UA" dirty="0"/>
              <a:t> </a:t>
            </a:r>
            <a:r>
              <a:rPr lang="uk-UA" dirty="0" smtClean="0"/>
              <a:t>режиму </a:t>
            </a:r>
            <a:r>
              <a:rPr lang="uk-UA" dirty="0"/>
              <a:t> Кім  Ір  Сена  у  Північній  Кореї  та  об’єднання  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Кореї</a:t>
            </a:r>
            <a:r>
              <a:rPr lang="uk-UA" dirty="0"/>
              <a:t>.</a:t>
            </a:r>
          </a:p>
          <a:p>
            <a:pPr>
              <a:spcAft>
                <a:spcPts val="0"/>
              </a:spcAft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12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2347" y="757991"/>
            <a:ext cx="4884822" cy="6545180"/>
          </a:xfrm>
        </p:spPr>
        <p:txBody>
          <a:bodyPr>
            <a:normAutofit/>
          </a:bodyPr>
          <a:lstStyle/>
          <a:p>
            <a:r>
              <a:rPr lang="uk-UA" dirty="0"/>
              <a:t>У  жовтні  1950  р.  багатонаціональні  сили  розпочали  наступ </a:t>
            </a:r>
            <a:r>
              <a:rPr lang="uk-UA" dirty="0" smtClean="0"/>
              <a:t>на </a:t>
            </a:r>
            <a:r>
              <a:rPr lang="uk-UA" dirty="0"/>
              <a:t> північ  і  в  листопаді  досягли  китайського  кордону.  У  цей  час </a:t>
            </a:r>
            <a:r>
              <a:rPr lang="uk-UA" dirty="0" smtClean="0"/>
              <a:t>у </a:t>
            </a:r>
            <a:r>
              <a:rPr lang="uk-UA" dirty="0"/>
              <a:t>  конфлікт  втрутився  Китай.  26  листопада  1950   р.  300  тис. </a:t>
            </a:r>
            <a:r>
              <a:rPr lang="uk-UA" dirty="0" smtClean="0"/>
              <a:t>китайських </a:t>
            </a:r>
            <a:r>
              <a:rPr lang="uk-UA" dirty="0"/>
              <a:t> «добровольців»  перейшли  в  наступ  і  примусили </a:t>
            </a:r>
            <a:r>
              <a:rPr lang="uk-UA" dirty="0" smtClean="0"/>
              <a:t>багатонаціональні </a:t>
            </a:r>
            <a:r>
              <a:rPr lang="uk-UA" dirty="0"/>
              <a:t> сили  відступити  на  південь  від  </a:t>
            </a:r>
            <a:r>
              <a:rPr lang="uk-UA" dirty="0" smtClean="0"/>
              <a:t>демаркаційної </a:t>
            </a:r>
            <a:r>
              <a:rPr lang="uk-UA" dirty="0"/>
              <a:t> лінії.  Генерал  </a:t>
            </a:r>
            <a:r>
              <a:rPr lang="uk-UA" dirty="0" err="1"/>
              <a:t>Макартур</a:t>
            </a:r>
            <a:r>
              <a:rPr lang="uk-UA" dirty="0"/>
              <a:t>  запропонував  розширити  масштаби </a:t>
            </a:r>
            <a:r>
              <a:rPr lang="uk-UA" dirty="0" smtClean="0"/>
              <a:t>конфлікту</a:t>
            </a:r>
            <a:r>
              <a:rPr lang="uk-UA" dirty="0"/>
              <a:t>:  нанести  бомбові  удари  по  Північно-Східному  Китаю </a:t>
            </a:r>
            <a:r>
              <a:rPr lang="uk-UA" dirty="0" smtClean="0"/>
              <a:t>і </a:t>
            </a:r>
            <a:r>
              <a:rPr lang="uk-UA" dirty="0"/>
              <a:t> встановити  блокаду  його  </a:t>
            </a:r>
            <a:r>
              <a:rPr lang="uk-UA" dirty="0" smtClean="0"/>
              <a:t>узбережжя. Президент </a:t>
            </a:r>
            <a:r>
              <a:rPr lang="uk-UA" dirty="0"/>
              <a:t> США  Г.  Трумен  відкинув  цю  пропозицію,  а   самого </a:t>
            </a:r>
            <a:r>
              <a:rPr lang="uk-UA" dirty="0" smtClean="0"/>
              <a:t>генерала </a:t>
            </a:r>
            <a:r>
              <a:rPr lang="uk-UA" dirty="0"/>
              <a:t> звільнив  з  посади.  Г.  Трумен  розумів,  що  СРСР,  який </a:t>
            </a:r>
            <a:r>
              <a:rPr lang="uk-UA" dirty="0" smtClean="0"/>
              <a:t>направляв </a:t>
            </a:r>
            <a:r>
              <a:rPr lang="uk-UA" dirty="0"/>
              <a:t> до  Кореї  своїх  льотчиків,  буде  змушений  втрутитися  в   цей </a:t>
            </a:r>
            <a:r>
              <a:rPr lang="uk-UA" dirty="0" smtClean="0"/>
              <a:t>конфлікт</a:t>
            </a:r>
            <a:r>
              <a:rPr lang="uk-UA" dirty="0"/>
              <a:t>,  і  великої  війни  не  уникнути.  У  січні  1951   р.  фронт  </a:t>
            </a:r>
            <a:r>
              <a:rPr lang="uk-UA" dirty="0" smtClean="0"/>
              <a:t>остаточно </a:t>
            </a:r>
            <a:r>
              <a:rPr lang="uk-UA" dirty="0"/>
              <a:t> стабілізувався  в  районі  демаркаційної </a:t>
            </a:r>
            <a:r>
              <a:rPr lang="uk-UA" dirty="0" smtClean="0"/>
              <a:t>лінії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3074" name="Picture 2" descr="http://artlabirint.ru/wp-content/uploads/2013/10/%D0%90%D0%BD%D1%82%D0%B8%D0%B0%D0%BC%D0%B5%D1%80%D0%B8%D0%BA%D0%B0%D0%BD%D1%81%D0%BA%D0%B8%D0%B5-%D0%BF%D0%BB%D0%B0%D0%BA%D0%B0%D1%82%D1%8B-%D0%B2-%D0%A1%D0%A1%D0%A1%D0%A0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70" y="3332856"/>
            <a:ext cx="3645568" cy="22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.pics.livejournal.com/mr_kharlamov/50300332/25520/2552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10" y="625642"/>
            <a:ext cx="2829227" cy="54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45168" y="192505"/>
            <a:ext cx="6405285" cy="6424863"/>
          </a:xfrm>
        </p:spPr>
        <p:txBody>
          <a:bodyPr>
            <a:normAutofit/>
          </a:bodyPr>
          <a:lstStyle/>
          <a:p>
            <a:r>
              <a:rPr lang="uk-UA" dirty="0"/>
              <a:t>У   червні  1951  р. </a:t>
            </a:r>
            <a:r>
              <a:rPr lang="uk-UA" dirty="0" smtClean="0"/>
              <a:t>СРСР </a:t>
            </a:r>
            <a:r>
              <a:rPr lang="uk-UA" dirty="0"/>
              <a:t> запропонував  почати  переговори  про  перемир’я,  які  заверши -</a:t>
            </a:r>
            <a:r>
              <a:rPr lang="uk-UA" dirty="0" err="1"/>
              <a:t>лися</a:t>
            </a:r>
            <a:r>
              <a:rPr lang="uk-UA" dirty="0"/>
              <a:t> вже після зміни американського президента і смерті Й. </a:t>
            </a:r>
            <a:r>
              <a:rPr lang="uk-UA" dirty="0" smtClean="0"/>
              <a:t>Сталіна. Обидві </a:t>
            </a:r>
            <a:r>
              <a:rPr lang="uk-UA" dirty="0"/>
              <a:t> сторони  домовилися  про  відновлення  довоєнного  </a:t>
            </a:r>
            <a:r>
              <a:rPr lang="uk-UA" dirty="0" smtClean="0"/>
              <a:t>становища. Наприкінці </a:t>
            </a:r>
            <a:r>
              <a:rPr lang="uk-UA" dirty="0"/>
              <a:t> 50-х  —  на  початку  60-х  рр.  ХХ  ст.  відновилась </a:t>
            </a:r>
            <a:r>
              <a:rPr lang="uk-UA" dirty="0" smtClean="0"/>
              <a:t>конфронтація </a:t>
            </a:r>
            <a:r>
              <a:rPr lang="uk-UA" dirty="0"/>
              <a:t> між  СРСР  і  США.  Перша  причина  конфронтації </a:t>
            </a:r>
            <a:r>
              <a:rPr lang="uk-UA" dirty="0" smtClean="0"/>
              <a:t>пов’язана </a:t>
            </a:r>
            <a:r>
              <a:rPr lang="uk-UA" dirty="0"/>
              <a:t> із  суб’єктивним  чинником  — </a:t>
            </a:r>
            <a:r>
              <a:rPr lang="uk-UA" dirty="0" smtClean="0"/>
              <a:t>особистими </a:t>
            </a:r>
            <a:r>
              <a:rPr lang="uk-UA" dirty="0"/>
              <a:t> рисами  </a:t>
            </a:r>
            <a:r>
              <a:rPr lang="uk-UA" dirty="0" err="1"/>
              <a:t>ліде</a:t>
            </a:r>
            <a:r>
              <a:rPr lang="uk-UA" dirty="0"/>
              <a:t>-ра  СРСР  — </a:t>
            </a:r>
            <a:r>
              <a:rPr lang="uk-UA" dirty="0" smtClean="0"/>
              <a:t>М</a:t>
            </a:r>
            <a:r>
              <a:rPr lang="uk-UA" dirty="0"/>
              <a:t>.  Хрущова  як  політичного  діяча.  Він  був  людиною </a:t>
            </a:r>
            <a:r>
              <a:rPr lang="uk-UA" dirty="0" smtClean="0"/>
              <a:t>надто </a:t>
            </a:r>
            <a:r>
              <a:rPr lang="uk-UA" dirty="0"/>
              <a:t> </a:t>
            </a:r>
            <a:endParaRPr lang="uk-UA" dirty="0" smtClean="0"/>
          </a:p>
          <a:p>
            <a:r>
              <a:rPr lang="uk-UA" dirty="0" smtClean="0"/>
              <a:t>емоційною </a:t>
            </a:r>
            <a:r>
              <a:rPr lang="uk-UA" dirty="0"/>
              <a:t> і  болісно  реагував,  коли  його  зусилля  щодо </a:t>
            </a:r>
            <a:r>
              <a:rPr lang="uk-UA" dirty="0" smtClean="0"/>
              <a:t>покращення </a:t>
            </a:r>
            <a:r>
              <a:rPr lang="uk-UA" dirty="0"/>
              <a:t> міжнародного  становища  не  зустрічали  розуміння </a:t>
            </a:r>
          </a:p>
          <a:p>
            <a:r>
              <a:rPr lang="uk-UA" dirty="0"/>
              <a:t>і  підтримки  протилежної  сторони.  Хрущовський  стиль  </a:t>
            </a:r>
            <a:r>
              <a:rPr lang="uk-UA" dirty="0" smtClean="0"/>
              <a:t>дипломатії </a:t>
            </a:r>
            <a:r>
              <a:rPr lang="uk-UA" dirty="0"/>
              <a:t> дратував  Захід  (висунуті  Радянським  Союзом  </a:t>
            </a:r>
            <a:r>
              <a:rPr lang="uk-UA" dirty="0" smtClean="0"/>
              <a:t>пропозиції раптово </a:t>
            </a:r>
            <a:r>
              <a:rPr lang="uk-UA" dirty="0"/>
              <a:t> змінювалися).  Такі  дії  СРСР  розцінювалися  Заходом </a:t>
            </a:r>
            <a:r>
              <a:rPr lang="uk-UA" dirty="0" smtClean="0"/>
              <a:t>не більше </a:t>
            </a:r>
            <a:r>
              <a:rPr lang="uk-UA" dirty="0"/>
              <a:t> як  пропаганда.  Негативну  роль  у  відносинах  із  Заходом </a:t>
            </a:r>
            <a:r>
              <a:rPr lang="uk-UA" dirty="0" smtClean="0"/>
              <a:t>відіграла </a:t>
            </a:r>
            <a:r>
              <a:rPr lang="uk-UA" dirty="0"/>
              <a:t> заява  М.  Хрущова  про  те,  що  він  «поховає  капіталізм».</a:t>
            </a:r>
          </a:p>
          <a:p>
            <a:endParaRPr lang="uk-UA" dirty="0"/>
          </a:p>
        </p:txBody>
      </p:sp>
      <p:pic>
        <p:nvPicPr>
          <p:cNvPr id="4098" name="Picture 2" descr="http://www.iphonland.ru/uploads/posts/2009-12/1262113282_istali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86" y="324852"/>
            <a:ext cx="4556960" cy="60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702968" y="1010654"/>
            <a:ext cx="6164653" cy="44998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Другою  причиною  стала  </a:t>
            </a:r>
            <a:r>
              <a:rPr lang="ru-RU" dirty="0" err="1"/>
              <a:t>поява</a:t>
            </a:r>
            <a:r>
              <a:rPr lang="ru-RU" dirty="0"/>
              <a:t>  в   СРСР  </a:t>
            </a:r>
            <a:r>
              <a:rPr lang="ru-RU" dirty="0" err="1"/>
              <a:t>ракетної</a:t>
            </a:r>
            <a:r>
              <a:rPr lang="ru-RU" dirty="0"/>
              <a:t>  </a:t>
            </a:r>
            <a:r>
              <a:rPr lang="ru-RU" dirty="0" err="1"/>
              <a:t>зброї</a:t>
            </a:r>
            <a:r>
              <a:rPr lang="ru-RU" dirty="0"/>
              <a:t>, 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загрожувала</a:t>
            </a:r>
            <a:r>
              <a:rPr lang="ru-RU" dirty="0"/>
              <a:t>  </a:t>
            </a:r>
            <a:r>
              <a:rPr lang="ru-RU" dirty="0" err="1"/>
              <a:t>безпеці</a:t>
            </a:r>
            <a:r>
              <a:rPr lang="ru-RU" dirty="0"/>
              <a:t>  США,  </a:t>
            </a:r>
            <a:r>
              <a:rPr lang="ru-RU" dirty="0" err="1"/>
              <a:t>оскільки</a:t>
            </a:r>
            <a:r>
              <a:rPr lang="ru-RU" dirty="0"/>
              <a:t>  в  </a:t>
            </a:r>
            <a:r>
              <a:rPr lang="ru-RU" dirty="0" err="1"/>
              <a:t>радянських</a:t>
            </a:r>
            <a:r>
              <a:rPr lang="ru-RU" dirty="0"/>
              <a:t>  </a:t>
            </a:r>
            <a:r>
              <a:rPr lang="ru-RU" dirty="0" err="1"/>
              <a:t>лідерів</a:t>
            </a:r>
            <a:r>
              <a:rPr lang="ru-RU" dirty="0"/>
              <a:t> </a:t>
            </a:r>
            <a:r>
              <a:rPr lang="ru-RU" dirty="0" err="1" smtClean="0"/>
              <a:t>з’явилась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можливість</a:t>
            </a:r>
            <a:r>
              <a:rPr lang="ru-RU" dirty="0"/>
              <a:t>  силового  </a:t>
            </a:r>
            <a:r>
              <a:rPr lang="ru-RU" dirty="0" err="1"/>
              <a:t>тиску</a:t>
            </a:r>
            <a:r>
              <a:rPr lang="ru-RU" dirty="0"/>
              <a:t>  на  США.</a:t>
            </a:r>
          </a:p>
          <a:p>
            <a:pPr>
              <a:spcAft>
                <a:spcPts val="0"/>
              </a:spcAft>
            </a:pPr>
            <a:r>
              <a:rPr lang="ru-RU" dirty="0" err="1"/>
              <a:t>Третя</a:t>
            </a:r>
            <a:r>
              <a:rPr lang="ru-RU" dirty="0"/>
              <a:t>  причина  </a:t>
            </a:r>
            <a:r>
              <a:rPr lang="ru-RU" dirty="0" err="1"/>
              <a:t>відновлення</a:t>
            </a:r>
            <a:r>
              <a:rPr lang="ru-RU" dirty="0"/>
              <a:t>  </a:t>
            </a:r>
            <a:r>
              <a:rPr lang="ru-RU" dirty="0" err="1"/>
              <a:t>конфронтації</a:t>
            </a:r>
            <a:r>
              <a:rPr lang="ru-RU" dirty="0"/>
              <a:t>  </a:t>
            </a:r>
            <a:r>
              <a:rPr lang="ru-RU" dirty="0" err="1"/>
              <a:t>полягала</a:t>
            </a:r>
            <a:r>
              <a:rPr lang="ru-RU" dirty="0"/>
              <a:t>  в   </a:t>
            </a: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dirty="0" err="1" smtClean="0"/>
              <a:t>досить</a:t>
            </a:r>
            <a:r>
              <a:rPr lang="ru-RU" dirty="0"/>
              <a:t> </a:t>
            </a:r>
            <a:r>
              <a:rPr lang="ru-RU" dirty="0" err="1" smtClean="0"/>
              <a:t>успішному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економічному</a:t>
            </a:r>
            <a:r>
              <a:rPr lang="ru-RU" dirty="0"/>
              <a:t>  </a:t>
            </a:r>
            <a:r>
              <a:rPr lang="ru-RU" dirty="0" err="1"/>
              <a:t>розвитку</a:t>
            </a:r>
            <a:r>
              <a:rPr lang="ru-RU" dirty="0"/>
              <a:t>  СРСР  у  </a:t>
            </a:r>
            <a:r>
              <a:rPr lang="ru-RU" dirty="0" smtClean="0"/>
              <a:t>50х 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  ХХ  ст.,  </a:t>
            </a:r>
            <a:r>
              <a:rPr lang="ru-RU" dirty="0" err="1"/>
              <a:t>що</a:t>
            </a:r>
            <a:r>
              <a:rPr lang="ru-RU" dirty="0"/>
              <a:t> </a:t>
            </a:r>
          </a:p>
          <a:p>
            <a:pPr>
              <a:spcAft>
                <a:spcPts val="0"/>
              </a:spcAft>
            </a:pPr>
            <a:r>
              <a:rPr lang="ru-RU" dirty="0"/>
              <a:t>стало  </a:t>
            </a:r>
            <a:r>
              <a:rPr lang="ru-RU" dirty="0" err="1"/>
              <a:t>підставою</a:t>
            </a:r>
            <a:r>
              <a:rPr lang="ru-RU" dirty="0"/>
              <a:t>  </a:t>
            </a:r>
            <a:r>
              <a:rPr lang="ru-RU" dirty="0" err="1"/>
              <a:t>вважати</a:t>
            </a:r>
            <a:r>
              <a:rPr lang="ru-RU" dirty="0"/>
              <a:t>,  </a:t>
            </a:r>
            <a:r>
              <a:rPr lang="ru-RU" dirty="0" err="1"/>
              <a:t>що</a:t>
            </a:r>
            <a:r>
              <a:rPr lang="ru-RU" dirty="0"/>
              <a:t>  </a:t>
            </a:r>
            <a:r>
              <a:rPr lang="ru-RU" dirty="0" err="1"/>
              <a:t>рівень</a:t>
            </a:r>
            <a:r>
              <a:rPr lang="ru-RU" dirty="0"/>
              <a:t>  </a:t>
            </a:r>
            <a:r>
              <a:rPr lang="ru-RU" dirty="0" err="1"/>
              <a:t>промислового</a:t>
            </a:r>
            <a:r>
              <a:rPr lang="ru-RU" dirty="0"/>
              <a:t>  </a:t>
            </a:r>
            <a:r>
              <a:rPr lang="ru-RU" dirty="0" err="1"/>
              <a:t>виробництва</a:t>
            </a:r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 СРСР  </a:t>
            </a:r>
            <a:r>
              <a:rPr lang="ru-RU" dirty="0" err="1"/>
              <a:t>перевищить</a:t>
            </a:r>
            <a:r>
              <a:rPr lang="ru-RU" dirty="0"/>
              <a:t>  </a:t>
            </a:r>
            <a:r>
              <a:rPr lang="ru-RU" dirty="0" err="1"/>
              <a:t>рівень</a:t>
            </a:r>
            <a:r>
              <a:rPr lang="ru-RU" dirty="0"/>
              <a:t>  </a:t>
            </a:r>
            <a:r>
              <a:rPr lang="ru-RU" dirty="0" err="1"/>
              <a:t>виробництва</a:t>
            </a:r>
            <a:r>
              <a:rPr lang="ru-RU" dirty="0"/>
              <a:t>  в  США  і  </a:t>
            </a:r>
            <a:r>
              <a:rPr lang="ru-RU" dirty="0" err="1"/>
              <a:t>найближчим</a:t>
            </a:r>
            <a:r>
              <a:rPr lang="ru-RU" dirty="0"/>
              <a:t> </a:t>
            </a:r>
            <a:r>
              <a:rPr lang="ru-RU" dirty="0" smtClean="0"/>
              <a:t>часом </a:t>
            </a:r>
            <a:r>
              <a:rPr lang="ru-RU" dirty="0"/>
              <a:t> </a:t>
            </a:r>
            <a:r>
              <a:rPr lang="ru-RU" dirty="0" err="1"/>
              <a:t>капіталізм</a:t>
            </a:r>
            <a:r>
              <a:rPr lang="ru-RU" dirty="0"/>
              <a:t>  </a:t>
            </a:r>
            <a:r>
              <a:rPr lang="ru-RU" dirty="0" err="1"/>
              <a:t>зникне</a:t>
            </a:r>
            <a:r>
              <a:rPr lang="ru-RU" dirty="0"/>
              <a:t>  як  </a:t>
            </a:r>
            <a:r>
              <a:rPr lang="ru-RU" dirty="0" err="1"/>
              <a:t>такий</a:t>
            </a:r>
            <a:r>
              <a:rPr lang="ru-RU" dirty="0"/>
              <a:t>.</a:t>
            </a:r>
          </a:p>
          <a:p>
            <a:pPr>
              <a:spcAft>
                <a:spcPts val="0"/>
              </a:spcAft>
            </a:pPr>
            <a:r>
              <a:rPr lang="ru-RU" dirty="0" err="1"/>
              <a:t>Четверта</a:t>
            </a:r>
            <a:r>
              <a:rPr lang="ru-RU" dirty="0"/>
              <a:t>  причина:  у  1960  р.  на  </a:t>
            </a:r>
            <a:r>
              <a:rPr lang="ru-RU" dirty="0" err="1"/>
              <a:t>нараді</a:t>
            </a:r>
            <a:r>
              <a:rPr lang="ru-RU" dirty="0"/>
              <a:t>  </a:t>
            </a:r>
            <a:r>
              <a:rPr lang="ru-RU" dirty="0" err="1"/>
              <a:t>компартії</a:t>
            </a:r>
            <a:r>
              <a:rPr lang="ru-RU" dirty="0"/>
              <a:t>  КПРС </a:t>
            </a:r>
          </a:p>
          <a:p>
            <a:pPr>
              <a:spcAft>
                <a:spcPts val="0"/>
              </a:spcAft>
            </a:pPr>
            <a:r>
              <a:rPr lang="ru-RU" dirty="0" err="1"/>
              <a:t>була</a:t>
            </a:r>
            <a:r>
              <a:rPr lang="ru-RU" dirty="0"/>
              <a:t>  </a:t>
            </a:r>
            <a:r>
              <a:rPr lang="ru-RU" dirty="0" err="1"/>
              <a:t>проголошена</a:t>
            </a:r>
            <a:r>
              <a:rPr lang="ru-RU" dirty="0"/>
              <a:t>  авангардом  </a:t>
            </a:r>
            <a:r>
              <a:rPr lang="ru-RU" dirty="0" err="1"/>
              <a:t>світового</a:t>
            </a:r>
            <a:r>
              <a:rPr lang="ru-RU" dirty="0"/>
              <a:t>  </a:t>
            </a:r>
            <a:r>
              <a:rPr lang="ru-RU" dirty="0" err="1"/>
              <a:t>комуністичного</a:t>
            </a:r>
            <a:r>
              <a:rPr lang="ru-RU" dirty="0"/>
              <a:t>  </a:t>
            </a:r>
            <a:r>
              <a:rPr lang="ru-RU" dirty="0" err="1"/>
              <a:t>руху</a:t>
            </a:r>
            <a:r>
              <a:rPr lang="ru-RU" dirty="0"/>
              <a:t>. </a:t>
            </a:r>
            <a:r>
              <a:rPr lang="ru-RU" dirty="0" smtClean="0"/>
              <a:t>Тим </a:t>
            </a:r>
            <a:r>
              <a:rPr lang="ru-RU" dirty="0"/>
              <a:t> самим  вона  </a:t>
            </a:r>
            <a:r>
              <a:rPr lang="ru-RU" dirty="0" err="1"/>
              <a:t>закріпила</a:t>
            </a:r>
            <a:r>
              <a:rPr lang="ru-RU" dirty="0"/>
              <a:t>  за  собою  право  </a:t>
            </a:r>
            <a:r>
              <a:rPr lang="ru-RU" dirty="0" err="1"/>
              <a:t>визначити</a:t>
            </a:r>
            <a:r>
              <a:rPr lang="ru-RU" dirty="0"/>
              <a:t>  «</a:t>
            </a:r>
            <a:r>
              <a:rPr lang="ru-RU" dirty="0" err="1" smtClean="0"/>
              <a:t>правильність</a:t>
            </a:r>
            <a:r>
              <a:rPr lang="ru-RU" dirty="0"/>
              <a:t>»  </a:t>
            </a:r>
            <a:r>
              <a:rPr lang="ru-RU" dirty="0" err="1"/>
              <a:t>або</a:t>
            </a:r>
            <a:r>
              <a:rPr lang="ru-RU" dirty="0"/>
              <a:t>  «</a:t>
            </a:r>
            <a:r>
              <a:rPr lang="ru-RU" dirty="0" err="1"/>
              <a:t>неправильність</a:t>
            </a:r>
            <a:r>
              <a:rPr lang="ru-RU" dirty="0"/>
              <a:t>»  курсу  </a:t>
            </a:r>
            <a:r>
              <a:rPr lang="ru-RU" dirty="0" err="1"/>
              <a:t>комуністичних</a:t>
            </a:r>
            <a:r>
              <a:rPr lang="ru-RU" dirty="0"/>
              <a:t>  </a:t>
            </a:r>
            <a:r>
              <a:rPr lang="ru-RU" dirty="0" err="1"/>
              <a:t>урядів</a:t>
            </a:r>
            <a:r>
              <a:rPr lang="ru-RU" dirty="0"/>
              <a:t>,  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призвело</a:t>
            </a:r>
            <a:r>
              <a:rPr lang="ru-RU" dirty="0"/>
              <a:t>  до  </a:t>
            </a:r>
            <a:r>
              <a:rPr lang="ru-RU" dirty="0" err="1"/>
              <a:t>конфронтації</a:t>
            </a:r>
            <a:r>
              <a:rPr lang="ru-RU" dirty="0"/>
              <a:t>  з   </a:t>
            </a:r>
            <a:r>
              <a:rPr lang="ru-RU" dirty="0" err="1"/>
              <a:t>Югославією</a:t>
            </a:r>
            <a:r>
              <a:rPr lang="ru-RU" dirty="0"/>
              <a:t>  та  </a:t>
            </a:r>
            <a:r>
              <a:rPr lang="ru-RU" dirty="0" err="1"/>
              <a:t>Китаєм</a:t>
            </a:r>
            <a:r>
              <a:rPr lang="ru-RU" dirty="0"/>
              <a:t>.</a:t>
            </a:r>
          </a:p>
          <a:p>
            <a:pPr>
              <a:spcAft>
                <a:spcPts val="0"/>
              </a:spcAft>
            </a:pPr>
            <a:endParaRPr lang="uk-UA" dirty="0"/>
          </a:p>
        </p:txBody>
      </p:sp>
      <p:pic>
        <p:nvPicPr>
          <p:cNvPr id="5122" name="Picture 2" descr="http://abunda.ru/uploads/posts/2011-10/1319178702_001_18977_plakat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9925"/>
            <a:ext cx="5547393" cy="36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0789" y="300790"/>
            <a:ext cx="11478127" cy="2658978"/>
          </a:xfrm>
        </p:spPr>
        <p:txBody>
          <a:bodyPr>
            <a:normAutofit/>
          </a:bodyPr>
          <a:lstStyle/>
          <a:p>
            <a:r>
              <a:rPr lang="uk-UA" dirty="0"/>
              <a:t>П’ята  причина:  у  50—60-х  рр.  ХХ   ст.  під  впливом </a:t>
            </a:r>
            <a:r>
              <a:rPr lang="uk-UA" dirty="0" smtClean="0"/>
              <a:t>національно-визвольних </a:t>
            </a:r>
            <a:r>
              <a:rPr lang="uk-UA" dirty="0"/>
              <a:t> рухів,  що  підтримувалися  Радянським </a:t>
            </a:r>
            <a:r>
              <a:rPr lang="uk-UA" dirty="0" smtClean="0"/>
              <a:t>Союзом </a:t>
            </a:r>
            <a:r>
              <a:rPr lang="uk-UA" dirty="0"/>
              <a:t> (було  підписано  20  угод  з   молодими  державами  про  </a:t>
            </a:r>
            <a:r>
              <a:rPr lang="uk-UA" dirty="0" smtClean="0"/>
              <a:t>співробітництво </a:t>
            </a:r>
            <a:r>
              <a:rPr lang="uk-UA" dirty="0"/>
              <a:t> і  надання  кредитів),  відбувався  активний  розпад  </a:t>
            </a:r>
            <a:r>
              <a:rPr lang="uk-UA" dirty="0" smtClean="0"/>
              <a:t>колоніальної </a:t>
            </a:r>
            <a:r>
              <a:rPr lang="uk-UA" dirty="0"/>
              <a:t> системи.  Підтримка  Радянським  Союзом  національно-визвольних  рухів  була  розцінена  на  Заході  як  спроба  поширити </a:t>
            </a:r>
            <a:r>
              <a:rPr lang="uk-UA" dirty="0" smtClean="0"/>
              <a:t>радянську </a:t>
            </a:r>
            <a:r>
              <a:rPr lang="uk-UA" dirty="0"/>
              <a:t> систему  союзів  на  весь  світ  і  тим  самим  відірвати </a:t>
            </a:r>
            <a:r>
              <a:rPr lang="uk-UA" dirty="0" smtClean="0"/>
              <a:t>Захід </a:t>
            </a:r>
            <a:r>
              <a:rPr lang="uk-UA" dirty="0"/>
              <a:t> від  сировинних  держав.</a:t>
            </a:r>
          </a:p>
          <a:p>
            <a:endParaRPr lang="uk-UA" dirty="0"/>
          </a:p>
        </p:txBody>
      </p:sp>
      <p:pic>
        <p:nvPicPr>
          <p:cNvPr id="6150" name="Picture 6" descr="http://www.vashdosug.ru/upl/images/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68" y="2396373"/>
            <a:ext cx="8716703" cy="41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12820" y="4307306"/>
            <a:ext cx="11658601" cy="2334126"/>
          </a:xfrm>
        </p:spPr>
        <p:txBody>
          <a:bodyPr>
            <a:normAutofit/>
          </a:bodyPr>
          <a:lstStyle/>
          <a:p>
            <a:r>
              <a:rPr lang="uk-UA" dirty="0"/>
              <a:t>Блок  НАТО  в  цих  умовах  почав </a:t>
            </a:r>
            <a:r>
              <a:rPr lang="uk-UA" dirty="0" smtClean="0"/>
              <a:t>посилювати </a:t>
            </a:r>
            <a:r>
              <a:rPr lang="uk-UA" dirty="0"/>
              <a:t> тиск  на  СРСР.  У   1956  р.  приймається  «доктрина </a:t>
            </a:r>
            <a:r>
              <a:rPr lang="uk-UA" dirty="0" smtClean="0"/>
              <a:t>взаємозалежності</a:t>
            </a:r>
            <a:r>
              <a:rPr lang="uk-UA" dirty="0"/>
              <a:t>»,  а   в  грудні  1957   р.   —  рішення  про  </a:t>
            </a:r>
            <a:r>
              <a:rPr lang="uk-UA" dirty="0" smtClean="0"/>
              <a:t>розміщення </a:t>
            </a:r>
            <a:r>
              <a:rPr lang="uk-UA" dirty="0"/>
              <a:t> в  Європі  ядерної  зброї.  США  та  їхні  союзники  почали </a:t>
            </a:r>
            <a:r>
              <a:rPr lang="uk-UA" dirty="0" smtClean="0"/>
              <a:t>силою </a:t>
            </a:r>
            <a:r>
              <a:rPr lang="uk-UA" dirty="0"/>
              <a:t> зброї  протидіяти  змінам  у  країнах,  які  ще  не  були  в   зоні </a:t>
            </a:r>
            <a:r>
              <a:rPr lang="uk-UA" dirty="0" smtClean="0"/>
              <a:t>радянського </a:t>
            </a:r>
            <a:r>
              <a:rPr lang="uk-UA" dirty="0"/>
              <a:t> впливу  і  робили  спроби  провалити  уряди,  що  </a:t>
            </a:r>
            <a:r>
              <a:rPr lang="uk-UA" dirty="0" err="1"/>
              <a:t>прово</a:t>
            </a:r>
            <a:r>
              <a:rPr lang="uk-UA" dirty="0"/>
              <a:t> -</a:t>
            </a:r>
            <a:r>
              <a:rPr lang="uk-UA" dirty="0" err="1"/>
              <a:t>дили</a:t>
            </a:r>
            <a:r>
              <a:rPr lang="uk-UA" dirty="0"/>
              <a:t>  лінію  на  співробітництво  зі  СРСР. </a:t>
            </a:r>
          </a:p>
          <a:p>
            <a:endParaRPr lang="uk-UA" dirty="0"/>
          </a:p>
        </p:txBody>
      </p:sp>
      <p:pic>
        <p:nvPicPr>
          <p:cNvPr id="7170" name="Picture 2" descr="http://icdn.lenta.ru/images/0000/0093/000000932608/pic_1358523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1" y="434974"/>
            <a:ext cx="4849562" cy="36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TC103457452[[fn=Небесний]]</Template>
  <TotalTime>61</TotalTime>
  <Words>15</Words>
  <Application>Microsoft Office PowerPoint</Application>
  <PresentationFormat>Широкий екран</PresentationFormat>
  <Paragraphs>30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Небеса</vt:lpstr>
      <vt:lpstr>Міжнародні відносини</vt:lpstr>
      <vt:lpstr>Термін  «холодна  війна»  вперше  було  вжито  на   початку  IV   ст.  кастильським  принцом  Хуаном   Мануелем.  Розмірковуючи  про тривалу  боротьбу  між  християнами  і  мусульманами на  Іберійському  (Піренейському)  півострові,   Мануель  зокрема зазначав,  що  «гарячі»  і   «холодні»  війни  відрізняються  тим,  як вони  закінчуються.  «Гарячі»  війни  закінчуються  або  загибеллю держав,  або  миром,  а   «холодні»  війни  не  приносять  ні  миру,  ні честі  тому,  хто  їх  розпочав. </vt:lpstr>
      <vt:lpstr>Поняття  «холодна  війна»  включає   пропагандистську,   активну  участь  у   регіональних   конфліктах,  боротьбу  за  вплив  на  країни  «третього  світу»,   економічну  війну,  технічну  блокаду,  гонку   ракетно-ядерних  і   звичайних  озброєнь,   боротьбу розвідувальних  служб,   ідеологічні  диверсії,  глобальне   воєнне протистояння,  стратегію   взаємного  ядерного  залякування,   змагання  в  галузі  оборонної  науки,   нарощування  протистояння  воєннополітичних  блоків,  гонку  в   галузі  космічних  досліджень  і   озброєнь  тощо.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Win-Torrent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відносини</dc:title>
  <dc:creator>Anna Eliseeva</dc:creator>
  <cp:lastModifiedBy>Anna Eliseeva</cp:lastModifiedBy>
  <cp:revision>5</cp:revision>
  <dcterms:created xsi:type="dcterms:W3CDTF">2014-05-14T19:41:15Z</dcterms:created>
  <dcterms:modified xsi:type="dcterms:W3CDTF">2014-05-14T20:42:52Z</dcterms:modified>
</cp:coreProperties>
</file>