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6749E0-E63D-43A1-85E5-384F45F4DFC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C77870-B1F6-4AC3-B69F-039B63D9B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Eisenhower_in_the_Oval_Offic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429264"/>
            <a:ext cx="8458200" cy="1222375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Дуайт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Девід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Ейзенхауер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500570"/>
            <a:ext cx="8458200" cy="9144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( 14 </a:t>
            </a:r>
            <a:r>
              <a:rPr lang="ru-RU" b="1" i="1" dirty="0" err="1" smtClean="0">
                <a:solidFill>
                  <a:schemeClr val="tx1"/>
                </a:solidFill>
              </a:rPr>
              <a:t>жовтня</a:t>
            </a:r>
            <a:r>
              <a:rPr lang="ru-RU" b="1" i="1" dirty="0" smtClean="0">
                <a:solidFill>
                  <a:schemeClr val="tx1"/>
                </a:solidFill>
              </a:rPr>
              <a:t> 1890-28 </a:t>
            </a:r>
            <a:r>
              <a:rPr lang="ru-RU" b="1" i="1" dirty="0" err="1" smtClean="0">
                <a:solidFill>
                  <a:schemeClr val="tx1"/>
                </a:solidFill>
              </a:rPr>
              <a:t>березня</a:t>
            </a:r>
            <a:r>
              <a:rPr lang="ru-RU" b="1" i="1" dirty="0" smtClean="0">
                <a:solidFill>
                  <a:schemeClr val="tx1"/>
                </a:solidFill>
              </a:rPr>
              <a:t> 1969 )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178_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42852"/>
            <a:ext cx="5786478" cy="443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1"/>
                </a:solidFill>
              </a:rPr>
              <a:t>після</a:t>
            </a:r>
            <a:r>
              <a:rPr lang="ru-RU" b="1" i="1" dirty="0" smtClean="0">
                <a:solidFill>
                  <a:schemeClr val="tx1"/>
                </a:solidFill>
              </a:rPr>
              <a:t> президентства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У 1960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році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після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Ейзенхауера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був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обраний</a:t>
            </a:r>
            <a:r>
              <a:rPr lang="ru-RU" sz="2400" b="1" i="1" dirty="0" smtClean="0">
                <a:solidFill>
                  <a:schemeClr val="tx1"/>
                </a:solidFill>
              </a:rPr>
              <a:t> Джон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Кеннеді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Після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відходу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з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Білого</a:t>
            </a:r>
            <a:r>
              <a:rPr lang="ru-RU" sz="2400" b="1" i="1" dirty="0" smtClean="0">
                <a:solidFill>
                  <a:schemeClr val="tx1"/>
                </a:solidFill>
              </a:rPr>
              <a:t> дому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Ейзенхауер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пішов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з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політики</a:t>
            </a:r>
            <a:r>
              <a:rPr lang="ru-RU" sz="2400" b="1" i="1" dirty="0" smtClean="0">
                <a:solidFill>
                  <a:schemeClr val="tx1"/>
                </a:solidFill>
              </a:rPr>
              <a:t>. У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травні</a:t>
            </a:r>
            <a:r>
              <a:rPr lang="ru-RU" sz="2400" b="1" i="1" dirty="0" smtClean="0">
                <a:solidFill>
                  <a:schemeClr val="tx1"/>
                </a:solidFill>
              </a:rPr>
              <a:t> 1968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він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переніс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четвертий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інфаркт</a:t>
            </a:r>
            <a:r>
              <a:rPr lang="ru-RU" sz="2400" b="1" i="1" dirty="0" smtClean="0">
                <a:solidFill>
                  <a:schemeClr val="tx1"/>
                </a:solidFill>
              </a:rPr>
              <a:t> за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останні</a:t>
            </a:r>
            <a:r>
              <a:rPr lang="ru-RU" sz="2400" b="1" i="1" dirty="0" smtClean="0">
                <a:solidFill>
                  <a:schemeClr val="tx1"/>
                </a:solidFill>
              </a:rPr>
              <a:t> 13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років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Він</a:t>
            </a:r>
            <a:r>
              <a:rPr lang="ru-RU" sz="2400" b="1" i="1" dirty="0" smtClean="0">
                <a:solidFill>
                  <a:schemeClr val="tx1"/>
                </a:solidFill>
              </a:rPr>
              <a:t> лежав у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військовому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госпіталі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Уолтер-Рід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у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Вашингтоні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його</a:t>
            </a:r>
            <a:r>
              <a:rPr lang="ru-RU" sz="2400" b="1" i="1" dirty="0" smtClean="0">
                <a:solidFill>
                  <a:schemeClr val="tx1"/>
                </a:solidFill>
              </a:rPr>
              <a:t> дружина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Меймі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чергувала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біля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його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ліжка</a:t>
            </a:r>
            <a:r>
              <a:rPr lang="ru-RU" sz="2400" b="1" i="1" dirty="0" smtClean="0">
                <a:solidFill>
                  <a:schemeClr val="tx1"/>
                </a:solidFill>
              </a:rPr>
              <a:t>. 28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березня</a:t>
            </a:r>
            <a:r>
              <a:rPr lang="ru-RU" sz="2400" b="1" i="1" dirty="0" smtClean="0">
                <a:solidFill>
                  <a:schemeClr val="tx1"/>
                </a:solidFill>
              </a:rPr>
              <a:t> 1969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Ейзенхауер</a:t>
            </a:r>
            <a:r>
              <a:rPr lang="ru-RU" sz="2400" b="1" i="1" dirty="0" smtClean="0">
                <a:solidFill>
                  <a:schemeClr val="tx1"/>
                </a:solidFill>
              </a:rPr>
              <a:t> помер -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Меймі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була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поряд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тримала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його</a:t>
            </a:r>
            <a:r>
              <a:rPr lang="ru-RU" sz="2400" b="1" i="1" dirty="0" smtClean="0">
                <a:solidFill>
                  <a:schemeClr val="tx1"/>
                </a:solidFill>
              </a:rPr>
              <a:t> за руку.</a:t>
            </a:r>
            <a:endParaRPr lang="ru-RU" sz="2400" b="1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0_e9e7_8bc855a9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857628"/>
            <a:ext cx="4000528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</a:t>
            </a:r>
            <a:r>
              <a:rPr lang="ru-RU" sz="3100" b="1" i="1" dirty="0" smtClean="0">
                <a:solidFill>
                  <a:schemeClr val="tx1"/>
                </a:solidFill>
              </a:rPr>
              <a:t>На </a:t>
            </a:r>
            <a:r>
              <a:rPr lang="ru-RU" sz="3100" b="1" i="1" dirty="0" err="1" smtClean="0">
                <a:solidFill>
                  <a:schemeClr val="tx1"/>
                </a:solidFill>
              </a:rPr>
              <a:t>згадку</a:t>
            </a:r>
            <a:r>
              <a:rPr lang="ru-RU" sz="3100" b="1" i="1" dirty="0" smtClean="0">
                <a:solidFill>
                  <a:schemeClr val="tx1"/>
                </a:solidFill>
              </a:rPr>
              <a:t> про </a:t>
            </a:r>
            <a:r>
              <a:rPr lang="ru-RU" sz="3100" b="1" i="1" dirty="0" err="1" smtClean="0">
                <a:solidFill>
                  <a:schemeClr val="tx1"/>
                </a:solidFill>
              </a:rPr>
              <a:t>Ейзенхауера</a:t>
            </a:r>
            <a:r>
              <a:rPr lang="ru-RU" sz="3100" b="1" i="1" dirty="0" smtClean="0">
                <a:solidFill>
                  <a:schemeClr val="tx1"/>
                </a:solidFill>
              </a:rPr>
              <a:t> </a:t>
            </a:r>
            <a:r>
              <a:rPr lang="ru-RU" sz="3100" b="1" i="1" dirty="0" err="1" smtClean="0">
                <a:solidFill>
                  <a:schemeClr val="tx1"/>
                </a:solidFill>
              </a:rPr>
              <a:t>були</a:t>
            </a:r>
            <a:r>
              <a:rPr lang="ru-RU" sz="3100" b="1" i="1" dirty="0" smtClean="0">
                <a:solidFill>
                  <a:schemeClr val="tx1"/>
                </a:solidFill>
              </a:rPr>
              <a:t> </a:t>
            </a:r>
            <a:r>
              <a:rPr lang="ru-RU" sz="3100" b="1" i="1" dirty="0" err="1" smtClean="0">
                <a:solidFill>
                  <a:schemeClr val="tx1"/>
                </a:solidFill>
              </a:rPr>
              <a:t>випущені</a:t>
            </a:r>
            <a:r>
              <a:rPr lang="ru-RU" sz="3100" b="1" i="1" dirty="0" smtClean="0">
                <a:solidFill>
                  <a:schemeClr val="tx1"/>
                </a:solidFill>
              </a:rPr>
              <a:t> </a:t>
            </a:r>
            <a:r>
              <a:rPr lang="ru-RU" sz="3100" b="1" i="1" dirty="0" err="1" smtClean="0">
                <a:solidFill>
                  <a:schemeClr val="tx1"/>
                </a:solidFill>
              </a:rPr>
              <a:t>монети</a:t>
            </a:r>
            <a:r>
              <a:rPr lang="ru-RU" sz="3100" b="1" i="1" dirty="0" smtClean="0">
                <a:solidFill>
                  <a:schemeClr val="tx1"/>
                </a:solidFill>
              </a:rPr>
              <a:t> та </a:t>
            </a:r>
            <a:r>
              <a:rPr lang="ru-RU" sz="3100" b="1" i="1" dirty="0" err="1" smtClean="0">
                <a:solidFill>
                  <a:schemeClr val="tx1"/>
                </a:solidFill>
              </a:rPr>
              <a:t>поштові</a:t>
            </a:r>
            <a:r>
              <a:rPr lang="ru-RU" sz="3100" b="1" i="1" dirty="0" smtClean="0">
                <a:solidFill>
                  <a:schemeClr val="tx1"/>
                </a:solidFill>
              </a:rPr>
              <a:t> марки.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2000" b="1" i="1" dirty="0" err="1" smtClean="0">
                <a:solidFill>
                  <a:schemeClr val="tx1"/>
                </a:solidFill>
                <a:latin typeface="+mj-lt"/>
              </a:rPr>
              <a:t>Ейзенхауер</a:t>
            </a: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b="1" i="1" dirty="0" err="1" smtClean="0">
                <a:solidFill>
                  <a:schemeClr val="tx1"/>
                </a:solidFill>
                <a:latin typeface="+mj-lt"/>
              </a:rPr>
              <a:t>поштовій</a:t>
            </a: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+mj-lt"/>
              </a:rPr>
              <a:t>марці</a:t>
            </a: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 США</a:t>
            </a:r>
          </a:p>
          <a:p>
            <a:pPr algn="ctr"/>
            <a:endParaRPr lang="ru-RU" sz="2000" b="1" i="1" dirty="0">
              <a:latin typeface="+mj-lt"/>
            </a:endParaRPr>
          </a:p>
          <a:p>
            <a:pPr algn="ctr"/>
            <a:endParaRPr lang="ru-RU" sz="2000" b="1" i="1" dirty="0" smtClean="0">
              <a:latin typeface="+mj-lt"/>
            </a:endParaRPr>
          </a:p>
          <a:p>
            <a:pPr algn="ctr"/>
            <a:endParaRPr lang="ru-RU" sz="2000" b="1" i="1" dirty="0">
              <a:latin typeface="+mj-lt"/>
            </a:endParaRPr>
          </a:p>
          <a:p>
            <a:pPr algn="ctr"/>
            <a:endParaRPr lang="ru-RU" sz="2000" b="1" i="1" dirty="0" smtClean="0">
              <a:latin typeface="+mj-lt"/>
            </a:endParaRPr>
          </a:p>
          <a:p>
            <a:pPr algn="ctr"/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Ейзенхауер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поштовій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марці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Киргизії</a:t>
            </a:r>
            <a:endParaRPr lang="ru-RU" sz="1800" b="1" i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1800" b="1" i="1" dirty="0">
              <a:latin typeface="+mj-lt"/>
            </a:endParaRPr>
          </a:p>
          <a:p>
            <a:pPr algn="ctr"/>
            <a:endParaRPr lang="ru-RU" sz="1800" b="1" i="1" dirty="0" smtClean="0">
              <a:latin typeface="+mj-lt"/>
            </a:endParaRPr>
          </a:p>
          <a:p>
            <a:pPr algn="ctr"/>
            <a:endParaRPr lang="ru-RU" sz="1800" b="1" i="1" dirty="0">
              <a:latin typeface="+mj-lt"/>
            </a:endParaRPr>
          </a:p>
          <a:p>
            <a:pPr algn="ctr"/>
            <a:endParaRPr lang="ru-RU" sz="1800" b="1" i="1" dirty="0" smtClean="0">
              <a:latin typeface="+mj-lt"/>
            </a:endParaRPr>
          </a:p>
          <a:p>
            <a:pPr algn="ctr"/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Ейзенхауер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аверсі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1-доларової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монети</a:t>
            </a:r>
            <a:endParaRPr lang="ru-RU" sz="1800" b="1" i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16362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164683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86190"/>
            <a:ext cx="414340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tx1"/>
                </a:solidFill>
              </a:rPr>
              <a:t>біографія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Дуайт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Ейзенхауер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народився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місті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Денісон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, округ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Грейсон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, штат Техас , в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сім'ї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Девіда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Ейзенхауера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Айди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Стровер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Ейзенхауер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. У 1891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році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його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батьки разом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ним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переїхали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місто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Абілін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, штат Канзас , у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пошуках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роботи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.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Ейзенхауер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закінчив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середню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школу в 1909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році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після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цього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навчався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у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військовій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академії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Вест -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Пойнт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1911 по 1915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рік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2400" b="1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472518" cy="1785950"/>
          </a:xfrm>
        </p:spPr>
        <p:txBody>
          <a:bodyPr vert="horz" numCol="1" anchor="t">
            <a:normAutofit fontScale="9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будинку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Ейзенхауерів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завжди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панувала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дисципліна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порядок ,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ранку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перед сном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сім'я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збиралася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першому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поверсі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кожен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читав главу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Біблії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2071678"/>
            <a:ext cx="2542941" cy="324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43240" y="1928802"/>
            <a:ext cx="5857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latin typeface="+mj-lt"/>
              </a:rPr>
              <a:t>Ейзенхауери</a:t>
            </a:r>
            <a:r>
              <a:rPr lang="uk-UA" b="1" i="1" dirty="0" smtClean="0">
                <a:latin typeface="+mj-lt"/>
              </a:rPr>
              <a:t> </a:t>
            </a:r>
            <a:r>
              <a:rPr lang="uk-UA" b="1" i="1" dirty="0" smtClean="0">
                <a:latin typeface="+mj-lt"/>
              </a:rPr>
              <a:t>були пацифістами , затятими супротивниками війни , в той час як Дуайт прагнув до вивчення військової справи. Батько приносив йому </a:t>
            </a:r>
            <a:r>
              <a:rPr lang="uk-UA" b="1" i="1" dirty="0" smtClean="0">
                <a:latin typeface="+mj-lt"/>
              </a:rPr>
              <a:t>книги, </a:t>
            </a:r>
            <a:r>
              <a:rPr lang="uk-UA" b="1" i="1" dirty="0" smtClean="0">
                <a:latin typeface="+mj-lt"/>
              </a:rPr>
              <a:t>які </a:t>
            </a:r>
            <a:r>
              <a:rPr lang="uk-UA" b="1" i="1" dirty="0" smtClean="0">
                <a:latin typeface="+mj-lt"/>
              </a:rPr>
              <a:t>описували </a:t>
            </a:r>
            <a:r>
              <a:rPr lang="uk-UA" b="1" i="1" dirty="0" smtClean="0">
                <a:latin typeface="+mj-lt"/>
              </a:rPr>
              <a:t>битви Наполеона , Ганнібала та інших великих полководців . Коли він в 1911 році вступив вчитися у військову академію , його мати не промовила ні слова в засудження вибору професії </a:t>
            </a:r>
            <a:r>
              <a:rPr lang="uk-UA" b="1" i="1" dirty="0" smtClean="0">
                <a:latin typeface="+mj-lt"/>
              </a:rPr>
              <a:t>сина, </a:t>
            </a:r>
            <a:r>
              <a:rPr lang="uk-UA" b="1" i="1" dirty="0" smtClean="0">
                <a:latin typeface="+mj-lt"/>
              </a:rPr>
              <a:t>хоча в їхньому роду протягом 400 років не було військових . Ейзенхауер хрестився 1 грудня 1953 року в Пресвітеріанській церкві. Це єдиний відомий в історії випадок , коли діючий президент пройшов обряд хрещення .</a:t>
            </a:r>
            <a:endParaRPr lang="ru-RU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chemeClr val="tx1"/>
                </a:solidFill>
              </a:rPr>
              <a:t>військова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кар'єра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Перша </a:t>
            </a:r>
            <a:r>
              <a:rPr lang="ru-RU" b="1" i="1" dirty="0" err="1" smtClean="0">
                <a:solidFill>
                  <a:schemeClr val="tx1"/>
                </a:solidFill>
              </a:rPr>
              <a:t>Світова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Війна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6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квітня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1917 США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оголосили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війну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Німеччині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. Через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кілька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днів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Ейзенхауер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отримав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звання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капітана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. З 1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квітня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1917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він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перебував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у Леон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Спрінгс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, штату Техас , де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готував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до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відправки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за океан 57-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й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піхотний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полк. 20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вересня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1917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він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був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направлений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інструктором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в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табір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для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навчання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офіцерів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у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форті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Оглеторн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, в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Джорджії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.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Після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цього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випливав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ще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декілька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ра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в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різні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табори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. 17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червня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1918 ,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відзначаючи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успішну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діяльність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Ейзенхауера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підготовки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танкістів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,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був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нагороджений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медаллю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отримав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звання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майора.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Дуайт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подавав рапорт за рапортом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проханням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відправки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його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на фронт ,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нарешті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прохання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було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задоволено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,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але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за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кілька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днів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до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відправки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до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Європи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прийшло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повідомлення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про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підписання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миру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+mj-lt"/>
              </a:rPr>
              <a:t>Німеччиною</a:t>
            </a:r>
            <a:r>
              <a:rPr lang="ru-RU" b="1" i="1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b="1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Служба в </a:t>
            </a:r>
            <a:r>
              <a:rPr lang="ru-RU" b="1" i="1" dirty="0" err="1" smtClean="0">
                <a:solidFill>
                  <a:schemeClr val="tx1"/>
                </a:solidFill>
              </a:rPr>
              <a:t>армії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481646" cy="487523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Служив в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Зоні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Панамського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каналу в 1922-1925 роках ,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який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був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окупований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США . З 1933 по 1935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рік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працював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помічником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начальника штабу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армії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генерала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Макартура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.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Після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цього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він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до 1939 року служив на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Філіппінах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. З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березня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по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грудень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1941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був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начальником штабу 3-ї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армії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.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Після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цього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він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отримав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звання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полковника , а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після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цього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- бригадного генерала </a:t>
            </a:r>
            <a:r>
              <a:rPr lang="ru-RU" sz="2400" b="1" i="1" dirty="0" smtClean="0">
                <a:latin typeface="+mj-lt"/>
              </a:rPr>
              <a:t>.</a:t>
            </a:r>
            <a:endParaRPr lang="ru-RU" sz="2400" b="1" i="1" dirty="0">
              <a:latin typeface="+mj-lt"/>
            </a:endParaRPr>
          </a:p>
        </p:txBody>
      </p:sp>
      <p:pic>
        <p:nvPicPr>
          <p:cNvPr id="4" name="Рисунок 3" descr="1338976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428736"/>
            <a:ext cx="321945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Друга </a:t>
            </a:r>
            <a:r>
              <a:rPr lang="ru-RU" b="1" i="1" dirty="0" err="1" smtClean="0">
                <a:solidFill>
                  <a:schemeClr val="tx1"/>
                </a:solidFill>
              </a:rPr>
              <a:t>Світова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Війна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01080" cy="292895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У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грудні</a:t>
            </a:r>
            <a:r>
              <a:rPr lang="ru-RU" sz="2000" b="1" i="1" dirty="0" smtClean="0">
                <a:solidFill>
                  <a:schemeClr val="tx1"/>
                </a:solidFill>
              </a:rPr>
              <a:t> 1941 року США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вступають</a:t>
            </a:r>
            <a:r>
              <a:rPr lang="ru-RU" sz="2000" b="1" i="1" dirty="0" smtClean="0">
                <a:solidFill>
                  <a:schemeClr val="tx1"/>
                </a:solidFill>
              </a:rPr>
              <a:t> у Другу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світову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війну</a:t>
            </a:r>
            <a:r>
              <a:rPr lang="ru-RU" sz="2000" b="1" i="1" dirty="0" smtClean="0">
                <a:solidFill>
                  <a:schemeClr val="tx1"/>
                </a:solidFill>
              </a:rPr>
              <a:t>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Спочатку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Ейзенхауер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займав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керівні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пости</a:t>
            </a:r>
            <a:r>
              <a:rPr lang="ru-RU" sz="2000" b="1" i="1" dirty="0" smtClean="0">
                <a:solidFill>
                  <a:schemeClr val="tx1"/>
                </a:solidFill>
              </a:rPr>
              <a:t> у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відділі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військового</a:t>
            </a:r>
            <a:r>
              <a:rPr lang="ru-RU" sz="2000" b="1" i="1" dirty="0" smtClean="0">
                <a:solidFill>
                  <a:schemeClr val="tx1"/>
                </a:solidFill>
              </a:rPr>
              <a:t> та оперативного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планування</a:t>
            </a:r>
            <a:r>
              <a:rPr lang="ru-RU" sz="2000" b="1" i="1" dirty="0" smtClean="0">
                <a:solidFill>
                  <a:schemeClr val="tx1"/>
                </a:solidFill>
              </a:rPr>
              <a:t> в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штабі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армії</a:t>
            </a:r>
            <a:r>
              <a:rPr lang="ru-RU" sz="2000" b="1" i="1" dirty="0" smtClean="0">
                <a:solidFill>
                  <a:schemeClr val="tx1"/>
                </a:solidFill>
              </a:rPr>
              <a:t> , на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чолі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з</a:t>
            </a:r>
            <a:r>
              <a:rPr lang="ru-RU" sz="2000" b="1" i="1" dirty="0" smtClean="0">
                <a:solidFill>
                  <a:schemeClr val="tx1"/>
                </a:solidFill>
              </a:rPr>
              <a:t> генералом Джорджем Маршаллом . З листопада 1942 по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жовтень</a:t>
            </a:r>
            <a:r>
              <a:rPr lang="ru-RU" sz="2000" b="1" i="1" dirty="0" smtClean="0">
                <a:solidFill>
                  <a:schemeClr val="tx1"/>
                </a:solidFill>
              </a:rPr>
              <a:t> 1943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він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командував</a:t>
            </a:r>
            <a:r>
              <a:rPr lang="ru-RU" sz="2000" b="1" i="1" dirty="0" smtClean="0">
                <a:solidFill>
                  <a:schemeClr val="tx1"/>
                </a:solidFill>
              </a:rPr>
              <a:t> силами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союзників</a:t>
            </a:r>
            <a:r>
              <a:rPr lang="ru-RU" sz="2000" b="1" i="1" dirty="0" smtClean="0">
                <a:solidFill>
                  <a:schemeClr val="tx1"/>
                </a:solidFill>
              </a:rPr>
              <a:t> при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настанні</a:t>
            </a:r>
            <a:r>
              <a:rPr lang="ru-RU" sz="2000" b="1" i="1" dirty="0" smtClean="0">
                <a:solidFill>
                  <a:schemeClr val="tx1"/>
                </a:solidFill>
              </a:rPr>
              <a:t> в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Північній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Африці</a:t>
            </a:r>
            <a:r>
              <a:rPr lang="ru-RU" sz="2000" b="1" i="1" dirty="0" smtClean="0">
                <a:solidFill>
                  <a:schemeClr val="tx1"/>
                </a:solidFill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Сицилії</a:t>
            </a:r>
            <a:r>
              <a:rPr lang="ru-RU" sz="2000" b="1" i="1" dirty="0" smtClean="0">
                <a:solidFill>
                  <a:schemeClr val="tx1"/>
                </a:solidFill>
              </a:rPr>
              <a:t> та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Італії</a:t>
            </a:r>
            <a:r>
              <a:rPr lang="ru-RU" sz="2000" b="1" i="1" dirty="0" smtClean="0">
                <a:solidFill>
                  <a:schemeClr val="tx1"/>
                </a:solidFill>
              </a:rPr>
              <a:t>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Після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Тегеранської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конференції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було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відкрито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другий</a:t>
            </a:r>
            <a:r>
              <a:rPr lang="ru-RU" sz="2000" b="1" i="1" dirty="0" smtClean="0">
                <a:solidFill>
                  <a:schemeClr val="tx1"/>
                </a:solidFill>
              </a:rPr>
              <a:t> фронт ,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Ейзенхауер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стає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Верховним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головнокомандувачем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експедиційними</a:t>
            </a:r>
            <a:r>
              <a:rPr lang="ru-RU" sz="2000" b="1" i="1" dirty="0" smtClean="0">
                <a:solidFill>
                  <a:schemeClr val="tx1"/>
                </a:solidFill>
              </a:rPr>
              <a:t> силами.</a:t>
            </a:r>
            <a:endParaRPr lang="ru-RU" sz="2000" b="1" i="1" dirty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pic>
        <p:nvPicPr>
          <p:cNvPr id="5" name="Рисунок 4" descr="2008101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643314"/>
            <a:ext cx="4314296" cy="3000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4143380"/>
            <a:ext cx="4429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/>
              <a:t>Він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керував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англо-американськими</a:t>
            </a:r>
            <a:r>
              <a:rPr lang="ru-RU" sz="2000" b="1" i="1" dirty="0" smtClean="0"/>
              <a:t> силами при </a:t>
            </a:r>
            <a:r>
              <a:rPr lang="ru-RU" sz="2000" b="1" i="1" dirty="0" err="1" smtClean="0"/>
              <a:t>висадці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військ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Нормандії</a:t>
            </a:r>
            <a:r>
              <a:rPr lang="ru-RU" sz="2000" b="1" i="1" dirty="0" smtClean="0"/>
              <a:t> 6 іюня1944 року.</a:t>
            </a:r>
          </a:p>
          <a:p>
            <a:pPr algn="ctr"/>
            <a:r>
              <a:rPr lang="ru-RU" sz="2000" b="1" i="1" dirty="0" smtClean="0"/>
              <a:t> У </a:t>
            </a:r>
            <a:r>
              <a:rPr lang="ru-RU" sz="2000" b="1" i="1" dirty="0" err="1" smtClean="0"/>
              <a:t>грудні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Ейзенхауерові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було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присвоєно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звання</a:t>
            </a:r>
            <a:r>
              <a:rPr lang="ru-RU" sz="2000" b="1" i="1" dirty="0" smtClean="0"/>
              <a:t> генерала </a:t>
            </a:r>
            <a:r>
              <a:rPr lang="ru-RU" sz="2000" b="1" i="1" dirty="0" err="1" smtClean="0"/>
              <a:t>армії</a:t>
            </a:r>
            <a:r>
              <a:rPr lang="ru-RU" sz="2000" b="1" i="1" dirty="0" smtClean="0"/>
              <a:t>. Кавалер </a:t>
            </a:r>
            <a:r>
              <a:rPr lang="ru-RU" sz="2000" b="1" i="1" dirty="0" err="1" smtClean="0"/>
              <a:t>радянського</a:t>
            </a:r>
            <a:r>
              <a:rPr lang="ru-RU" sz="2000" b="1" i="1" dirty="0" smtClean="0"/>
              <a:t> ордена «Перемога» (1945).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1"/>
                </a:solidFill>
              </a:rPr>
              <a:t>післявоєнна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кар'єра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/>
          </a:bodyPr>
          <a:lstStyle/>
          <a:p>
            <a:pPr lvl="1" algn="ctr"/>
            <a:r>
              <a:rPr lang="ru-RU" sz="2000" b="1" i="1" dirty="0" err="1" smtClean="0">
                <a:solidFill>
                  <a:schemeClr val="tx1"/>
                </a:solidFill>
              </a:rPr>
              <a:t>Після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закінчення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війни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Ейзенхауер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підтримував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дружні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стосунки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з</a:t>
            </a:r>
            <a:r>
              <a:rPr lang="ru-RU" sz="2000" b="1" i="1" dirty="0" smtClean="0">
                <a:solidFill>
                  <a:schemeClr val="tx1"/>
                </a:solidFill>
              </a:rPr>
              <a:t> маршалом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Жуковим</a:t>
            </a:r>
            <a:r>
              <a:rPr lang="ru-RU" sz="2000" b="1" i="1" dirty="0" smtClean="0">
                <a:solidFill>
                  <a:schemeClr val="tx1"/>
                </a:solidFill>
              </a:rPr>
              <a:t> .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Однак</a:t>
            </a:r>
            <a:r>
              <a:rPr lang="ru-RU" sz="2000" b="1" i="1" dirty="0" smtClean="0">
                <a:solidFill>
                  <a:schemeClr val="tx1"/>
                </a:solidFill>
              </a:rPr>
              <a:t> до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кінця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його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військової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кар'єри</a:t>
            </a:r>
            <a:r>
              <a:rPr lang="ru-RU" sz="2000" b="1" i="1" dirty="0" smtClean="0">
                <a:solidFill>
                  <a:schemeClr val="tx1"/>
                </a:solidFill>
              </a:rPr>
              <a:t> в 1947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році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він</a:t>
            </a:r>
            <a:r>
              <a:rPr lang="ru-RU" sz="2000" b="1" i="1" dirty="0" smtClean="0">
                <a:solidFill>
                  <a:schemeClr val="tx1"/>
                </a:solidFill>
              </a:rPr>
              <a:t> став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прихильником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холодної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війни</a:t>
            </a:r>
            <a:r>
              <a:rPr lang="ru-RU" sz="2000" b="1" i="1" dirty="0" smtClean="0">
                <a:solidFill>
                  <a:schemeClr val="tx1"/>
                </a:solidFill>
              </a:rPr>
              <a:t>. З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вересня</a:t>
            </a:r>
            <a:r>
              <a:rPr lang="ru-RU" sz="2000" b="1" i="1" dirty="0" smtClean="0">
                <a:solidFill>
                  <a:schemeClr val="tx1"/>
                </a:solidFill>
              </a:rPr>
              <a:t> 1950 по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червень</a:t>
            </a:r>
            <a:r>
              <a:rPr lang="ru-RU" sz="2000" b="1" i="1" dirty="0" smtClean="0">
                <a:solidFill>
                  <a:schemeClr val="tx1"/>
                </a:solidFill>
              </a:rPr>
              <a:t> 1952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він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командував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об'єднаними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збройними</a:t>
            </a:r>
            <a:r>
              <a:rPr lang="ru-RU" sz="2000" b="1" i="1" dirty="0" smtClean="0">
                <a:solidFill>
                  <a:schemeClr val="tx1"/>
                </a:solidFill>
              </a:rPr>
              <a:t> силами НАТО.</a:t>
            </a:r>
          </a:p>
          <a:p>
            <a:pPr lvl="1" algn="ctr"/>
            <a:r>
              <a:rPr lang="ru-RU" sz="2000" b="1" i="1" dirty="0" err="1" smtClean="0">
                <a:solidFill>
                  <a:schemeClr val="tx1"/>
                </a:solidFill>
              </a:rPr>
              <a:t>Важливою</a:t>
            </a:r>
            <a:r>
              <a:rPr lang="ru-RU" sz="2000" b="1" i="1" dirty="0" smtClean="0">
                <a:solidFill>
                  <a:schemeClr val="tx1"/>
                </a:solidFill>
              </a:rPr>
              <a:t> заслугою президента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з'явилася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організація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будівництва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Системи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міжштатних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автомагістралей</a:t>
            </a:r>
            <a:r>
              <a:rPr lang="ru-RU" sz="2000" b="1" i="1" dirty="0" smtClean="0">
                <a:solidFill>
                  <a:schemeClr val="tx1"/>
                </a:solidFill>
              </a:rPr>
              <a:t> США , початок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якої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було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покладено</a:t>
            </a:r>
            <a:r>
              <a:rPr lang="ru-RU" sz="2000" b="1" i="1" dirty="0" smtClean="0">
                <a:solidFill>
                  <a:schemeClr val="tx1"/>
                </a:solidFill>
              </a:rPr>
              <a:t> в 1956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році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прийняттям</a:t>
            </a:r>
            <a:r>
              <a:rPr lang="ru-RU" sz="2000" b="1" i="1" dirty="0" smtClean="0">
                <a:solidFill>
                  <a:schemeClr val="tx1"/>
                </a:solidFill>
              </a:rPr>
              <a:t> федерального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законодавчого</a:t>
            </a:r>
            <a:r>
              <a:rPr lang="ru-RU" sz="2000" b="1" i="1" dirty="0" smtClean="0">
                <a:solidFill>
                  <a:schemeClr val="tx1"/>
                </a:solidFill>
              </a:rPr>
              <a:t> акту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 descr="mavzoley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143380"/>
            <a:ext cx="8429684" cy="2514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1"/>
                </a:solidFill>
              </a:rPr>
              <a:t>Президентська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кар'єра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tx1"/>
                </a:solidFill>
              </a:rPr>
              <a:t>До </a:t>
            </a:r>
            <a:r>
              <a:rPr lang="ru-RU" sz="2200" b="1" i="1" dirty="0" err="1" smtClean="0">
                <a:solidFill>
                  <a:schemeClr val="tx1"/>
                </a:solidFill>
              </a:rPr>
              <a:t>безумовної</a:t>
            </a:r>
            <a:r>
              <a:rPr lang="ru-RU" sz="2200" b="1" i="1" dirty="0" smtClean="0">
                <a:solidFill>
                  <a:schemeClr val="tx1"/>
                </a:solidFill>
              </a:rPr>
              <a:t> заслуги </a:t>
            </a:r>
            <a:r>
              <a:rPr lang="ru-RU" sz="2200" b="1" i="1" dirty="0" err="1" smtClean="0">
                <a:solidFill>
                  <a:schemeClr val="tx1"/>
                </a:solidFill>
              </a:rPr>
              <a:t>Ейзенхауера</a:t>
            </a:r>
            <a:endParaRPr lang="ru-RU" sz="22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200" b="1" i="1" dirty="0" smtClean="0">
                <a:solidFill>
                  <a:schemeClr val="tx1"/>
                </a:solidFill>
              </a:rPr>
              <a:t> як президента </a:t>
            </a:r>
            <a:r>
              <a:rPr lang="ru-RU" sz="2200" b="1" i="1" dirty="0" err="1" smtClean="0">
                <a:solidFill>
                  <a:schemeClr val="tx1"/>
                </a:solidFill>
              </a:rPr>
              <a:t>слід</a:t>
            </a:r>
            <a:endParaRPr lang="ru-RU" sz="22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200" b="1" i="1" dirty="0" smtClean="0">
                <a:solidFill>
                  <a:schemeClr val="tx1"/>
                </a:solidFill>
              </a:rPr>
              <a:t> </a:t>
            </a:r>
            <a:r>
              <a:rPr lang="ru-RU" sz="2200" b="1" i="1" dirty="0" err="1" smtClean="0">
                <a:solidFill>
                  <a:schemeClr val="tx1"/>
                </a:solidFill>
              </a:rPr>
              <a:t>віднести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</a:rPr>
              <a:t>припинення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</a:rPr>
              <a:t>роботи</a:t>
            </a:r>
            <a:endParaRPr lang="ru-RU" sz="22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200" b="1" i="1" dirty="0" smtClean="0">
                <a:solidFill>
                  <a:schemeClr val="tx1"/>
                </a:solidFill>
              </a:rPr>
              <a:t>« </a:t>
            </a:r>
            <a:r>
              <a:rPr lang="ru-RU" sz="2200" b="1" i="1" dirty="0" err="1" smtClean="0">
                <a:solidFill>
                  <a:schemeClr val="tx1"/>
                </a:solidFill>
              </a:rPr>
              <a:t>Комісії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</a:rPr>
              <a:t>з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</a:rPr>
              <a:t>розслідування</a:t>
            </a:r>
            <a:endParaRPr lang="ru-RU" sz="22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200" b="1" i="1" dirty="0" err="1" smtClean="0">
                <a:solidFill>
                  <a:schemeClr val="tx1"/>
                </a:solidFill>
              </a:rPr>
              <a:t>антиамериканської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</a:rPr>
              <a:t>діяльності</a:t>
            </a:r>
            <a:r>
              <a:rPr lang="ru-RU" sz="2200" b="1" i="1" dirty="0" smtClean="0">
                <a:solidFill>
                  <a:schemeClr val="tx1"/>
                </a:solidFill>
              </a:rPr>
              <a:t> » ,</a:t>
            </a:r>
          </a:p>
          <a:p>
            <a:pPr>
              <a:buNone/>
            </a:pPr>
            <a:r>
              <a:rPr lang="ru-RU" sz="2200" b="1" i="1" dirty="0" err="1" smtClean="0">
                <a:solidFill>
                  <a:schemeClr val="tx1"/>
                </a:solidFill>
              </a:rPr>
              <a:t>закінчення</a:t>
            </a:r>
            <a:r>
              <a:rPr lang="ru-RU" sz="2200" b="1" i="1" dirty="0" smtClean="0">
                <a:solidFill>
                  <a:schemeClr val="tx1"/>
                </a:solidFill>
              </a:rPr>
              <a:t> практики маккартизму</a:t>
            </a:r>
          </a:p>
          <a:p>
            <a:pPr>
              <a:buNone/>
            </a:pPr>
            <a:r>
              <a:rPr lang="ru-RU" sz="2200" b="1" i="1" dirty="0" smtClean="0">
                <a:solidFill>
                  <a:schemeClr val="tx1"/>
                </a:solidFill>
              </a:rPr>
              <a:t> (</a:t>
            </a:r>
            <a:r>
              <a:rPr lang="ru-RU" sz="2200" b="1" i="1" dirty="0" err="1" smtClean="0">
                <a:solidFill>
                  <a:schemeClr val="tx1"/>
                </a:solidFill>
              </a:rPr>
              <a:t>переслідування</a:t>
            </a:r>
            <a:r>
              <a:rPr lang="ru-RU" sz="2200" b="1" i="1" dirty="0" smtClean="0">
                <a:solidFill>
                  <a:schemeClr val="tx1"/>
                </a:solidFill>
              </a:rPr>
              <a:t> за </a:t>
            </a:r>
            <a:r>
              <a:rPr lang="ru-RU" sz="2200" b="1" i="1" dirty="0" err="1" smtClean="0">
                <a:solidFill>
                  <a:schemeClr val="tx1"/>
                </a:solidFill>
              </a:rPr>
              <a:t>ліві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</a:rPr>
              <a:t>переконання</a:t>
            </a:r>
            <a:r>
              <a:rPr lang="ru-RU" sz="2200" b="1" i="1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ru-RU" sz="2200" b="1" i="1" dirty="0" err="1" smtClean="0">
                <a:solidFill>
                  <a:schemeClr val="tx1"/>
                </a:solidFill>
              </a:rPr>
              <a:t>і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</a:rPr>
              <a:t>дискредитацію</a:t>
            </a:r>
            <a:r>
              <a:rPr lang="ru-RU" sz="2200" b="1" i="1" dirty="0" smtClean="0">
                <a:solidFill>
                  <a:schemeClr val="tx1"/>
                </a:solidFill>
              </a:rPr>
              <a:t> самого сенатора </a:t>
            </a:r>
            <a:r>
              <a:rPr lang="ru-RU" sz="2200" b="1" i="1" dirty="0" err="1" smtClean="0">
                <a:solidFill>
                  <a:schemeClr val="tx1"/>
                </a:solidFill>
              </a:rPr>
              <a:t>Маккарті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/>
              <a:t>.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upload.wikimedia.org/wikipedia/commons/thumb/d/d9/Eisenhower_in_the_Oval_Office.jpg/220px-Eisenhower_in_the_Oval_Offic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85926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1"/>
                </a:solidFill>
              </a:rPr>
              <a:t>зовнішня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політика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Основу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зовнішньої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політики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склала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доктрина «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масованої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відплати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» , яка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передбачала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збільшення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авіації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ядерною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зброєю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,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щоб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дати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можливість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завдати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ударів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по СРСР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КНР.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Близький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Схід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Ейзенхауер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обіцяв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захистити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від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«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комуністичної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загрози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».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У 1954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році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Гватемалі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була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організована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інтервенція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найманців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ЦРУ ​​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з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метою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повалення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президента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цієї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країни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Хакобо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Арбенса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,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який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, як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вважав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Ейзенхауер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, мостив дорогу до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встановлення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комунізму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був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прорадянськи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налаштований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Арбенс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був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повалений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У 1956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році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Єгипті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був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націоналізований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Суецький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канал ,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що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належав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англійській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компанії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. У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відповідь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Великобританія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,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Франція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Ізраїль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почали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військові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дії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проти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Єгипту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. США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СРСР закликали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їх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припинити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агресію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. СРСР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попередив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про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можливість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застосування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ядерної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зброї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відносно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Франції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Великобританії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,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після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чого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ті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відступили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У 1958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році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Лівані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розгорівся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гострий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громадянський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конфлікт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.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Ейзенхауер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направив до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Лівану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15 000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військових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,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щоб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утримати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проамериканський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 уряд при </a:t>
            </a:r>
            <a:r>
              <a:rPr lang="ru-RU" sz="1800" b="1" i="1" dirty="0" err="1" smtClean="0">
                <a:solidFill>
                  <a:schemeClr val="tx1"/>
                </a:solidFill>
                <a:latin typeface="+mj-lt"/>
              </a:rPr>
              <a:t>владі</a:t>
            </a:r>
            <a:r>
              <a:rPr lang="ru-RU" sz="1800" b="1" i="1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1800" b="1" i="1" dirty="0">
              <a:solidFill>
                <a:schemeClr val="tx1"/>
              </a:solidFill>
              <a:latin typeface="+mj-lt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</TotalTime>
  <Words>812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Дуайт Девід Ейзенхауер</vt:lpstr>
      <vt:lpstr>біографія </vt:lpstr>
      <vt:lpstr>Слайд 3</vt:lpstr>
      <vt:lpstr>військова кар'єра Перша Світова Війна</vt:lpstr>
      <vt:lpstr>Служба в армії</vt:lpstr>
      <vt:lpstr>Друга Світова Війна</vt:lpstr>
      <vt:lpstr>післявоєнна кар'єра</vt:lpstr>
      <vt:lpstr>Президентська кар'єра</vt:lpstr>
      <vt:lpstr>зовнішня політика</vt:lpstr>
      <vt:lpstr>після президентства</vt:lpstr>
      <vt:lpstr> На згадку про Ейзенхауера були випущені монети та поштові марки.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Дуайт Дэвид Эйзенхауэр</dc:title>
  <dc:creator>Юлия</dc:creator>
  <cp:lastModifiedBy>bingo</cp:lastModifiedBy>
  <cp:revision>19</cp:revision>
  <dcterms:created xsi:type="dcterms:W3CDTF">2012-05-10T16:17:10Z</dcterms:created>
  <dcterms:modified xsi:type="dcterms:W3CDTF">2013-11-19T21:58:36Z</dcterms:modified>
</cp:coreProperties>
</file>