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D8F25-6FAB-48F5-84B4-6812CF2D3B11}" type="datetimeFigureOut">
              <a:rPr lang="uk-UA" smtClean="0"/>
              <a:t>27.12.2012</a:t>
            </a:fld>
            <a:endParaRPr lang="uk-U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84DFC-5EFF-47B4-8EC6-6C7742ADC32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D8F25-6FAB-48F5-84B4-6812CF2D3B11}" type="datetimeFigureOut">
              <a:rPr lang="uk-UA" smtClean="0"/>
              <a:t>27.12.2012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84DFC-5EFF-47B4-8EC6-6C7742ADC32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D8F25-6FAB-48F5-84B4-6812CF2D3B11}" type="datetimeFigureOut">
              <a:rPr lang="uk-UA" smtClean="0"/>
              <a:t>27.12.2012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84DFC-5EFF-47B4-8EC6-6C7742ADC32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D8F25-6FAB-48F5-84B4-6812CF2D3B11}" type="datetimeFigureOut">
              <a:rPr lang="uk-UA" smtClean="0"/>
              <a:t>27.12.2012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84DFC-5EFF-47B4-8EC6-6C7742ADC32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D8F25-6FAB-48F5-84B4-6812CF2D3B11}" type="datetimeFigureOut">
              <a:rPr lang="uk-UA" smtClean="0"/>
              <a:t>27.12.2012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84DFC-5EFF-47B4-8EC6-6C7742ADC32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D8F25-6FAB-48F5-84B4-6812CF2D3B11}" type="datetimeFigureOut">
              <a:rPr lang="uk-UA" smtClean="0"/>
              <a:t>27.12.2012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84DFC-5EFF-47B4-8EC6-6C7742ADC32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D8F25-6FAB-48F5-84B4-6812CF2D3B11}" type="datetimeFigureOut">
              <a:rPr lang="uk-UA" smtClean="0"/>
              <a:t>27.12.2012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84DFC-5EFF-47B4-8EC6-6C7742ADC32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D8F25-6FAB-48F5-84B4-6812CF2D3B11}" type="datetimeFigureOut">
              <a:rPr lang="uk-UA" smtClean="0"/>
              <a:t>27.12.2012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84DFC-5EFF-47B4-8EC6-6C7742ADC32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D8F25-6FAB-48F5-84B4-6812CF2D3B11}" type="datetimeFigureOut">
              <a:rPr lang="uk-UA" smtClean="0"/>
              <a:t>27.12.2012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84DFC-5EFF-47B4-8EC6-6C7742ADC32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D8F25-6FAB-48F5-84B4-6812CF2D3B11}" type="datetimeFigureOut">
              <a:rPr lang="uk-UA" smtClean="0"/>
              <a:t>27.12.2012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84DFC-5EFF-47B4-8EC6-6C7742ADC32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D8F25-6FAB-48F5-84B4-6812CF2D3B11}" type="datetimeFigureOut">
              <a:rPr lang="uk-UA" smtClean="0"/>
              <a:t>27.12.2012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1384DFC-5EFF-47B4-8EC6-6C7742ADC327}" type="slidenum">
              <a:rPr lang="uk-UA" smtClean="0"/>
              <a:t>‹#›</a:t>
            </a:fld>
            <a:endParaRPr lang="uk-U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53D8F25-6FAB-48F5-84B4-6812CF2D3B11}" type="datetimeFigureOut">
              <a:rPr lang="uk-UA" smtClean="0"/>
              <a:t>27.12.2012</a:t>
            </a:fld>
            <a:endParaRPr lang="uk-U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1384DFC-5EFF-47B4-8EC6-6C7742ADC327}" type="slidenum">
              <a:rPr lang="uk-UA" smtClean="0"/>
              <a:t>‹#›</a:t>
            </a:fld>
            <a:endParaRPr lang="uk-UA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76360"/>
            <a:ext cx="4608512" cy="665002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292080" y="1268760"/>
            <a:ext cx="3600400" cy="3312368"/>
          </a:xfrm>
        </p:spPr>
        <p:txBody>
          <a:bodyPr>
            <a:normAutofit/>
          </a:bodyPr>
          <a:lstStyle/>
          <a:p>
            <a:pPr algn="ctr"/>
            <a:r>
              <a:rPr lang="uk-UA" sz="6600" dirty="0" smtClean="0">
                <a:solidFill>
                  <a:schemeClr val="accent2">
                    <a:lumMod val="75000"/>
                  </a:schemeClr>
                </a:solidFill>
              </a:rPr>
              <a:t>Лоренцо </a:t>
            </a:r>
            <a:r>
              <a:rPr lang="uk-UA" sz="6600" dirty="0" err="1" smtClean="0">
                <a:solidFill>
                  <a:schemeClr val="accent2">
                    <a:lumMod val="75000"/>
                  </a:schemeClr>
                </a:solidFill>
              </a:rPr>
              <a:t>Берніні</a:t>
            </a:r>
            <a:endParaRPr lang="uk-UA" sz="66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3855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5232" y="935400"/>
            <a:ext cx="842493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3200" dirty="0" smtClean="0">
                <a:latin typeface="+mj-lt"/>
              </a:rPr>
              <a:t>Джова́нні Лоре́нцо Берні́ні </a:t>
            </a:r>
            <a:r>
              <a:rPr lang="uk-UA" sz="3200" dirty="0" smtClean="0">
                <a:latin typeface="+mj-lt"/>
              </a:rPr>
              <a:t>(</a:t>
            </a:r>
            <a:r>
              <a:rPr lang="vi-VN" sz="3200" dirty="0" smtClean="0">
                <a:latin typeface="+mj-lt"/>
              </a:rPr>
              <a:t>1598</a:t>
            </a:r>
            <a:r>
              <a:rPr lang="uk-UA" sz="3200" dirty="0">
                <a:latin typeface="+mj-lt"/>
              </a:rPr>
              <a:t>-</a:t>
            </a:r>
            <a:r>
              <a:rPr lang="vi-VN" sz="3200" dirty="0" smtClean="0">
                <a:latin typeface="+mj-lt"/>
              </a:rPr>
              <a:t>1680) </a:t>
            </a:r>
            <a:endParaRPr lang="uk-UA" sz="3200" dirty="0" smtClean="0">
              <a:latin typeface="+mj-lt"/>
            </a:endParaRPr>
          </a:p>
          <a:p>
            <a:pPr algn="ctr"/>
            <a:r>
              <a:rPr lang="vi-VN" sz="3200" dirty="0" smtClean="0">
                <a:latin typeface="+mj-lt"/>
              </a:rPr>
              <a:t>— італійський архітектор і скульптор.У архітектурі і скульптурі Берніні, найбільшого майстра римського і всього італійського бароко, яскраво утілилися головні принципи цього стилю: </a:t>
            </a:r>
            <a:r>
              <a:rPr lang="vi-VN" sz="3200" b="1" i="1" dirty="0" smtClean="0">
                <a:latin typeface="+mj-lt"/>
              </a:rPr>
              <a:t>підвищена емоційність, театральність, активне протидія простору і маси, поєднання релігійної афектації з підкресленою чуттєвістю</a:t>
            </a:r>
            <a:r>
              <a:rPr lang="vi-VN" sz="3200" dirty="0" smtClean="0">
                <a:latin typeface="+mj-lt"/>
              </a:rPr>
              <a:t>.</a:t>
            </a:r>
            <a:endParaRPr lang="uk-UA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35108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8024" y="274638"/>
            <a:ext cx="3898776" cy="3874442"/>
          </a:xfrm>
        </p:spPr>
        <p:txBody>
          <a:bodyPr>
            <a:noAutofit/>
          </a:bodyPr>
          <a:lstStyle/>
          <a:p>
            <a:r>
              <a:rPr lang="uk-UA" sz="1600" dirty="0" smtClean="0"/>
              <a:t> </a:t>
            </a:r>
            <a:r>
              <a:rPr lang="uk-UA" sz="2400" dirty="0" smtClean="0">
                <a:solidFill>
                  <a:srgbClr val="002060"/>
                </a:solidFill>
              </a:rPr>
              <a:t>Створюючи інтер'єри, пишно прикрашені скульптурою, а також самостійні скульптурні твори, </a:t>
            </a:r>
            <a:r>
              <a:rPr lang="uk-UA" sz="2400" dirty="0" err="1" smtClean="0">
                <a:solidFill>
                  <a:srgbClr val="002060"/>
                </a:solidFill>
              </a:rPr>
              <a:t>Берніні</a:t>
            </a:r>
            <a:r>
              <a:rPr lang="uk-UA" sz="2400" dirty="0" smtClean="0">
                <a:solidFill>
                  <a:srgbClr val="002060"/>
                </a:solidFill>
              </a:rPr>
              <a:t> </a:t>
            </a:r>
            <a:r>
              <a:rPr lang="uk-UA" sz="2400" dirty="0" err="1" smtClean="0">
                <a:solidFill>
                  <a:srgbClr val="002060"/>
                </a:solidFill>
              </a:rPr>
              <a:t>живописно</a:t>
            </a:r>
            <a:r>
              <a:rPr lang="uk-UA" sz="2400" dirty="0" smtClean="0">
                <a:solidFill>
                  <a:srgbClr val="002060"/>
                </a:solidFill>
              </a:rPr>
              <a:t> поєднує різні матеріали , використовує розфарбовування, позолоту, світлові ефекти. </a:t>
            </a:r>
            <a:endParaRPr lang="uk-UA" sz="2400" dirty="0">
              <a:solidFill>
                <a:srgbClr val="00206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7640"/>
            <a:ext cx="4243699" cy="6370867"/>
          </a:xfrm>
        </p:spPr>
      </p:pic>
      <p:sp>
        <p:nvSpPr>
          <p:cNvPr id="5" name="TextBox 4"/>
          <p:cNvSpPr txBox="1"/>
          <p:nvPr/>
        </p:nvSpPr>
        <p:spPr>
          <a:xfrm>
            <a:off x="4785320" y="5184774"/>
            <a:ext cx="417646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«</a:t>
            </a:r>
            <a:r>
              <a:rPr lang="ru-RU" sz="2800" dirty="0" err="1" smtClean="0"/>
              <a:t>Екстаз</a:t>
            </a:r>
            <a:r>
              <a:rPr lang="ru-RU" sz="2800" dirty="0" smtClean="0"/>
              <a:t> </a:t>
            </a:r>
            <a:r>
              <a:rPr lang="ru-RU" sz="2800" dirty="0" err="1" smtClean="0"/>
              <a:t>святої</a:t>
            </a:r>
            <a:r>
              <a:rPr lang="ru-RU" sz="2800" dirty="0" smtClean="0"/>
              <a:t> </a:t>
            </a:r>
            <a:r>
              <a:rPr lang="ru-RU" sz="2800" dirty="0" err="1" smtClean="0"/>
              <a:t>Терези</a:t>
            </a:r>
            <a:r>
              <a:rPr lang="ru-RU" sz="2800" dirty="0" smtClean="0"/>
              <a:t>» у Санта </a:t>
            </a:r>
            <a:r>
              <a:rPr lang="ru-RU" sz="2800" dirty="0" err="1" smtClean="0"/>
              <a:t>Марія</a:t>
            </a:r>
            <a:r>
              <a:rPr lang="ru-RU" sz="2800" dirty="0" smtClean="0"/>
              <a:t> </a:t>
            </a:r>
            <a:r>
              <a:rPr lang="ru-RU" sz="2800" dirty="0" err="1" smtClean="0"/>
              <a:t>делла</a:t>
            </a:r>
            <a:r>
              <a:rPr lang="ru-RU" sz="2800" dirty="0" smtClean="0"/>
              <a:t> </a:t>
            </a:r>
            <a:r>
              <a:rPr lang="ru-RU" sz="2800" dirty="0" err="1" smtClean="0"/>
              <a:t>Вітторіа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1193993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8532440" cy="144016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 </a:t>
            </a:r>
            <a:r>
              <a:rPr lang="uk-UA" sz="3600" dirty="0" smtClean="0">
                <a:solidFill>
                  <a:srgbClr val="002060"/>
                </a:solidFill>
              </a:rPr>
              <a:t>Ковзання відблисків, контрастна гра світла і тіні створюють відчуття нервового піднесення</a:t>
            </a:r>
            <a:r>
              <a:rPr lang="uk-UA" sz="3600" dirty="0" smtClean="0"/>
              <a:t>.</a:t>
            </a:r>
            <a:endParaRPr lang="uk-UA" sz="36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5192" y="1628800"/>
            <a:ext cx="4486624" cy="4787955"/>
          </a:xfrm>
        </p:spPr>
      </p:pic>
      <p:sp>
        <p:nvSpPr>
          <p:cNvPr id="5" name="TextBox 4"/>
          <p:cNvSpPr txBox="1"/>
          <p:nvPr/>
        </p:nvSpPr>
        <p:spPr>
          <a:xfrm>
            <a:off x="179512" y="4635847"/>
            <a:ext cx="38164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Аполлон і Дафна, </a:t>
            </a:r>
            <a:r>
              <a:rPr lang="ru-RU" sz="2400" b="1" dirty="0" err="1" smtClean="0"/>
              <a:t>класична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барокова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композиція</a:t>
            </a:r>
            <a:r>
              <a:rPr lang="ru-RU" sz="2400" b="1" dirty="0" smtClean="0"/>
              <a:t>, Галерея </a:t>
            </a:r>
            <a:r>
              <a:rPr lang="ru-RU" sz="2400" b="1" dirty="0" err="1" smtClean="0"/>
              <a:t>Борґезе</a:t>
            </a:r>
            <a:r>
              <a:rPr lang="ru-RU" sz="2400" b="1" dirty="0" smtClean="0"/>
              <a:t>, Рим, </a:t>
            </a:r>
            <a:r>
              <a:rPr lang="ru-RU" sz="2400" b="1" dirty="0" err="1" smtClean="0"/>
              <a:t>Італія</a:t>
            </a:r>
            <a:endParaRPr lang="uk-UA" sz="2400" b="1" dirty="0"/>
          </a:p>
        </p:txBody>
      </p:sp>
    </p:spTree>
    <p:extLst>
      <p:ext uri="{BB962C8B-B14F-4D97-AF65-F5344CB8AC3E}">
        <p14:creationId xmlns:p14="http://schemas.microsoft.com/office/powerpoint/2010/main" val="1529013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431032"/>
          </a:xfrm>
        </p:spPr>
        <p:txBody>
          <a:bodyPr>
            <a:noAutofit/>
          </a:bodyPr>
          <a:lstStyle/>
          <a:p>
            <a:pPr algn="r"/>
            <a:r>
              <a:rPr lang="uk-UA" sz="2800" dirty="0" smtClean="0">
                <a:solidFill>
                  <a:srgbClr val="002060"/>
                </a:solidFill>
              </a:rPr>
              <a:t>Під впливом простору скульптурні форми знаходять живописну текучість, а в інших випадках вони володіють власною утрируваною динамікою, неспокійно вириваючись в простір</a:t>
            </a:r>
            <a:r>
              <a:rPr lang="ru-RU" sz="2800" dirty="0" smtClean="0"/>
              <a:t>.</a:t>
            </a:r>
            <a:endParaRPr lang="uk-UA" sz="28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628800"/>
            <a:ext cx="2915463" cy="5022121"/>
          </a:xfrm>
        </p:spPr>
      </p:pic>
      <p:sp>
        <p:nvSpPr>
          <p:cNvPr id="5" name="TextBox 4"/>
          <p:cNvSpPr txBox="1"/>
          <p:nvPr/>
        </p:nvSpPr>
        <p:spPr>
          <a:xfrm>
            <a:off x="3992488" y="4741987"/>
            <a:ext cx="47525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 Давид на вилле </a:t>
            </a:r>
            <a:r>
              <a:rPr lang="ru-RU" sz="2800" b="1" dirty="0" err="1" smtClean="0"/>
              <a:t>Боргезе</a:t>
            </a:r>
            <a:r>
              <a:rPr lang="ru-RU" sz="2800" b="1" dirty="0" smtClean="0"/>
              <a:t> в Риме работы Лоренцо Бернини</a:t>
            </a:r>
            <a:endParaRPr lang="uk-UA" sz="2800" b="1" dirty="0"/>
          </a:p>
        </p:txBody>
      </p:sp>
    </p:spTree>
    <p:extLst>
      <p:ext uri="{BB962C8B-B14F-4D97-AF65-F5344CB8AC3E}">
        <p14:creationId xmlns:p14="http://schemas.microsoft.com/office/powerpoint/2010/main" val="3493835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002060"/>
                </a:solidFill>
              </a:rPr>
              <a:t>Лоренцо </a:t>
            </a:r>
            <a:r>
              <a:rPr lang="uk-UA" dirty="0" err="1" smtClean="0">
                <a:solidFill>
                  <a:srgbClr val="002060"/>
                </a:solidFill>
              </a:rPr>
              <a:t>Берніні</a:t>
            </a:r>
            <a:r>
              <a:rPr lang="uk-UA" dirty="0" smtClean="0">
                <a:solidFill>
                  <a:srgbClr val="002060"/>
                </a:solidFill>
              </a:rPr>
              <a:t> – не лише скульптор, а й архітектор</a:t>
            </a:r>
            <a:endParaRPr lang="uk-UA" dirty="0">
              <a:solidFill>
                <a:srgbClr val="00206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 smtClean="0">
                <a:solidFill>
                  <a:srgbClr val="002060"/>
                </a:solidFill>
              </a:rPr>
              <a:t>Площа Святого Петра</a:t>
            </a:r>
            <a:endParaRPr lang="uk-UA" dirty="0">
              <a:solidFill>
                <a:srgbClr val="002060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/>
        <p:txBody>
          <a:bodyPr>
            <a:normAutofit/>
          </a:bodyPr>
          <a:lstStyle/>
          <a:p>
            <a:r>
              <a:rPr lang="uk-UA" dirty="0" smtClean="0">
                <a:solidFill>
                  <a:srgbClr val="002060"/>
                </a:solidFill>
              </a:rPr>
              <a:t>Фонтан Чотирьох рік </a:t>
            </a:r>
            <a:endParaRPr lang="uk-UA" dirty="0">
              <a:solidFill>
                <a:srgbClr val="002060"/>
              </a:solidFill>
            </a:endParaRPr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037" y="2514600"/>
            <a:ext cx="3846513" cy="3846513"/>
          </a:xfrm>
        </p:spPr>
      </p:pic>
      <p:pic>
        <p:nvPicPr>
          <p:cNvPr id="8" name="Объект 7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2564904"/>
            <a:ext cx="4519897" cy="3816424"/>
          </a:xfrm>
        </p:spPr>
      </p:pic>
    </p:spTree>
    <p:extLst>
      <p:ext uri="{BB962C8B-B14F-4D97-AF65-F5344CB8AC3E}">
        <p14:creationId xmlns:p14="http://schemas.microsoft.com/office/powerpoint/2010/main" val="2269207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980728"/>
            <a:ext cx="3384376" cy="4824536"/>
          </a:xfrm>
        </p:spPr>
        <p:txBody>
          <a:bodyPr>
            <a:noAutofit/>
          </a:bodyPr>
          <a:lstStyle/>
          <a:p>
            <a:r>
              <a:rPr lang="uk-UA" sz="2900" b="1" dirty="0" smtClean="0"/>
              <a:t>Творчість </a:t>
            </a:r>
            <a:r>
              <a:rPr lang="uk-UA" sz="2900" b="1" dirty="0" err="1" smtClean="0"/>
              <a:t>Берніні</a:t>
            </a:r>
            <a:r>
              <a:rPr lang="uk-UA" sz="2900" b="1" dirty="0" smtClean="0"/>
              <a:t>, що вражала його сучасників грандіозністю задумів і сміливістю їх здійснення, зробила великий вплив на все європейське мистецтво </a:t>
            </a:r>
            <a:r>
              <a:rPr lang="en-US" sz="2900" b="1" dirty="0" smtClean="0"/>
              <a:t>XVII—XVIII </a:t>
            </a:r>
            <a:r>
              <a:rPr lang="uk-UA" sz="2900" b="1" dirty="0" err="1" smtClean="0"/>
              <a:t>вв</a:t>
            </a:r>
            <a:r>
              <a:rPr lang="uk-UA" sz="2900" b="1" dirty="0" smtClean="0"/>
              <a:t>.</a:t>
            </a:r>
            <a:endParaRPr lang="uk-UA" sz="2900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116632"/>
            <a:ext cx="4831228" cy="6280596"/>
          </a:xfrm>
        </p:spPr>
      </p:pic>
    </p:spTree>
    <p:extLst>
      <p:ext uri="{BB962C8B-B14F-4D97-AF65-F5344CB8AC3E}">
        <p14:creationId xmlns:p14="http://schemas.microsoft.com/office/powerpoint/2010/main" val="2768936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36</TotalTime>
  <Words>193</Words>
  <Application>Microsoft Office PowerPoint</Application>
  <PresentationFormat>Экран (4:3)</PresentationFormat>
  <Paragraphs>13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Лоренцо Берніні</vt:lpstr>
      <vt:lpstr>Презентация PowerPoint</vt:lpstr>
      <vt:lpstr> Створюючи інтер'єри, пишно прикрашені скульптурою, а також самостійні скульптурні твори, Берніні живописно поєднує різні матеріали , використовує розфарбовування, позолоту, світлові ефекти. </vt:lpstr>
      <vt:lpstr> Ковзання відблисків, контрастна гра світла і тіні створюють відчуття нервового піднесення.</vt:lpstr>
      <vt:lpstr>Під впливом простору скульптурні форми знаходять живописну текучість, а в інших випадках вони володіють власною утрируваною динамікою, неспокійно вириваючись в простір.</vt:lpstr>
      <vt:lpstr>Лоренцо Берніні – не лише скульптор, а й архітектор</vt:lpstr>
      <vt:lpstr>Творчість Берніні, що вражала його сучасників грандіозністю задумів і сміливістю їх здійснення, зробила великий вплив на все європейське мистецтво XVII—XVIII вв.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Лоренцо Берніні</dc:title>
  <dc:creator>Vita</dc:creator>
  <cp:lastModifiedBy>Vita</cp:lastModifiedBy>
  <cp:revision>4</cp:revision>
  <dcterms:created xsi:type="dcterms:W3CDTF">2012-12-27T16:54:04Z</dcterms:created>
  <dcterms:modified xsi:type="dcterms:W3CDTF">2012-12-27T17:30:38Z</dcterms:modified>
</cp:coreProperties>
</file>