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BA2CCA-5961-4B64-A265-599A415F80D7}" type="datetimeFigureOut">
              <a:rPr lang="uk-UA" smtClean="0"/>
              <a:pPr/>
              <a:t>17.01.2014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6C9C07-687A-44CE-8209-5A3644BFBF6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96%D1%81%D0%BE%D0%BA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uk.wikipedia.org/wiki/%D0%92%D1%96%D1%82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4071942"/>
            <a:ext cx="6477000" cy="1828800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Килимарство</a:t>
            </a:r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uk-UA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5072066" cy="528638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 Батьківщиною килимарства вважається [Персія]. Історики вважають, що тодішні східні кочівники ткали щільні теплі полотна, щоб мати можливість швидко облаштувати житло. В умовах кочового життя захищали від </a:t>
            </a:r>
            <a:r>
              <a:rPr lang="uk-UA" dirty="0" smtClean="0">
                <a:hlinkClick r:id="rId2" tooltip="Вітер"/>
              </a:rPr>
              <a:t>вітру</a:t>
            </a:r>
            <a:r>
              <a:rPr lang="uk-UA" dirty="0" smtClean="0"/>
              <a:t> й </a:t>
            </a:r>
            <a:r>
              <a:rPr lang="uk-UA" dirty="0" smtClean="0">
                <a:hlinkClick r:id="rId3" tooltip="Пісок"/>
              </a:rPr>
              <a:t>піску</a:t>
            </a:r>
            <a:r>
              <a:rPr lang="uk-UA" dirty="0" smtClean="0"/>
              <a:t>, дозволяли розділити приміщення чи прикрасити його. Трансформація практичного полотна у твір мистецтва почалася, очевидно у часі, коли кочівники стали вести осілий спосіб життя.</a:t>
            </a:r>
            <a:endParaRPr lang="uk-UA" dirty="0"/>
          </a:p>
        </p:txBody>
      </p:sp>
      <p:pic>
        <p:nvPicPr>
          <p:cNvPr id="17410" name="Picture 2" descr="http://waking-up.org/wp-content/uploads/2012/10/title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500174"/>
            <a:ext cx="3857620" cy="5372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mojdom.net.ua/img/galery-2/ua/krasyvi-kylymy/mini/suchasni-kylymy.jpg"/>
          <p:cNvPicPr>
            <a:picLocks noChangeAspect="1" noChangeArrowheads="1"/>
          </p:cNvPicPr>
          <p:nvPr/>
        </p:nvPicPr>
        <p:blipFill>
          <a:blip r:embed="rId5"/>
          <a:srcRect r="3846" b="10096"/>
          <a:stretch>
            <a:fillRect/>
          </a:stretch>
        </p:blipFill>
        <p:spPr bwMode="auto">
          <a:xfrm>
            <a:off x="0" y="0"/>
            <a:ext cx="1714480" cy="1165845"/>
          </a:xfrm>
          <a:prstGeom prst="rect">
            <a:avLst/>
          </a:prstGeom>
          <a:noFill/>
        </p:spPr>
      </p:pic>
      <p:pic>
        <p:nvPicPr>
          <p:cNvPr id="17414" name="Picture 6" descr="http://mojdom.net.ua/img/galery-2/ua/krasyvi-kylymy/mini/kylymy-dlya-dite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0"/>
            <a:ext cx="1714480" cy="1246894"/>
          </a:xfrm>
          <a:prstGeom prst="rect">
            <a:avLst/>
          </a:prstGeom>
          <a:noFill/>
        </p:spPr>
      </p:pic>
      <p:pic>
        <p:nvPicPr>
          <p:cNvPr id="17416" name="Picture 8" descr="http://mojdom.net.ua/img/galery-2/ua/krasyvi-kylymy/mini/kvadratni-kylymy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0"/>
            <a:ext cx="1714512" cy="1246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uk-UA" dirty="0" smtClean="0"/>
              <a:t>хідне килимарство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5429256" cy="535782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На справжньому східному килимі, а саме килимі, виконаному не для європейського смаку по новітнім фабричним взірцям, а виконаному саме на стародавньому східному візерунку, вражає нас, перш за все широкий діапазон фарб, які наче переливаються одна в іншу. Немає яскравих контрастів, кожний твір — це гра різних відтінків, золотисто-жовтих або вишнево-червоних. Коли і зустрічаються дві далекі від себе фарби, тоді бодай одна з них притишена. І зовсім не має у східному килимі фарб, яких не має у природі. </a:t>
            </a:r>
            <a:endParaRPr lang="uk-UA" dirty="0"/>
          </a:p>
        </p:txBody>
      </p:sp>
      <p:pic>
        <p:nvPicPr>
          <p:cNvPr id="1026" name="Picture 2" descr="кили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0" y="1500174"/>
            <a:ext cx="36195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221457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Кажучи</a:t>
            </a:r>
            <a:r>
              <a:rPr lang="ru-RU" dirty="0" smtClean="0"/>
              <a:t> про «</a:t>
            </a:r>
            <a:r>
              <a:rPr lang="ru-RU" dirty="0" err="1" smtClean="0"/>
              <a:t>східний</a:t>
            </a:r>
            <a:r>
              <a:rPr lang="ru-RU" dirty="0" smtClean="0"/>
              <a:t> килим»,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 «</a:t>
            </a:r>
            <a:r>
              <a:rPr lang="ru-RU" dirty="0" err="1" smtClean="0"/>
              <a:t>персидський</a:t>
            </a:r>
            <a:r>
              <a:rPr lang="ru-RU" dirty="0" smtClean="0"/>
              <a:t> килим»,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абсолютно </a:t>
            </a:r>
            <a:r>
              <a:rPr lang="ru-RU" dirty="0" err="1" smtClean="0"/>
              <a:t>правильним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висот</a:t>
            </a:r>
            <a:r>
              <a:rPr lang="ru-RU" dirty="0" smtClean="0"/>
              <a:t> в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плетіння</a:t>
            </a:r>
            <a:r>
              <a:rPr lang="ru-RU" dirty="0" smtClean="0"/>
              <a:t> таких </a:t>
            </a:r>
            <a:r>
              <a:rPr lang="ru-RU" dirty="0" err="1" smtClean="0"/>
              <a:t>килимів</a:t>
            </a:r>
            <a:r>
              <a:rPr lang="ru-RU" dirty="0" smtClean="0"/>
              <a:t> </a:t>
            </a:r>
            <a:r>
              <a:rPr lang="ru-RU" dirty="0" err="1" smtClean="0"/>
              <a:t>досягло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на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Персії</a:t>
            </a:r>
            <a:r>
              <a:rPr lang="ru-RU" dirty="0" smtClean="0"/>
              <a:t> (</a:t>
            </a:r>
            <a:r>
              <a:rPr lang="ru-RU" dirty="0" err="1" smtClean="0"/>
              <a:t>Іран</a:t>
            </a:r>
            <a:r>
              <a:rPr lang="ru-RU" dirty="0" smtClean="0"/>
              <a:t>).</a:t>
            </a:r>
            <a:endParaRPr lang="uk-UA" dirty="0"/>
          </a:p>
        </p:txBody>
      </p:sp>
      <p:pic>
        <p:nvPicPr>
          <p:cNvPr id="18436" name="Picture 4" descr="http://www.ru.all.biz/img/ru/catalog/1094763.jpeg?rrr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005103">
            <a:off x="1340563" y="2806497"/>
            <a:ext cx="2624562" cy="42651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8440" name="Picture 8" descr="http://tourandme.ru/wp-content/uploads/iran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37203">
            <a:off x="4317736" y="3405477"/>
            <a:ext cx="4072533" cy="27331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9" name="Стрелка вниз 8"/>
          <p:cNvSpPr/>
          <p:nvPr/>
        </p:nvSpPr>
        <p:spPr>
          <a:xfrm>
            <a:off x="3571868" y="0"/>
            <a:ext cx="1714512" cy="12858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500174"/>
            <a:ext cx="9358346" cy="235745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Трошки історії: про початки східних килимів немає точних відомостей. Техніку ткання перейняли, мабуть, мешканці Малої Азії ще від давніх єгиптян. В арабських літописах згадують про в’язані килими датовані 7 століттям, але залишки найстарших килимів, які збереглись до наших днів походять лишень з 13-го століття. Однак самий справжній розквіт східного килимарства наступав значно пізніше, аж у 15-му, 16-му столітті, коли разом із зростаючою могутністю мусульманського світу підноситься і культурний рівень та мистецтво, зокрема мистецтво килимів. </a:t>
            </a:r>
            <a:endParaRPr lang="uk-UA" dirty="0"/>
          </a:p>
        </p:txBody>
      </p:sp>
      <p:pic>
        <p:nvPicPr>
          <p:cNvPr id="19458" name="Picture 2" descr="http://mojdom.net.ua/img/galery-2/ua/krasyvi-kylymy/mini/naturalyni-kylym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50" y="0"/>
            <a:ext cx="1785950" cy="1214422"/>
          </a:xfrm>
          <a:prstGeom prst="rect">
            <a:avLst/>
          </a:prstGeom>
          <a:noFill/>
        </p:spPr>
      </p:pic>
      <p:pic>
        <p:nvPicPr>
          <p:cNvPr id="19460" name="Picture 4" descr="кили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14752"/>
            <a:ext cx="6572296" cy="31432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9144000" cy="33575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Релігія</a:t>
            </a:r>
            <a:r>
              <a:rPr lang="ru-RU" dirty="0" smtClean="0"/>
              <a:t> Магомета строго </a:t>
            </a:r>
            <a:r>
              <a:rPr lang="ru-RU" dirty="0" err="1" smtClean="0"/>
              <a:t>забороняє</a:t>
            </a:r>
            <a:r>
              <a:rPr lang="ru-RU" dirty="0" smtClean="0"/>
              <a:t> </a:t>
            </a:r>
            <a:r>
              <a:rPr lang="ru-RU" dirty="0" err="1" smtClean="0"/>
              <a:t>зображати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звірячі</a:t>
            </a:r>
            <a:r>
              <a:rPr lang="ru-RU" dirty="0" smtClean="0"/>
              <a:t> </a:t>
            </a:r>
            <a:r>
              <a:rPr lang="ru-RU" dirty="0" err="1" smtClean="0"/>
              <a:t>постаті</a:t>
            </a:r>
            <a:r>
              <a:rPr lang="ru-RU" dirty="0" smtClean="0"/>
              <a:t> у </a:t>
            </a:r>
            <a:r>
              <a:rPr lang="ru-RU" dirty="0" err="1" smtClean="0"/>
              <a:t>мистецтві</a:t>
            </a:r>
            <a:r>
              <a:rPr lang="ru-RU" dirty="0" smtClean="0"/>
              <a:t>. Все </a:t>
            </a:r>
            <a:r>
              <a:rPr lang="ru-RU" dirty="0" err="1" smtClean="0"/>
              <a:t>замилування</a:t>
            </a:r>
            <a:r>
              <a:rPr lang="ru-RU" dirty="0" smtClean="0"/>
              <a:t> до </a:t>
            </a:r>
            <a:r>
              <a:rPr lang="ru-RU" dirty="0" err="1" smtClean="0"/>
              <a:t>краси</a:t>
            </a:r>
            <a:r>
              <a:rPr lang="ru-RU" dirty="0" smtClean="0"/>
              <a:t> </a:t>
            </a:r>
            <a:r>
              <a:rPr lang="ru-RU" dirty="0" err="1" smtClean="0"/>
              <a:t>вилилось</a:t>
            </a:r>
            <a:r>
              <a:rPr lang="ru-RU" dirty="0" smtClean="0"/>
              <a:t> у </a:t>
            </a:r>
            <a:r>
              <a:rPr lang="ru-RU" dirty="0" err="1" smtClean="0"/>
              <a:t>візерунку</a:t>
            </a:r>
            <a:r>
              <a:rPr lang="ru-RU" dirty="0" smtClean="0"/>
              <a:t>, в </a:t>
            </a:r>
            <a:r>
              <a:rPr lang="ru-RU" dirty="0" err="1" smtClean="0"/>
              <a:t>орнаментиці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Тому </a:t>
            </a:r>
            <a:r>
              <a:rPr lang="ru-RU" dirty="0" err="1" smtClean="0"/>
              <a:t>східне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килими</a:t>
            </a:r>
            <a:r>
              <a:rPr lang="ru-RU" dirty="0" smtClean="0"/>
              <a:t>, </a:t>
            </a:r>
            <a:r>
              <a:rPr lang="ru-RU" dirty="0" err="1" smtClean="0"/>
              <a:t>пребагаті</a:t>
            </a:r>
            <a:r>
              <a:rPr lang="ru-RU" dirty="0" smtClean="0"/>
              <a:t> самим </a:t>
            </a:r>
            <a:r>
              <a:rPr lang="ru-RU" dirty="0" err="1" smtClean="0"/>
              <a:t>різноманітними</a:t>
            </a:r>
            <a:r>
              <a:rPr lang="ru-RU" dirty="0" smtClean="0"/>
              <a:t> </a:t>
            </a:r>
            <a:r>
              <a:rPr lang="ru-RU" dirty="0" err="1" smtClean="0"/>
              <a:t>візерунками</a:t>
            </a:r>
            <a:r>
              <a:rPr lang="ru-RU" dirty="0" smtClean="0"/>
              <a:t>, </a:t>
            </a:r>
            <a:r>
              <a:rPr lang="ru-RU" dirty="0" err="1" smtClean="0"/>
              <a:t>чудернацькими</a:t>
            </a:r>
            <a:r>
              <a:rPr lang="ru-RU" dirty="0" smtClean="0"/>
              <a:t> орнаментами, </a:t>
            </a:r>
            <a:r>
              <a:rPr lang="ru-RU" dirty="0" err="1" smtClean="0"/>
              <a:t>які</a:t>
            </a:r>
            <a:r>
              <a:rPr lang="ru-RU" dirty="0" smtClean="0"/>
              <a:t> часом </a:t>
            </a:r>
            <a:r>
              <a:rPr lang="ru-RU" dirty="0" err="1" smtClean="0"/>
              <a:t>несуть</a:t>
            </a:r>
            <a:r>
              <a:rPr lang="ru-RU" dirty="0" smtClean="0"/>
              <a:t> за собою не просто </a:t>
            </a:r>
            <a:r>
              <a:rPr lang="ru-RU" dirty="0" err="1" smtClean="0"/>
              <a:t>естетичне</a:t>
            </a:r>
            <a:r>
              <a:rPr lang="ru-RU" dirty="0" smtClean="0"/>
              <a:t> </a:t>
            </a:r>
            <a:r>
              <a:rPr lang="ru-RU" dirty="0" err="1" smtClean="0"/>
              <a:t>милування</a:t>
            </a:r>
            <a:r>
              <a:rPr lang="ru-RU" dirty="0" smtClean="0"/>
              <a:t>, а </a:t>
            </a:r>
            <a:r>
              <a:rPr lang="ru-RU" dirty="0" err="1" smtClean="0"/>
              <a:t>справжню</a:t>
            </a:r>
            <a:r>
              <a:rPr lang="ru-RU" dirty="0" smtClean="0"/>
              <a:t> </a:t>
            </a:r>
            <a:r>
              <a:rPr lang="ru-RU" dirty="0" err="1" smtClean="0"/>
              <a:t>магічну</a:t>
            </a:r>
            <a:r>
              <a:rPr lang="ru-RU" dirty="0" smtClean="0"/>
              <a:t> силу,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незвичайного</a:t>
            </a:r>
            <a:r>
              <a:rPr lang="ru-RU" dirty="0" smtClean="0"/>
              <a:t> </a:t>
            </a:r>
            <a:r>
              <a:rPr lang="ru-RU" dirty="0" err="1" smtClean="0"/>
              <a:t>творця-суфія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482" name="Picture 2" descr="кили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3000364" y="1500174"/>
            <a:ext cx="3071834" cy="6929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00174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j-lt"/>
              </a:rPr>
              <a:t> </a:t>
            </a:r>
            <a:r>
              <a:rPr lang="ru-RU" sz="2200" dirty="0">
                <a:latin typeface="+mj-lt"/>
              </a:rPr>
              <a:t>Великими  </a:t>
            </a:r>
            <a:r>
              <a:rPr lang="ru-RU" sz="2200" dirty="0" err="1">
                <a:latin typeface="+mj-lt"/>
              </a:rPr>
              <a:t>килимовими</a:t>
            </a:r>
            <a:r>
              <a:rPr lang="ru-RU" sz="2200" dirty="0">
                <a:latin typeface="+mj-lt"/>
              </a:rPr>
              <a:t> центрами </a:t>
            </a:r>
            <a:r>
              <a:rPr lang="ru-RU" sz="2200" dirty="0" err="1">
                <a:latin typeface="+mj-lt"/>
              </a:rPr>
              <a:t>були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райони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 smtClean="0">
                <a:latin typeface="+mj-lt"/>
              </a:rPr>
              <a:t>Середньої</a:t>
            </a:r>
            <a:r>
              <a:rPr lang="ru-RU" sz="2200" dirty="0" smtClean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Азії</a:t>
            </a:r>
            <a:r>
              <a:rPr lang="ru-RU" sz="2200" dirty="0">
                <a:latin typeface="+mj-lt"/>
              </a:rPr>
              <a:t>,  Пакистану,  </a:t>
            </a:r>
            <a:r>
              <a:rPr lang="ru-RU" sz="2200" dirty="0" err="1">
                <a:latin typeface="+mj-lt"/>
              </a:rPr>
              <a:t>Ірану</a:t>
            </a:r>
            <a:r>
              <a:rPr lang="ru-RU" sz="2200" dirty="0">
                <a:latin typeface="+mj-lt"/>
              </a:rPr>
              <a:t>,  Кавказу,  </a:t>
            </a:r>
            <a:r>
              <a:rPr lang="ru-RU" sz="2200" dirty="0" err="1">
                <a:latin typeface="+mj-lt"/>
              </a:rPr>
              <a:t>Малої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 smtClean="0">
                <a:latin typeface="+mj-lt"/>
              </a:rPr>
              <a:t>Азії,Туреччии</a:t>
            </a:r>
            <a:r>
              <a:rPr lang="ru-RU" sz="2200" dirty="0" smtClean="0">
                <a:latin typeface="+mj-lt"/>
              </a:rPr>
              <a:t> .</a:t>
            </a:r>
          </a:p>
          <a:p>
            <a:endParaRPr lang="ru-RU" sz="2200" dirty="0" smtClean="0">
              <a:latin typeface="+mj-lt"/>
            </a:endParaRPr>
          </a:p>
          <a:p>
            <a:r>
              <a:rPr lang="ru-RU" sz="2200" dirty="0" smtClean="0">
                <a:latin typeface="+mj-lt"/>
              </a:rPr>
              <a:t>Для </a:t>
            </a:r>
            <a:r>
              <a:rPr lang="ru-RU" sz="2200" dirty="0">
                <a:latin typeface="+mj-lt"/>
              </a:rPr>
              <a:t>Сходу килим - </a:t>
            </a:r>
            <a:r>
              <a:rPr lang="ru-RU" sz="2200" dirty="0" err="1">
                <a:latin typeface="+mj-lt"/>
              </a:rPr>
              <a:t>це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меблі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шпалери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і</a:t>
            </a:r>
            <a:r>
              <a:rPr lang="ru-RU" sz="2200" dirty="0">
                <a:latin typeface="+mj-lt"/>
              </a:rPr>
              <a:t> знак достатку. </a:t>
            </a:r>
            <a:r>
              <a:rPr lang="ru-RU" sz="2200" dirty="0" err="1">
                <a:latin typeface="+mj-lt"/>
              </a:rPr>
              <a:t>Рівень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добробуту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людини</a:t>
            </a:r>
            <a:r>
              <a:rPr lang="ru-RU" sz="2200" dirty="0">
                <a:latin typeface="+mj-lt"/>
              </a:rPr>
              <a:t> на </a:t>
            </a:r>
            <a:r>
              <a:rPr lang="ru-RU" sz="2200" dirty="0" err="1">
                <a:latin typeface="+mj-lt"/>
              </a:rPr>
              <a:t>Стародавньому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Сході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визначали</a:t>
            </a:r>
            <a:r>
              <a:rPr lang="ru-RU" sz="2200" dirty="0">
                <a:latin typeface="+mj-lt"/>
              </a:rPr>
              <a:t> за </a:t>
            </a:r>
            <a:r>
              <a:rPr lang="ru-RU" sz="2200" dirty="0" err="1">
                <a:latin typeface="+mj-lt"/>
              </a:rPr>
              <a:t>якістю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наявних</a:t>
            </a:r>
            <a:r>
              <a:rPr lang="ru-RU" sz="2200" dirty="0">
                <a:latin typeface="+mj-lt"/>
              </a:rPr>
              <a:t> у </a:t>
            </a:r>
            <a:r>
              <a:rPr lang="ru-RU" sz="2200" dirty="0" err="1">
                <a:latin typeface="+mj-lt"/>
              </a:rPr>
              <a:t>його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будинку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килимів</a:t>
            </a:r>
            <a:r>
              <a:rPr lang="ru-RU" sz="2200" dirty="0">
                <a:latin typeface="+mj-lt"/>
              </a:rPr>
              <a:t>. І шкода </a:t>
            </a:r>
            <a:r>
              <a:rPr lang="ru-RU" sz="2200" dirty="0" err="1">
                <a:latin typeface="+mj-lt"/>
              </a:rPr>
              <a:t>виглядала</a:t>
            </a:r>
            <a:r>
              <a:rPr lang="ru-RU" sz="2200" dirty="0">
                <a:latin typeface="+mj-lt"/>
              </a:rPr>
              <a:t> та родина, яка не могла </a:t>
            </a:r>
            <a:r>
              <a:rPr lang="ru-RU" sz="2200" dirty="0" err="1">
                <a:latin typeface="+mj-lt"/>
              </a:rPr>
              <a:t>встелити</a:t>
            </a:r>
            <a:r>
              <a:rPr lang="ru-RU" sz="2200" dirty="0">
                <a:latin typeface="+mj-lt"/>
              </a:rPr>
              <a:t> поли </a:t>
            </a:r>
            <a:r>
              <a:rPr lang="ru-RU" sz="2200" dirty="0" err="1">
                <a:latin typeface="+mj-lt"/>
              </a:rPr>
              <a:t>свого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будинку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гідними</a:t>
            </a:r>
            <a:r>
              <a:rPr lang="ru-RU" sz="2200" dirty="0">
                <a:latin typeface="+mj-lt"/>
              </a:rPr>
              <a:t> килимами. У </a:t>
            </a:r>
            <a:r>
              <a:rPr lang="ru-RU" sz="2200" dirty="0" err="1">
                <a:latin typeface="+mj-lt"/>
              </a:rPr>
              <a:t>багатому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домі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завжди</a:t>
            </a:r>
            <a:r>
              <a:rPr lang="ru-RU" sz="2200" dirty="0">
                <a:latin typeface="+mj-lt"/>
              </a:rPr>
              <a:t> повинно бути </a:t>
            </a:r>
            <a:r>
              <a:rPr lang="ru-RU" sz="2200" dirty="0" err="1">
                <a:latin typeface="+mj-lt"/>
              </a:rPr>
              <a:t>багато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килимів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причому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найвищої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якості</a:t>
            </a:r>
            <a:r>
              <a:rPr lang="ru-RU" sz="2200" dirty="0">
                <a:latin typeface="+mj-lt"/>
              </a:rPr>
              <a:t>. </a:t>
            </a:r>
            <a:r>
              <a:rPr lang="ru-RU" sz="2200" dirty="0" err="1" smtClean="0">
                <a:latin typeface="+mj-lt"/>
              </a:rPr>
              <a:t>Всі</a:t>
            </a:r>
            <a:r>
              <a:rPr lang="ru-RU" sz="2200" dirty="0" smtClean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вироби</a:t>
            </a:r>
            <a:r>
              <a:rPr lang="ru-RU" sz="2200" dirty="0">
                <a:latin typeface="+mj-lt"/>
              </a:rPr>
              <a:t> абсолютно </a:t>
            </a:r>
            <a:r>
              <a:rPr lang="ru-RU" sz="2200" dirty="0" err="1">
                <a:latin typeface="+mj-lt"/>
              </a:rPr>
              <a:t>неповторними</a:t>
            </a:r>
            <a:r>
              <a:rPr lang="ru-RU" sz="2200" dirty="0">
                <a:latin typeface="+mj-lt"/>
              </a:rPr>
              <a:t> за орнаменту, </a:t>
            </a:r>
            <a:r>
              <a:rPr lang="ru-RU" sz="2200" dirty="0" err="1">
                <a:latin typeface="+mj-lt"/>
              </a:rPr>
              <a:t>кольору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філософії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нарешті</a:t>
            </a:r>
            <a:r>
              <a:rPr lang="ru-RU" sz="2200" dirty="0">
                <a:latin typeface="+mj-lt"/>
              </a:rPr>
              <a:t>, не </a:t>
            </a:r>
            <a:r>
              <a:rPr lang="ru-RU" sz="2200" dirty="0" err="1">
                <a:latin typeface="+mj-lt"/>
              </a:rPr>
              <a:t>кажучи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вже</a:t>
            </a:r>
            <a:r>
              <a:rPr lang="ru-RU" sz="2200" dirty="0">
                <a:latin typeface="+mj-lt"/>
              </a:rPr>
              <a:t> про </a:t>
            </a:r>
            <a:r>
              <a:rPr lang="ru-RU" sz="2200" dirty="0" err="1" smtClean="0">
                <a:latin typeface="+mj-lt"/>
              </a:rPr>
              <a:t>розміриКожен</a:t>
            </a:r>
            <a:r>
              <a:rPr lang="ru-RU" sz="2200" dirty="0" smtClean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твір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має</a:t>
            </a:r>
            <a:r>
              <a:rPr lang="ru-RU" sz="2200" dirty="0">
                <a:latin typeface="+mj-lt"/>
              </a:rPr>
              <a:t> свою </a:t>
            </a:r>
            <a:r>
              <a:rPr lang="ru-RU" sz="2200" dirty="0" err="1">
                <a:latin typeface="+mj-lt"/>
              </a:rPr>
              <a:t>назву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свою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історію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виготовлення</a:t>
            </a:r>
            <a:r>
              <a:rPr lang="ru-RU" sz="2200" dirty="0">
                <a:latin typeface="+mj-lt"/>
              </a:rPr>
              <a:t>. </a:t>
            </a:r>
            <a:r>
              <a:rPr lang="ru-RU" sz="2200" dirty="0" err="1">
                <a:latin typeface="+mj-lt"/>
              </a:rPr>
              <a:t>Адже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кожний</a:t>
            </a:r>
            <a:r>
              <a:rPr lang="ru-RU" sz="2200" dirty="0">
                <a:latin typeface="+mj-lt"/>
              </a:rPr>
              <a:t> килим творили руки </a:t>
            </a:r>
            <a:r>
              <a:rPr lang="ru-RU" sz="2200" dirty="0" err="1">
                <a:latin typeface="+mj-lt"/>
              </a:rPr>
              <a:t>майстра-ткача</a:t>
            </a:r>
            <a:r>
              <a:rPr lang="ru-RU" sz="2200" dirty="0">
                <a:latin typeface="+mj-lt"/>
              </a:rPr>
              <a:t>, часто </a:t>
            </a:r>
            <a:r>
              <a:rPr lang="ru-RU" sz="2200" dirty="0" smtClean="0">
                <a:latin typeface="+mj-lt"/>
              </a:rPr>
              <a:t>не </a:t>
            </a:r>
            <a:r>
              <a:rPr lang="ru-RU" sz="2200" dirty="0">
                <a:latin typeface="+mj-lt"/>
              </a:rPr>
              <a:t>один </a:t>
            </a:r>
            <a:r>
              <a:rPr lang="ru-RU" sz="2200" dirty="0" err="1">
                <a:latin typeface="+mj-lt"/>
              </a:rPr>
              <a:t>рік</a:t>
            </a:r>
            <a:r>
              <a:rPr lang="ru-RU" sz="2200" dirty="0">
                <a:latin typeface="+mj-lt"/>
              </a:rPr>
              <a:t>. Нитки в таких килимах </a:t>
            </a:r>
            <a:r>
              <a:rPr lang="ru-RU" sz="2200" dirty="0" err="1">
                <a:latin typeface="+mj-lt"/>
              </a:rPr>
              <a:t>пофарбовані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виключно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натуральними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барвниками</a:t>
            </a:r>
            <a:r>
              <a:rPr lang="ru-RU" sz="2200" dirty="0">
                <a:latin typeface="+mj-lt"/>
              </a:rPr>
              <a:t>, </a:t>
            </a:r>
            <a:r>
              <a:rPr lang="ru-RU" sz="2200" dirty="0" err="1">
                <a:latin typeface="+mj-lt"/>
              </a:rPr>
              <a:t>одержуваними</a:t>
            </a:r>
            <a:r>
              <a:rPr lang="ru-RU" sz="2200" dirty="0">
                <a:latin typeface="+mj-lt"/>
              </a:rPr>
              <a:t> на </a:t>
            </a:r>
            <a:r>
              <a:rPr lang="ru-RU" sz="2200" dirty="0" err="1">
                <a:latin typeface="+mj-lt"/>
              </a:rPr>
              <a:t>основі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деревини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різних</a:t>
            </a:r>
            <a:r>
              <a:rPr lang="ru-RU" sz="2200" dirty="0">
                <a:latin typeface="+mj-lt"/>
              </a:rPr>
              <a:t> </a:t>
            </a:r>
            <a:r>
              <a:rPr lang="ru-RU" sz="2200" dirty="0" err="1">
                <a:latin typeface="+mj-lt"/>
              </a:rPr>
              <a:t>порід</a:t>
            </a:r>
            <a:r>
              <a:rPr lang="ru-RU" sz="2200" dirty="0">
                <a:latin typeface="+mj-lt"/>
              </a:rPr>
              <a:t>, трави та </a:t>
            </a:r>
            <a:r>
              <a:rPr lang="ru-RU" sz="2200" dirty="0" err="1">
                <a:latin typeface="+mj-lt"/>
              </a:rPr>
              <a:t>овочів</a:t>
            </a:r>
            <a:r>
              <a:rPr lang="ru-RU" sz="2200" dirty="0">
                <a:latin typeface="+mj-lt"/>
              </a:rPr>
              <a:t>.</a:t>
            </a:r>
            <a:r>
              <a:rPr lang="ru-RU" sz="2200" dirty="0" smtClean="0">
                <a:latin typeface="+mj-lt"/>
              </a:rPr>
              <a:t/>
            </a:r>
            <a:br>
              <a:rPr lang="ru-RU" sz="2200" dirty="0" smtClean="0">
                <a:latin typeface="+mj-lt"/>
              </a:rPr>
            </a:br>
            <a:endParaRPr lang="uk-UA" sz="2200" dirty="0">
              <a:latin typeface="+mj-lt"/>
            </a:endParaRPr>
          </a:p>
        </p:txBody>
      </p:sp>
      <p:pic>
        <p:nvPicPr>
          <p:cNvPr id="3074" name="Picture 2" descr="http://ua.ikeaukraine.com/images/products/large/4267_1_sh_dn__kilimi_pers_sk_hamadan.jpg"/>
          <p:cNvPicPr>
            <a:picLocks noChangeAspect="1" noChangeArrowheads="1"/>
          </p:cNvPicPr>
          <p:nvPr/>
        </p:nvPicPr>
        <p:blipFill>
          <a:blip r:embed="rId2"/>
          <a:srcRect l="33215" t="357" r="32499"/>
          <a:stretch>
            <a:fillRect/>
          </a:stretch>
        </p:blipFill>
        <p:spPr bwMode="auto">
          <a:xfrm rot="5400000">
            <a:off x="3929070" y="-3929070"/>
            <a:ext cx="128586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45566" cy="41431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Виробники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428604"/>
            <a:ext cx="9144000" cy="321471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uk-UA" dirty="0" smtClean="0"/>
              <a:t>Найбільш відомими країнами-виробниками східних килимів є Анатолія (малоазіатська Туреччина), Балкани (Болгарія, Албанія, Румунія, Греція, країни,  що утворилися після розпаду Югославії), Кавказ (Вірменія,</a:t>
            </a:r>
          </a:p>
          <a:p>
            <a:pPr fontAlgn="base"/>
            <a:endParaRPr lang="uk-UA" dirty="0" smtClean="0"/>
          </a:p>
          <a:p>
            <a:pPr fontAlgn="base"/>
            <a:r>
              <a:rPr lang="uk-UA" dirty="0" smtClean="0"/>
              <a:t> Азербайджан, Грузія, Чечня, Дагестан), Східний  Туркестан (Казахстан,  Киргизія, </a:t>
            </a:r>
            <a:r>
              <a:rPr lang="uk-UA" dirty="0" err="1" smtClean="0"/>
              <a:t>Канзу</a:t>
            </a:r>
            <a:r>
              <a:rPr lang="uk-UA" dirty="0" smtClean="0"/>
              <a:t>, частково </a:t>
            </a:r>
            <a:r>
              <a:rPr lang="uk-UA" dirty="0" err="1" smtClean="0"/>
              <a:t>Синк’ян</a:t>
            </a:r>
            <a:r>
              <a:rPr lang="uk-UA" dirty="0" smtClean="0"/>
              <a:t>),  Західний  Туркестан  (Туркменія,  частково Узбекистан, Таджикистан, Афганістан і Росія), Кашмір (республіка  в складі  Індії), Китай. Тібетськими  килимами можуть бути вироби з Тибету, Непалу або Індії,  а </a:t>
            </a:r>
            <a:r>
              <a:rPr lang="uk-UA" dirty="0" err="1" smtClean="0"/>
              <a:t>берберськими–</a:t>
            </a:r>
            <a:r>
              <a:rPr lang="uk-UA" dirty="0" smtClean="0"/>
              <a:t> з Марокко, Тунісу або Алжиру. Іранські плетені килими традиційно називають персидськими. </a:t>
            </a:r>
          </a:p>
          <a:p>
            <a:endParaRPr lang="uk-UA" dirty="0"/>
          </a:p>
        </p:txBody>
      </p:sp>
      <p:pic>
        <p:nvPicPr>
          <p:cNvPr id="2050" name="Picture 2" descr="кили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357562"/>
            <a:ext cx="6143668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767</TotalTime>
  <Words>301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Килимарство </vt:lpstr>
      <vt:lpstr>Слайд 2</vt:lpstr>
      <vt:lpstr>Cхідне килимарство</vt:lpstr>
      <vt:lpstr>Слайд 4</vt:lpstr>
      <vt:lpstr>Історія</vt:lpstr>
      <vt:lpstr>Слайд 6</vt:lpstr>
      <vt:lpstr>Слайд 7</vt:lpstr>
      <vt:lpstr>Виробники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Килимарство</dc:title>
  <dc:creator>Sergey</dc:creator>
  <cp:lastModifiedBy>Sergey</cp:lastModifiedBy>
  <cp:revision>79</cp:revision>
  <dcterms:created xsi:type="dcterms:W3CDTF">2013-10-31T10:17:37Z</dcterms:created>
  <dcterms:modified xsi:type="dcterms:W3CDTF">2014-01-17T15:28:20Z</dcterms:modified>
</cp:coreProperties>
</file>