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8" r:id="rId14"/>
    <p:sldId id="269" r:id="rId15"/>
    <p:sldId id="270" r:id="rId16"/>
    <p:sldId id="272" r:id="rId17"/>
    <p:sldId id="275" r:id="rId18"/>
    <p:sldId id="276" r:id="rId19"/>
    <p:sldId id="277" r:id="rId20"/>
    <p:sldId id="278" r:id="rId21"/>
    <p:sldId id="279" r:id="rId22"/>
    <p:sldId id="280" r:id="rId23"/>
    <p:sldId id="281" r:id="rId24"/>
    <p:sldId id="282" r:id="rId25"/>
    <p:sldId id="283" r:id="rId26"/>
    <p:sldId id="284" r:id="rId27"/>
    <p:sldId id="285" r:id="rId2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6A41AF3D-164D-4382-B164-DC412D95E428}" type="datetimeFigureOut">
              <a:rPr lang="ru-RU" smtClean="0"/>
              <a:t>12.11.2014</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19D91591-573E-4A74-A267-FAC6E2ABE3D1}"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A41AF3D-164D-4382-B164-DC412D95E428}" type="datetimeFigureOut">
              <a:rPr lang="ru-RU" smtClean="0"/>
              <a:t>12.11.2014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19D91591-573E-4A74-A267-FAC6E2ABE3D1}"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6A41AF3D-164D-4382-B164-DC412D95E428}" type="datetimeFigureOut">
              <a:rPr lang="ru-RU" smtClean="0"/>
              <a:t>12.11.2014</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19D91591-573E-4A74-A267-FAC6E2ABE3D1}"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6A41AF3D-164D-4382-B164-DC412D95E428}" type="datetimeFigureOut">
              <a:rPr lang="ru-RU" smtClean="0"/>
              <a:t>12.11.2014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19D91591-573E-4A74-A267-FAC6E2ABE3D1}"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6A41AF3D-164D-4382-B164-DC412D95E428}" type="datetimeFigureOut">
              <a:rPr lang="ru-RU" smtClean="0"/>
              <a:t>12.11.2014</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19D91591-573E-4A74-A267-FAC6E2ABE3D1}"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6A41AF3D-164D-4382-B164-DC412D95E428}" type="datetimeFigureOut">
              <a:rPr lang="ru-RU" smtClean="0"/>
              <a:t>12.11.2014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19D91591-573E-4A74-A267-FAC6E2ABE3D1}"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6A41AF3D-164D-4382-B164-DC412D95E428}" type="datetimeFigureOut">
              <a:rPr lang="ru-RU" smtClean="0"/>
              <a:t>12.11.2014</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19D91591-573E-4A74-A267-FAC6E2ABE3D1}"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6A41AF3D-164D-4382-B164-DC412D95E428}" type="datetimeFigureOut">
              <a:rPr lang="ru-RU" smtClean="0"/>
              <a:t>12.11.2014</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19D91591-573E-4A74-A267-FAC6E2ABE3D1}"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6A41AF3D-164D-4382-B164-DC412D95E428}" type="datetimeFigureOut">
              <a:rPr lang="ru-RU" smtClean="0"/>
              <a:t>12.11.2014</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19D91591-573E-4A74-A267-FAC6E2ABE3D1}"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6A41AF3D-164D-4382-B164-DC412D95E428}" type="datetimeFigureOut">
              <a:rPr lang="ru-RU" smtClean="0"/>
              <a:t>12.11.2014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19D91591-573E-4A74-A267-FAC6E2ABE3D1}"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6A41AF3D-164D-4382-B164-DC412D95E428}" type="datetimeFigureOut">
              <a:rPr lang="ru-RU" smtClean="0"/>
              <a:t>12.11.2014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19D91591-573E-4A74-A267-FAC6E2ABE3D1}" type="slidenum">
              <a:rPr lang="ru-RU" smtClean="0"/>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6A41AF3D-164D-4382-B164-DC412D95E428}" type="datetimeFigureOut">
              <a:rPr lang="ru-RU" smtClean="0"/>
              <a:t>12.11.2014</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19D91591-573E-4A74-A267-FAC6E2ABE3D1}"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jfk-nasa-14-rice-1.jpg"/>
          <p:cNvPicPr>
            <a:picLocks noChangeAspect="1"/>
          </p:cNvPicPr>
          <p:nvPr/>
        </p:nvPicPr>
        <p:blipFill>
          <a:blip r:embed="rId2" cstate="print"/>
          <a:stretch>
            <a:fillRect/>
          </a:stretch>
        </p:blipFill>
        <p:spPr>
          <a:xfrm>
            <a:off x="0" y="0"/>
            <a:ext cx="4723448" cy="6858000"/>
          </a:xfrm>
          <a:prstGeom prst="rect">
            <a:avLst/>
          </a:prstGeom>
        </p:spPr>
      </p:pic>
      <p:sp>
        <p:nvSpPr>
          <p:cNvPr id="5" name="Прямоугольник 4"/>
          <p:cNvSpPr/>
          <p:nvPr/>
        </p:nvSpPr>
        <p:spPr>
          <a:xfrm>
            <a:off x="5564976" y="1628800"/>
            <a:ext cx="2032929" cy="923330"/>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uk-UA"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Джон</a:t>
            </a:r>
            <a:endParaRPr lang="ru-RU" sz="5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6" name="Прямоугольник 5"/>
          <p:cNvSpPr/>
          <p:nvPr/>
        </p:nvSpPr>
        <p:spPr>
          <a:xfrm>
            <a:off x="5220072" y="2852936"/>
            <a:ext cx="2892138" cy="923330"/>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uk-UA" sz="5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Кеннеді</a:t>
            </a:r>
            <a:endParaRPr lang="ru-RU" sz="5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404664"/>
            <a:ext cx="8172400" cy="1015663"/>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uk-UA" sz="2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На початку своєї політичної кар'єри Кеннеді дуже гостро реагував на амбіційність батька та його постійні поради заявляючи:</a:t>
            </a:r>
            <a:endParaRPr lang="uk-UA" sz="2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 name="Прямоугольник 3"/>
          <p:cNvSpPr/>
          <p:nvPr/>
        </p:nvSpPr>
        <p:spPr>
          <a:xfrm>
            <a:off x="323528" y="2060848"/>
            <a:ext cx="7398568" cy="830997"/>
          </a:xfrm>
          <a:prstGeom prst="rect">
            <a:avLst/>
          </a:prstGeom>
        </p:spPr>
        <p:txBody>
          <a:bodyPr wrap="square">
            <a:spAutoFit/>
          </a:bodyPr>
          <a:lstStyle/>
          <a:p>
            <a:pPr algn="ctr"/>
            <a:r>
              <a:rPr lang="uk-UA" sz="2400" b="1" i="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Мій батько, як черевомовець, а я — маріонетка у його руках.</a:t>
            </a:r>
            <a:endParaRPr lang="uk-UA"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Прямоугольник 4"/>
          <p:cNvSpPr/>
          <p:nvPr/>
        </p:nvSpPr>
        <p:spPr>
          <a:xfrm>
            <a:off x="0" y="4077072"/>
            <a:ext cx="8100392" cy="1015663"/>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uk-UA" sz="2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Але з часом він втягнувся у політичну гру, і думка про президентство перестала його лякати. Навіть більше, Джон захотів стати президентом.</a:t>
            </a:r>
            <a:endParaRPr lang="uk-UA" sz="2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355976" y="0"/>
            <a:ext cx="3779912" cy="6555641"/>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uk-UA" sz="2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Спочатку, він намагався стати кандидатом у віце-президенти від демократів на майбутніх президентських виборах, але місце було віддано сенатору від штату Теннессі </a:t>
            </a:r>
            <a:r>
              <a:rPr lang="uk-UA" sz="20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Естесу</a:t>
            </a:r>
            <a:r>
              <a:rPr lang="uk-UA" sz="2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uk-UA" sz="20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Кевоферу</a:t>
            </a:r>
            <a:r>
              <a:rPr lang="uk-UA" sz="2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Після цієї поразки він відвідав 150 міст у рамках кампанії підтримки кандидата від демократів </a:t>
            </a:r>
            <a:r>
              <a:rPr lang="uk-UA" sz="20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Едлая</a:t>
            </a:r>
            <a:r>
              <a:rPr lang="uk-UA" sz="2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uk-UA" sz="20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Стівенсона</a:t>
            </a:r>
            <a:r>
              <a:rPr lang="uk-UA" sz="2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На президентських виборах 1956 року республіканець Ейзенхауер переміг </a:t>
            </a:r>
            <a:r>
              <a:rPr lang="uk-UA" sz="20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Стівенсона</a:t>
            </a:r>
            <a:r>
              <a:rPr lang="uk-UA" sz="2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але брати Кеннеді набралися чималого досвіду передвиборчої боротьби.</a:t>
            </a:r>
            <a:endParaRPr lang="uk-UA" sz="2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3" name="Рисунок 2" descr="Рисунок3.jpg"/>
          <p:cNvPicPr>
            <a:picLocks noChangeAspect="1"/>
          </p:cNvPicPr>
          <p:nvPr/>
        </p:nvPicPr>
        <p:blipFill>
          <a:blip r:embed="rId2" cstate="print"/>
          <a:stretch>
            <a:fillRect/>
          </a:stretch>
        </p:blipFill>
        <p:spPr>
          <a:xfrm>
            <a:off x="0" y="0"/>
            <a:ext cx="4362314" cy="4653136"/>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Рисунок5.jpg"/>
          <p:cNvPicPr>
            <a:picLocks noChangeAspect="1"/>
          </p:cNvPicPr>
          <p:nvPr/>
        </p:nvPicPr>
        <p:blipFill>
          <a:blip r:embed="rId2" cstate="print"/>
          <a:stretch>
            <a:fillRect/>
          </a:stretch>
        </p:blipFill>
        <p:spPr>
          <a:xfrm>
            <a:off x="0" y="0"/>
            <a:ext cx="4275971" cy="5506135"/>
          </a:xfrm>
          <a:prstGeom prst="rect">
            <a:avLst/>
          </a:prstGeom>
        </p:spPr>
      </p:pic>
      <p:sp>
        <p:nvSpPr>
          <p:cNvPr id="3" name="Прямоугольник 2"/>
          <p:cNvSpPr/>
          <p:nvPr/>
        </p:nvSpPr>
        <p:spPr>
          <a:xfrm>
            <a:off x="4283968" y="0"/>
            <a:ext cx="3851920" cy="5909310"/>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uk-UA" sz="21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У січні 1960 року Кеннеді офіційно заявив про свій задум балотуватися у президенти США. Для цього йому потрібно було висунути свою кандидатуру на з'їзді Демократичної партії. Кеннеді, не маючи достатніх зв'язків і підтримки з боку серйозних політиків, став часто з'являтися у телепрограмах, виступати на радіо, широко використовував засоби масової інформації для прямого спілкування з народом.</a:t>
            </a:r>
            <a:endParaRPr lang="uk-UA" sz="21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john_f_kennedy-g23102012110553.jpg"/>
          <p:cNvPicPr>
            <a:picLocks noChangeAspect="1"/>
          </p:cNvPicPr>
          <p:nvPr/>
        </p:nvPicPr>
        <p:blipFill>
          <a:blip r:embed="rId2" cstate="print"/>
          <a:stretch>
            <a:fillRect/>
          </a:stretch>
        </p:blipFill>
        <p:spPr>
          <a:xfrm>
            <a:off x="179512" y="0"/>
            <a:ext cx="7874000" cy="4699000"/>
          </a:xfrm>
          <a:prstGeom prst="rect">
            <a:avLst/>
          </a:prstGeom>
        </p:spPr>
      </p:pic>
      <p:sp>
        <p:nvSpPr>
          <p:cNvPr id="4" name="Прямоугольник 3"/>
          <p:cNvSpPr/>
          <p:nvPr/>
        </p:nvSpPr>
        <p:spPr>
          <a:xfrm>
            <a:off x="539552" y="5085184"/>
            <a:ext cx="7200800" cy="1477328"/>
          </a:xfrm>
          <a:prstGeom prst="rect">
            <a:avLst/>
          </a:prstGeom>
        </p:spPr>
        <p:txBody>
          <a:bodyPr wrap="square">
            <a:spAutoFit/>
          </a:bodyPr>
          <a:lstStyle/>
          <a:p>
            <a:r>
              <a:rPr lang="uk-UA"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Нарешті, 8 листопада 1960 року, Джон Кеннеді переміг з надзвичайно малою різницею голосів, а саме, 34 млн. 220 тис. 984 голоси за Кеннеді проти 34 млн. 108 тис. 157 голосів за </a:t>
            </a:r>
            <a:r>
              <a:rPr lang="uk-UA"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Ніксона</a:t>
            </a:r>
            <a:r>
              <a:rPr lang="uk-UA"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Сполучені Штати вперше за свою історію обрали президента-католика ірландського походження.</a:t>
            </a:r>
            <a:endParaRPr lang="uk-UA"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5042118"/>
            <a:ext cx="8172400" cy="1815882"/>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ru-RU" sz="16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20 </a:t>
            </a:r>
            <a:r>
              <a:rPr lang="ru-RU" sz="160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січня</a:t>
            </a:r>
            <a:r>
              <a:rPr lang="ru-RU" sz="16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1961 року Джон </a:t>
            </a:r>
            <a:r>
              <a:rPr lang="ru-RU" sz="160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Кеннеді</a:t>
            </a:r>
            <a:r>
              <a:rPr lang="ru-RU" sz="16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ru-RU" sz="160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склав</a:t>
            </a:r>
            <a:r>
              <a:rPr lang="ru-RU" sz="16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присягу </a:t>
            </a:r>
            <a:r>
              <a:rPr lang="ru-RU" sz="160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і</a:t>
            </a:r>
            <a:r>
              <a:rPr lang="ru-RU" sz="16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став таким чином 35-м президентом США. </a:t>
            </a:r>
            <a:r>
              <a:rPr lang="ru-RU" sz="160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Хоча</a:t>
            </a:r>
            <a:r>
              <a:rPr lang="ru-RU" sz="16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ru-RU" sz="160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церемонія</a:t>
            </a:r>
            <a:r>
              <a:rPr lang="ru-RU" sz="16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ru-RU" sz="160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інавгурації</a:t>
            </a:r>
            <a:r>
              <a:rPr lang="ru-RU" sz="16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проходила у </a:t>
            </a:r>
            <a:r>
              <a:rPr lang="ru-RU" sz="160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сильний</a:t>
            </a:r>
            <a:r>
              <a:rPr lang="ru-RU" sz="16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мороз, </a:t>
            </a:r>
            <a:r>
              <a:rPr lang="ru-RU" sz="160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промова</a:t>
            </a:r>
            <a:r>
              <a:rPr lang="ru-RU" sz="16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Джона </a:t>
            </a:r>
            <a:r>
              <a:rPr lang="ru-RU" sz="160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Кеннеді</a:t>
            </a:r>
            <a:r>
              <a:rPr lang="ru-RU" sz="16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ru-RU" sz="160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була</a:t>
            </a:r>
            <a:r>
              <a:rPr lang="ru-RU" sz="16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ru-RU" sz="160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досить</a:t>
            </a:r>
            <a:r>
              <a:rPr lang="ru-RU" sz="16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ru-RU" sz="160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емоційною</a:t>
            </a:r>
            <a:r>
              <a:rPr lang="ru-RU" sz="16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ru-RU" sz="160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Новообраний</a:t>
            </a:r>
            <a:r>
              <a:rPr lang="ru-RU" sz="16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Президент США закликав </a:t>
            </a:r>
            <a:r>
              <a:rPr lang="ru-RU" sz="160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своїх</a:t>
            </a:r>
            <a:r>
              <a:rPr lang="ru-RU" sz="16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ru-RU" sz="160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громадян</a:t>
            </a:r>
            <a:r>
              <a:rPr lang="ru-RU" sz="16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бути </a:t>
            </a:r>
            <a:r>
              <a:rPr lang="ru-RU" sz="160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активними</a:t>
            </a:r>
            <a:r>
              <a:rPr lang="ru-RU" sz="16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сказавши: «</a:t>
            </a:r>
            <a:r>
              <a:rPr lang="ru-RU" sz="1600"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Не </a:t>
            </a:r>
            <a:r>
              <a:rPr lang="ru-RU" sz="1600" i="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запитуйте</a:t>
            </a:r>
            <a:r>
              <a:rPr lang="ru-RU" sz="1600"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ru-RU" sz="1600" i="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що</a:t>
            </a:r>
            <a:r>
              <a:rPr lang="ru-RU" sz="1600"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Ваша держава </a:t>
            </a:r>
            <a:r>
              <a:rPr lang="ru-RU" sz="1600" i="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може</a:t>
            </a:r>
            <a:r>
              <a:rPr lang="ru-RU" sz="1600"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ru-RU" sz="1600" i="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зробити</a:t>
            </a:r>
            <a:r>
              <a:rPr lang="ru-RU" sz="1600"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для Вас, </a:t>
            </a:r>
            <a:r>
              <a:rPr lang="ru-RU" sz="1600" i="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запитуйте</a:t>
            </a:r>
            <a:r>
              <a:rPr lang="ru-RU" sz="1600"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ru-RU" sz="1600" i="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що</a:t>
            </a:r>
            <a:r>
              <a:rPr lang="ru-RU" sz="1600"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ru-RU" sz="1600" i="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Ви</a:t>
            </a:r>
            <a:r>
              <a:rPr lang="ru-RU" sz="1600"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можете </a:t>
            </a:r>
            <a:r>
              <a:rPr lang="ru-RU" sz="1600" i="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зробити</a:t>
            </a:r>
            <a:r>
              <a:rPr lang="ru-RU" sz="1600"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для </a:t>
            </a:r>
            <a:r>
              <a:rPr lang="ru-RU" sz="1600" i="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Вашої</a:t>
            </a:r>
            <a:r>
              <a:rPr lang="ru-RU" sz="1600"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ru-RU" sz="1600" i="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держави</a:t>
            </a:r>
            <a:r>
              <a:rPr lang="ru-RU" sz="16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ru-RU" sz="160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Також</a:t>
            </a:r>
            <a:r>
              <a:rPr lang="ru-RU" sz="16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ru-RU" sz="160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він</a:t>
            </a:r>
            <a:r>
              <a:rPr lang="ru-RU" sz="16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закликав народи </a:t>
            </a:r>
            <a:r>
              <a:rPr lang="ru-RU" sz="160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світу</a:t>
            </a:r>
            <a:r>
              <a:rPr lang="ru-RU" sz="16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ru-RU" sz="160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об'єднатися</a:t>
            </a:r>
            <a:r>
              <a:rPr lang="ru-RU" sz="16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ru-RU" sz="160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щоби</a:t>
            </a:r>
            <a:r>
              <a:rPr lang="ru-RU" sz="16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ru-RU" sz="1600"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побороти</a:t>
            </a:r>
            <a:r>
              <a:rPr lang="ru-RU" sz="16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ru-RU" sz="1600" i="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спільних</a:t>
            </a:r>
            <a:r>
              <a:rPr lang="ru-RU" sz="1600"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ru-RU" sz="1600" i="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ворогів</a:t>
            </a:r>
            <a:r>
              <a:rPr lang="ru-RU" sz="1600"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ru-RU" sz="1600" i="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людства</a:t>
            </a:r>
            <a:r>
              <a:rPr lang="ru-RU" sz="1600"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ru-RU" sz="1600" i="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тиранію</a:t>
            </a:r>
            <a:r>
              <a:rPr lang="ru-RU" sz="1600"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ru-RU" sz="1600" i="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бідність</a:t>
            </a:r>
            <a:r>
              <a:rPr lang="ru-RU" sz="1600"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ru-RU" sz="1600" i="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хвороби</a:t>
            </a:r>
            <a:r>
              <a:rPr lang="ru-RU" sz="1600"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та </a:t>
            </a:r>
            <a:r>
              <a:rPr lang="ru-RU" sz="1600" i="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війну</a:t>
            </a:r>
            <a:r>
              <a:rPr lang="ru-RU" sz="1600"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як </a:t>
            </a:r>
            <a:r>
              <a:rPr lang="ru-RU" sz="1600" i="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таку</a:t>
            </a:r>
            <a:r>
              <a:rPr lang="ru-RU" sz="16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t>
            </a:r>
            <a:endParaRPr lang="uk-UA" sz="16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3" name="Рисунок 2" descr="Jfk_inauguration.jpg"/>
          <p:cNvPicPr>
            <a:picLocks noChangeAspect="1"/>
          </p:cNvPicPr>
          <p:nvPr/>
        </p:nvPicPr>
        <p:blipFill>
          <a:blip r:embed="rId2" cstate="print"/>
          <a:stretch>
            <a:fillRect/>
          </a:stretch>
        </p:blipFill>
        <p:spPr>
          <a:xfrm>
            <a:off x="1259632" y="0"/>
            <a:ext cx="5688632" cy="5013176"/>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067944" y="0"/>
            <a:ext cx="4067944" cy="4401205"/>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ru-RU" sz="20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Спершу</a:t>
            </a:r>
            <a:r>
              <a:rPr lang="ru-RU" sz="2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ru-RU" sz="20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Кеннеді</a:t>
            </a:r>
            <a:r>
              <a:rPr lang="ru-RU" sz="2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ru-RU" sz="20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потрібно</a:t>
            </a:r>
            <a:r>
              <a:rPr lang="ru-RU" sz="2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ru-RU" sz="20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було</a:t>
            </a:r>
            <a:r>
              <a:rPr lang="ru-RU" sz="2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ru-RU" sz="20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сформувати</a:t>
            </a:r>
            <a:r>
              <a:rPr lang="ru-RU" sz="2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ru-RU" sz="20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нову</a:t>
            </a:r>
            <a:r>
              <a:rPr lang="ru-RU" sz="2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ru-RU" sz="20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адміністрацію</a:t>
            </a:r>
            <a:r>
              <a:rPr lang="ru-RU" sz="2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ru-RU" sz="20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тобто</a:t>
            </a:r>
            <a:r>
              <a:rPr lang="ru-RU" sz="2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ru-RU" sz="20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призначити</a:t>
            </a:r>
            <a:r>
              <a:rPr lang="ru-RU" sz="2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ru-RU" sz="20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близько</a:t>
            </a:r>
            <a:r>
              <a:rPr lang="ru-RU" sz="2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1200 </a:t>
            </a:r>
            <a:r>
              <a:rPr lang="ru-RU" sz="20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чиновників</a:t>
            </a:r>
            <a:r>
              <a:rPr lang="ru-RU" sz="2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разом </a:t>
            </a:r>
            <a:r>
              <a:rPr lang="ru-RU" sz="20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із</a:t>
            </a:r>
            <a:r>
              <a:rPr lang="ru-RU" sz="2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членами уряду. </a:t>
            </a:r>
            <a:r>
              <a:rPr lang="ru-RU" sz="20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Він</a:t>
            </a:r>
            <a:r>
              <a:rPr lang="ru-RU" sz="2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ru-RU" sz="20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відразу</a:t>
            </a:r>
            <a:r>
              <a:rPr lang="ru-RU" sz="2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став </a:t>
            </a:r>
            <a:r>
              <a:rPr lang="ru-RU" sz="20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призначати</a:t>
            </a:r>
            <a:r>
              <a:rPr lang="ru-RU" sz="2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на </a:t>
            </a:r>
            <a:r>
              <a:rPr lang="ru-RU" sz="20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високі</a:t>
            </a:r>
            <a:r>
              <a:rPr lang="ru-RU" sz="2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посади людей, </a:t>
            </a:r>
            <a:r>
              <a:rPr lang="ru-RU" sz="20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які</a:t>
            </a:r>
            <a:r>
              <a:rPr lang="ru-RU" sz="2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ru-RU" sz="20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бажали</a:t>
            </a:r>
            <a:r>
              <a:rPr lang="ru-RU" sz="2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ru-RU" sz="20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з</a:t>
            </a:r>
            <a:r>
              <a:rPr lang="ru-RU" sz="2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ним </a:t>
            </a:r>
            <a:r>
              <a:rPr lang="ru-RU" sz="20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співпрацювати</a:t>
            </a:r>
            <a:r>
              <a:rPr lang="ru-RU" sz="2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До того ж, </a:t>
            </a:r>
            <a:r>
              <a:rPr lang="ru-RU" sz="20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Кеннеді</a:t>
            </a:r>
            <a:r>
              <a:rPr lang="ru-RU" sz="2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ru-RU" sz="20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вирішив</a:t>
            </a:r>
            <a:r>
              <a:rPr lang="ru-RU" sz="2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ru-RU" sz="20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заспокоїти</a:t>
            </a:r>
            <a:r>
              <a:rPr lang="ru-RU" sz="2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ru-RU" sz="20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республіканців</a:t>
            </a:r>
            <a:r>
              <a:rPr lang="ru-RU" sz="2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тому на </a:t>
            </a:r>
            <a:r>
              <a:rPr lang="ru-RU" sz="20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своїх</a:t>
            </a:r>
            <a:r>
              <a:rPr lang="ru-RU" sz="2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ru-RU" sz="20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місцях</a:t>
            </a:r>
            <a:r>
              <a:rPr lang="ru-RU" sz="2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ru-RU" sz="20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залишилися</a:t>
            </a:r>
            <a:r>
              <a:rPr lang="ru-RU" sz="2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Аллен Даллес (голова ЦРУ) та </a:t>
            </a:r>
            <a:r>
              <a:rPr lang="ru-RU" sz="20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Едгар</a:t>
            </a:r>
            <a:r>
              <a:rPr lang="ru-RU" sz="2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Гувер (голова ФБР).</a:t>
            </a:r>
            <a:endParaRPr lang="uk-UA" sz="2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Прямоугольник 2"/>
          <p:cNvSpPr/>
          <p:nvPr/>
        </p:nvSpPr>
        <p:spPr>
          <a:xfrm>
            <a:off x="0" y="4426565"/>
            <a:ext cx="8172400" cy="2431435"/>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uk-UA" sz="19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Демократ Кеннеді, на відмінну від республіканців і колишньої адміністрації президента Ейзенхауера, зібрав у Білому домі команду з молодих, освічених та амбіційних людей. Вони склали штат радників президента, а також зайняли декілька важливих посад. Віце-президентом, за підсумками з'їзду Демократичної партії, став Ліндон Джонсон, який не дуже комфортно почував себе у команді президента. Відносини між Джонсоном та Кеннеді складалися непрості.</a:t>
            </a:r>
            <a:endParaRPr lang="uk-UA" sz="19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4" name="Рисунок 3" descr="john-f-kennedy--120.jpg"/>
          <p:cNvPicPr>
            <a:picLocks noChangeAspect="1"/>
          </p:cNvPicPr>
          <p:nvPr/>
        </p:nvPicPr>
        <p:blipFill>
          <a:blip r:embed="rId2" cstate="print"/>
          <a:stretch>
            <a:fillRect/>
          </a:stretch>
        </p:blipFill>
        <p:spPr>
          <a:xfrm>
            <a:off x="1" y="0"/>
            <a:ext cx="3923928" cy="4365104"/>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smtClean="0"/>
              <a:t>Внутрішня</a:t>
            </a:r>
            <a:r>
              <a:rPr lang="ru-RU" dirty="0" smtClean="0"/>
              <a:t> </a:t>
            </a:r>
            <a:r>
              <a:rPr lang="ru-RU" dirty="0" err="1" smtClean="0"/>
              <a:t>політика</a:t>
            </a:r>
            <a:r>
              <a:rPr lang="ru-RU" dirty="0" smtClean="0"/>
              <a:t/>
            </a:r>
            <a:br>
              <a:rPr lang="ru-RU" dirty="0" smtClean="0"/>
            </a:br>
            <a:endParaRPr lang="uk-UA" dirty="0"/>
          </a:p>
        </p:txBody>
      </p:sp>
      <p:sp>
        <p:nvSpPr>
          <p:cNvPr id="3" name="Содержимое 2"/>
          <p:cNvSpPr>
            <a:spLocks noGrp="1"/>
          </p:cNvSpPr>
          <p:nvPr>
            <p:ph idx="1"/>
          </p:nvPr>
        </p:nvSpPr>
        <p:spPr/>
        <p:txBody>
          <a:bodyPr>
            <a:normAutofit fontScale="77500" lnSpcReduction="20000"/>
          </a:bodyPr>
          <a:lstStyle/>
          <a:p>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Молодому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урядові</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та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Кеннеді</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потрібно</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було</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вирішити</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питання</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зовнішньої</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політики</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досліджувати</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науку та космос,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вирішувати</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проблеми</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що</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назріли</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в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американському</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суспільстві</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На початку 1960-х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років</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у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Сполучені</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Штати</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прийшов</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період</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реорганізації</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та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змін</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У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економіці</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з'явився</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спад,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що</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негативно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відобразилось</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на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суспільному</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настрої</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Було</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очевидно,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що</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Америка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потребувала</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нового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лідера</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який</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би</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зміг</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правити</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країною</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у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нових</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умовах</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А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політика</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нових</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рубежів</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включала в себе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проведення</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реформ в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усіх</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основних</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сферах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життя</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в тому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числі</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у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освіті</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та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охороні</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здоров'я</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вирішення</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таких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гострих</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проблем, як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безробіття</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житлове</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питання</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расова</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дискримінація</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Припускалося</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значно</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розширити</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космічну</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програму</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Сполучених</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Штатів</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заради</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того,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щоб</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побороти</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відстань</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від</a:t>
            </a:r>
            <a:r>
              <a:rPr lang="ru-RU"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СРСР.</a:t>
            </a:r>
            <a:endParaRPr lang="uk-UA"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Економіка</a:t>
            </a:r>
            <a:r>
              <a:rPr lang="ru-RU" dirty="0" smtClean="0"/>
              <a:t/>
            </a:r>
            <a:br>
              <a:rPr lang="ru-RU" dirty="0" smtClean="0"/>
            </a:br>
            <a:endParaRPr lang="uk-UA" dirty="0"/>
          </a:p>
        </p:txBody>
      </p:sp>
      <p:sp>
        <p:nvSpPr>
          <p:cNvPr id="3" name="Содержимое 2"/>
          <p:cNvSpPr>
            <a:spLocks noGrp="1"/>
          </p:cNvSpPr>
          <p:nvPr>
            <p:ph idx="1"/>
          </p:nvPr>
        </p:nvSpPr>
        <p:spPr/>
        <p:txBody>
          <a:bodyPr>
            <a:normAutofit fontScale="70000" lnSpcReduction="20000"/>
          </a:bodyPr>
          <a:lstStyle/>
          <a:p>
            <a:r>
              <a:rPr lang="uk-UA"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Прихід Кеннеді до влади збігся у часі із фазою циклічного підйому у економіці. Однак президенту та його адміністрації довелося зіткнутися із певними економічними ускладненнями. Зокрема, державний бюджет США 1961 року був першим дефіцитним бюджетом в історії економіки Штатів, не враховуючи роки війни та періодів економічних криз. До весни 1962 року ситуація ускладнилась ще й тим, що рівень безробіття, що перед цим стрімко спадав, зупинився на позначці у 5,5%, а в травні цього ж року відбулося найбільш різке з часів Великої депресії падіння курсу акцій на біржі. Однак, поступово ситуацію вдалося владнати і вже державний бюджет США 1962 року був першим в історії країни, що сягнув позначки у більш ніж 100 млрд. доларів. Зростання ВВП у період президентства Кеннеді досягло в середньому 5,5% на рік, водночас вдалося знизити рівень безробіття за умови, </a:t>
            </a:r>
            <a:r>
              <a:rPr lang="uk-UA"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щоінфляція</a:t>
            </a:r>
            <a:r>
              <a:rPr lang="uk-UA"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не перевищувала 1% на рік. Промислове виробництво зростало на 15%, а продажі транспортних засобів - на 40% </a:t>
            </a:r>
            <a:r>
              <a:rPr lang="uk-UA"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на</a:t>
            </a:r>
            <a:r>
              <a:rPr lang="uk-UA"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рік. Такий рівень зростання цих показників продовжувався до 1969 року й так і не був повторений впродовж такого довгого періоду часу.</a:t>
            </a:r>
            <a:endParaRPr lang="uk-UA"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Громадянські права</a:t>
            </a:r>
            <a:r>
              <a:rPr lang="ru-RU" dirty="0" smtClean="0"/>
              <a:t/>
            </a:r>
            <a:br>
              <a:rPr lang="ru-RU" dirty="0" smtClean="0"/>
            </a:br>
            <a:endParaRPr lang="uk-UA" dirty="0"/>
          </a:p>
        </p:txBody>
      </p:sp>
      <p:sp>
        <p:nvSpPr>
          <p:cNvPr id="3" name="Содержимое 2"/>
          <p:cNvSpPr>
            <a:spLocks noGrp="1"/>
          </p:cNvSpPr>
          <p:nvPr>
            <p:ph idx="1"/>
          </p:nvPr>
        </p:nvSpPr>
        <p:spPr/>
        <p:txBody>
          <a:bodyPr>
            <a:normAutofit fontScale="77500" lnSpcReduction="20000"/>
          </a:bodyPr>
          <a:lstStyle/>
          <a:p>
            <a:r>
              <a:rPr lang="uk-UA"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Заява президента Кеннеді про «політику нових рубежів» підсилила боротьбу темношкірих за рівні громадянські права з білими. Президент розумів, що його підтримка </a:t>
            </a:r>
            <a:r>
              <a:rPr lang="uk-UA"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афро-американського</a:t>
            </a:r>
            <a:r>
              <a:rPr lang="uk-UA"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руху призведе до вагомого зниження його популярності у південних штатах, де расова дискримінація була особливо сильною. Але він розумів, що рух за рівноправність буде лише збільшуватись. Кеннеді розраховував на те, що його віце-президент Джонсон, який був більш консервативним та поміркованим, дозволить зберегти традиційний електорат на Півдні США. Він вирішив йти за моделлю Лінкольна і пішов на рішучі кроки. У 1963 році, після того, як більш ніж 200 тисяч людей здійснили марш протесту у Вашингтоні та священик Мартін Лютер Кінг провів свою </a:t>
            </a:r>
            <a:r>
              <a:rPr lang="uk-UA"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знаменитупромову</a:t>
            </a:r>
            <a:r>
              <a:rPr lang="uk-UA"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про мрію, Кеннеді вніс на розгляд Сенату законопроект про громадянські права, який проголошував незаконною будь-яку расову дискримінацію.</a:t>
            </a:r>
            <a:endParaRPr lang="uk-UA"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Зовнішня політика</a:t>
            </a:r>
            <a:r>
              <a:rPr lang="ru-RU" dirty="0" smtClean="0"/>
              <a:t/>
            </a:r>
            <a:br>
              <a:rPr lang="ru-RU" dirty="0" smtClean="0"/>
            </a:br>
            <a:endParaRPr lang="uk-UA" dirty="0"/>
          </a:p>
        </p:txBody>
      </p:sp>
      <p:sp>
        <p:nvSpPr>
          <p:cNvPr id="3" name="Содержимое 2"/>
          <p:cNvSpPr>
            <a:spLocks noGrp="1"/>
          </p:cNvSpPr>
          <p:nvPr>
            <p:ph idx="1"/>
          </p:nvPr>
        </p:nvSpPr>
        <p:spPr/>
        <p:txBody>
          <a:bodyPr>
            <a:normAutofit fontScale="92500" lnSpcReduction="20000"/>
          </a:bodyPr>
          <a:lstStyle/>
          <a:p>
            <a:r>
              <a:rPr lang="uk-UA"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Кеннеді значно збільшив військові витрати США, що було пов'язане з тим, що у середині 20-го століття у країнах Африки та Азії широко розгорнулись національно-визвольні рухи. Для протидії впливу комуністів у цих регіонах команда Кеннеді розробила ряд економічних та військових заходів. У березні 1961 року був створений Корпус миру для роботи американських добровольців у країнах, що розвиваються. При цьому передбачалося вести локальні та </a:t>
            </a:r>
            <a:r>
              <a:rPr lang="uk-UA"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антипартизанські</a:t>
            </a:r>
            <a:r>
              <a:rPr lang="uk-UA"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війни з використанням ядерних та звичайних озброєнь. Все це призвело до загострення міжнародної ситуації.</a:t>
            </a:r>
            <a:endParaRPr lang="uk-UA"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479635" y="2967335"/>
            <a:ext cx="184730"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endParaRPr lang="ru-RU"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Прямоугольник 2"/>
          <p:cNvSpPr/>
          <p:nvPr/>
        </p:nvSpPr>
        <p:spPr>
          <a:xfrm>
            <a:off x="467544" y="889844"/>
            <a:ext cx="7704856" cy="5262979"/>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uk-UA"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Джон </a:t>
            </a:r>
            <a:r>
              <a:rPr lang="uk-UA" sz="24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Фітцджеральд</a:t>
            </a:r>
            <a:r>
              <a:rPr lang="uk-UA"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Кеннеді народився о 3 ночі 29 травня 1917 р. у місті </a:t>
            </a:r>
            <a:r>
              <a:rPr lang="uk-UA" sz="24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Бруклайн</a:t>
            </a:r>
            <a:r>
              <a:rPr lang="uk-UA"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штат </a:t>
            </a:r>
            <a:r>
              <a:rPr lang="uk-UA" sz="24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Массачусетс</a:t>
            </a:r>
            <a:r>
              <a:rPr lang="uk-UA"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Його назвали на честь Іоанна Богослова та батька Рози. Він походив з багатої ірландської сім'ї, в якій було дев'ять дітей. Його батько, Джозеф Кеннеді (1888-1969), був відомим політиком, близьким радником президента Франкліна Рузвельта, послом США у Великій Британії (1938-1940). Мати - Роза Елізабет </a:t>
            </a:r>
            <a:r>
              <a:rPr lang="uk-UA" sz="24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Фітцджеральд</a:t>
            </a:r>
            <a:r>
              <a:rPr lang="uk-UA"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(1890-1995), була найстаршою дочкою мера міста Бостон Джона </a:t>
            </a:r>
            <a:r>
              <a:rPr lang="uk-UA" sz="24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Френсіса</a:t>
            </a:r>
            <a:r>
              <a:rPr lang="uk-UA"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uk-UA" sz="24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Фітцджеральда</a:t>
            </a:r>
            <a:r>
              <a:rPr lang="uk-UA"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(1863-1950). Усі 4 його бабусь та дідусів були дітьми іммігрантів з Ірландії.</a:t>
            </a:r>
            <a:endParaRPr lang="uk-UA" sz="2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582341"/>
            <a:ext cx="7704856" cy="3785652"/>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uk-UA"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За пропозицією віце-президента Джонсона візит до Далласу був доданий до програми передвиборчої подорожі. На минулих президентських виборах Кеннеді у цьому штаті ледь не програв своєму супернику. Через це майбутні президентські вибори багато в чому залежали від консервативних виборців південних штатів. У штаті Техас урядом Кеннеді були особливо незадоволені. Внаслідок цього, Джонсон наполіг на візиті.</a:t>
            </a:r>
            <a:endParaRPr lang="uk-UA" sz="2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548680"/>
            <a:ext cx="8172400" cy="5940088"/>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uk-UA" sz="2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За пропозицією віце-президента Джонсона візит до Далласу був доданий до програми передвиборчої подорожі. На минулих президентських виборах Кеннеді у цьому штаті ледь не програв своєму супернику. Через це майбутні президентські вибори багато в чому залежали від консервативних виборців південних штатів. У штаті Техас урядом Кеннеді були особливо незадоволені. Внаслідок цього, Джонсон наполіг на візиті.</a:t>
            </a:r>
          </a:p>
          <a:p>
            <a:r>
              <a:rPr lang="uk-UA" sz="2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Уранці 22 листопада 1963 року президентське подружжя вилетіло на президентському літаку з військово-повітряної бази </a:t>
            </a:r>
            <a:r>
              <a:rPr lang="uk-UA" sz="20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Корсуелл</a:t>
            </a:r>
            <a:r>
              <a:rPr lang="uk-UA" sz="2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у Даллас. Здійснивши приземлення у </a:t>
            </a:r>
            <a:r>
              <a:rPr lang="uk-UA" sz="20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даллаському</a:t>
            </a:r>
            <a:r>
              <a:rPr lang="uk-UA" sz="2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аеропорті, Кеннеді з дружиною сів у куленепробивний лімузин. Президент сів на задньому сидінні з правого боку, його дружина </a:t>
            </a:r>
            <a:r>
              <a:rPr lang="uk-UA" sz="20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Жаклін</a:t>
            </a:r>
            <a:r>
              <a:rPr lang="uk-UA" sz="2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 поряд із ним. Попереду був губернатор Техасу Джон </a:t>
            </a:r>
            <a:r>
              <a:rPr lang="uk-UA" sz="20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Коннолі</a:t>
            </a:r>
            <a:r>
              <a:rPr lang="uk-UA" sz="2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із дружиною. Вони повинні були проїхатись центром міста приблизно 15 км. У той день було особливо </a:t>
            </a:r>
            <a:r>
              <a:rPr lang="uk-UA" sz="20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спекотно</a:t>
            </a:r>
            <a:r>
              <a:rPr lang="uk-UA" sz="2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і Кеннеді наказав відкинути верх лімузину. Об 11:50 президентський кортеж з п'яти авто вирушив з аеропорту у напрямку міста</a:t>
            </a:r>
            <a:endParaRPr lang="uk-UA" sz="2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3164681"/>
            <a:ext cx="8172400" cy="3693319"/>
          </a:xfrm>
          <a:prstGeom prst="rect">
            <a:avLst/>
          </a:prstGeom>
        </p:spPr>
        <p:txBody>
          <a:bodyPr wrap="square">
            <a:spAutoFit/>
          </a:bodyPr>
          <a:lstStyle/>
          <a:p>
            <a:r>
              <a:rPr lang="uk-UA" b="1" noProof="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Після того, як автомобілі, рухаючись зі швидкістю </a:t>
            </a:r>
            <a:r>
              <a:rPr lang="uk-UA" b="1" noProof="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32 </a:t>
            </a:r>
            <a:r>
              <a:rPr lang="uk-UA" b="1" noProof="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км/год</a:t>
            </a:r>
            <a:r>
              <a:rPr lang="uk-UA" b="1" noProof="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проїхали </a:t>
            </a:r>
            <a:r>
              <a:rPr lang="uk-UA" b="1" noProof="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Х'юстон-стріт</a:t>
            </a:r>
            <a:r>
              <a:rPr lang="uk-UA" b="1" noProof="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вони повернули на Елм-стріт і проїхали склад шкільних підручників </a:t>
            </a:r>
            <a:r>
              <a:rPr lang="uk-UA" b="1" noProof="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Техасу</a:t>
            </a:r>
            <a:r>
              <a:rPr lang="uk-UA" b="1" noProof="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У цей момент пролунали </a:t>
            </a:r>
            <a:r>
              <a:rPr lang="uk-UA" b="1" noProof="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постріли</a:t>
            </a:r>
            <a:r>
              <a:rPr lang="uk-UA" b="1" noProof="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Перша куля потрапила президентові в шию ззаду і вийшла спереду з </a:t>
            </a:r>
            <a:r>
              <a:rPr lang="uk-UA" b="1" noProof="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горла</a:t>
            </a:r>
            <a:r>
              <a:rPr lang="uk-UA" b="1" noProof="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друга потрапила в голову і викликала руйнування кісток черепа в потиличній </a:t>
            </a:r>
            <a:r>
              <a:rPr lang="uk-UA" b="1" noProof="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частині</a:t>
            </a:r>
            <a:r>
              <a:rPr lang="uk-UA" b="1" noProof="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а також пошкодження мозкової </a:t>
            </a:r>
            <a:r>
              <a:rPr lang="uk-UA" b="1" noProof="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речовини</a:t>
            </a:r>
            <a:r>
              <a:rPr lang="uk-UA" b="1" noProof="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Крім </a:t>
            </a:r>
            <a:r>
              <a:rPr lang="uk-UA" b="1" noProof="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того</a:t>
            </a:r>
            <a:r>
              <a:rPr lang="uk-UA" b="1" noProof="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був серйозно поранений губернатор штату Техас </a:t>
            </a:r>
            <a:r>
              <a:rPr lang="uk-UA" b="1" noProof="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Коннолі</a:t>
            </a:r>
            <a:r>
              <a:rPr lang="uk-UA" b="1" noProof="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легке поранення отримав також один з </a:t>
            </a:r>
            <a:r>
              <a:rPr lang="uk-UA" b="1" noProof="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перехожих</a:t>
            </a:r>
            <a:r>
              <a:rPr lang="uk-UA" b="1" noProof="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Кортеж президента негайно прискорився та вирушив у напрямку Парклендського </a:t>
            </a:r>
            <a:r>
              <a:rPr lang="uk-UA" b="1" noProof="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госпіталю</a:t>
            </a:r>
            <a:r>
              <a:rPr lang="uk-UA" b="1" noProof="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Там Кеннеді був відразу ж доправлений до </a:t>
            </a:r>
            <a:r>
              <a:rPr lang="uk-UA" b="1" noProof="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реанімації</a:t>
            </a:r>
            <a:r>
              <a:rPr lang="uk-UA" b="1" noProof="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де доктор Чарльз Креншоу надав Джону першу </a:t>
            </a:r>
            <a:r>
              <a:rPr lang="uk-UA" b="1" noProof="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допомогу</a:t>
            </a:r>
            <a:r>
              <a:rPr lang="uk-UA" b="1" noProof="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Але усі спроби врятувати Кеннеді виявилися марними і о 13:00 було офіційно оголошено про смерть </a:t>
            </a:r>
            <a:r>
              <a:rPr lang="uk-UA" b="1" noProof="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президента.</a:t>
            </a:r>
            <a:r>
              <a:rPr lang="uk-UA" b="1" noProof="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endParaRPr lang="uk-UA" b="1" noProof="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pic>
        <p:nvPicPr>
          <p:cNvPr id="3" name="Рисунок 2" descr="Рисунок8.jpg"/>
          <p:cNvPicPr>
            <a:picLocks noChangeAspect="1"/>
          </p:cNvPicPr>
          <p:nvPr/>
        </p:nvPicPr>
        <p:blipFill>
          <a:blip r:embed="rId2" cstate="print"/>
          <a:stretch>
            <a:fillRect/>
          </a:stretch>
        </p:blipFill>
        <p:spPr>
          <a:xfrm>
            <a:off x="0" y="0"/>
            <a:ext cx="3635896" cy="3142132"/>
          </a:xfrm>
          <a:prstGeom prst="rect">
            <a:avLst/>
          </a:prstGeom>
        </p:spPr>
      </p:pic>
      <p:pic>
        <p:nvPicPr>
          <p:cNvPr id="4" name="Рисунок 3" descr="Рисунок9.jpg"/>
          <p:cNvPicPr>
            <a:picLocks noChangeAspect="1"/>
          </p:cNvPicPr>
          <p:nvPr/>
        </p:nvPicPr>
        <p:blipFill>
          <a:blip r:embed="rId3" cstate="print"/>
          <a:stretch>
            <a:fillRect/>
          </a:stretch>
        </p:blipFill>
        <p:spPr>
          <a:xfrm>
            <a:off x="3923928" y="0"/>
            <a:ext cx="4239517" cy="3149060"/>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690336"/>
            <a:ext cx="8172400" cy="1569660"/>
          </a:xfrm>
          <a:prstGeom prst="rect">
            <a:avLst/>
          </a:prstGeom>
        </p:spPr>
        <p:txBody>
          <a:bodyPr wrap="square">
            <a:spAutoFit/>
          </a:bodyPr>
          <a:lstStyle/>
          <a:p>
            <a:r>
              <a:rPr lang="uk-UA"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Лі </a:t>
            </a:r>
            <a:r>
              <a:rPr lang="uk-UA" sz="24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Гарві</a:t>
            </a:r>
            <a:r>
              <a:rPr lang="uk-UA"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Освальд, заарештований, за підозрою у вбивстві був застрелений через декілька днів в поліцейській дільниці жителем Далласа Джеком Рубі, який також згодом помер у в'язниці.</a:t>
            </a:r>
            <a:endParaRPr lang="uk-UA"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25795503_fe79e625d0af.jpg"/>
          <p:cNvPicPr>
            <a:picLocks noChangeAspect="1"/>
          </p:cNvPicPr>
          <p:nvPr/>
        </p:nvPicPr>
        <p:blipFill>
          <a:blip r:embed="rId2" cstate="print"/>
          <a:stretch>
            <a:fillRect/>
          </a:stretch>
        </p:blipFill>
        <p:spPr>
          <a:xfrm>
            <a:off x="0" y="1"/>
            <a:ext cx="4112167" cy="3573016"/>
          </a:xfrm>
          <a:prstGeom prst="rect">
            <a:avLst/>
          </a:prstGeom>
        </p:spPr>
      </p:pic>
      <p:sp>
        <p:nvSpPr>
          <p:cNvPr id="3" name="Прямоугольник 2"/>
          <p:cNvSpPr/>
          <p:nvPr/>
        </p:nvSpPr>
        <p:spPr>
          <a:xfrm>
            <a:off x="4139952" y="0"/>
            <a:ext cx="4032448" cy="5062924"/>
          </a:xfrm>
          <a:prstGeom prst="rect">
            <a:avLst/>
          </a:prstGeom>
        </p:spPr>
        <p:txBody>
          <a:bodyPr wrap="square">
            <a:spAutoFit/>
          </a:bodyPr>
          <a:lstStyle/>
          <a:p>
            <a:r>
              <a:rPr lang="ru-RU" sz="19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Историки утверждают, что Джон Кеннеди был отъявленным любителем женских прелестей, и даже имел тайные апартаменты для подобного рода встреч. Знала ли об этом его законная супруга, Жаклин Кеннеди, ответить трудно, но так или иначе этот брак считался прочным и, наверное, счастливым. На момент встречи с Кеннеди-младшим, Мэрилин Монро была замужем, причем еще замужем за звездой американского бейсбола Джо </a:t>
            </a:r>
            <a:r>
              <a:rPr lang="ru-RU" sz="1900" b="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Ди</a:t>
            </a:r>
            <a:r>
              <a:rPr lang="ru-RU" sz="19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sz="19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Маджо</a:t>
            </a:r>
            <a:r>
              <a:rPr lang="ru-RU" sz="19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t>
            </a:r>
            <a:endParaRPr lang="uk-UA" sz="19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4" name="Прямоугольник 3"/>
          <p:cNvSpPr/>
          <p:nvPr/>
        </p:nvSpPr>
        <p:spPr>
          <a:xfrm>
            <a:off x="0" y="4919008"/>
            <a:ext cx="8316416" cy="1938992"/>
          </a:xfrm>
          <a:prstGeom prst="rect">
            <a:avLst/>
          </a:prstGeom>
        </p:spPr>
        <p:txBody>
          <a:bodyPr wrap="square">
            <a:spAutoFit/>
          </a:bodyPr>
          <a:lstStyle/>
          <a:p>
            <a:r>
              <a:rPr lang="ru-RU"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Их брак к тому моменту было нельзя назвать прочным, так утверждают историки, однако супруги пришли на прием вместе, где и состоялась встреча с Кеннеди. Спустя довольно короткое время Мэрилин и Джо </a:t>
            </a:r>
            <a:r>
              <a:rPr lang="ru-RU" sz="20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Ди</a:t>
            </a:r>
            <a:r>
              <a:rPr lang="ru-RU"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ru-RU" sz="20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Маджо</a:t>
            </a:r>
            <a:r>
              <a:rPr lang="ru-RU"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расстались, в тот момент актриса еще не афишировала свои отношения с Кеннеди, хотя если верить историкам, то они были в самом разгаре. </a:t>
            </a:r>
            <a:endParaRPr lang="uk-UA"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997839"/>
            <a:ext cx="8172400" cy="3231654"/>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uk-UA"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Кеннеді був хорошим організатором, про що говорить і створений ним злагоджено і чітко діючий апарат для проведення виборчої кампанії.</a:t>
            </a:r>
          </a:p>
          <a:p>
            <a:endParaRPr lang="uk-UA"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r>
              <a:rPr lang="uk-UA"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Життя і діяльність Д.Ф. Кеннеді є лише одним, але досить великим, фрагментом в історії Сполучених Штатів Америки.</a:t>
            </a:r>
          </a:p>
          <a:p>
            <a:r>
              <a:rPr lang="ru-RU"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ru-RU"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endParaRPr lang="uk-UA"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John_F._Kennedy_signature.png"/>
          <p:cNvPicPr>
            <a:picLocks noChangeAspect="1"/>
          </p:cNvPicPr>
          <p:nvPr/>
        </p:nvPicPr>
        <p:blipFill>
          <a:blip r:embed="rId2" cstate="print"/>
          <a:stretch>
            <a:fillRect/>
          </a:stretch>
        </p:blipFill>
        <p:spPr>
          <a:xfrm>
            <a:off x="926743" y="3068960"/>
            <a:ext cx="6381561" cy="2432970"/>
          </a:xfrm>
          <a:prstGeom prst="rect">
            <a:avLst/>
          </a:prstGeom>
        </p:spPr>
      </p:pic>
      <p:sp>
        <p:nvSpPr>
          <p:cNvPr id="3" name="Прямоугольник 2"/>
          <p:cNvSpPr/>
          <p:nvPr/>
        </p:nvSpPr>
        <p:spPr>
          <a:xfrm>
            <a:off x="1691680" y="1124744"/>
            <a:ext cx="4536504" cy="1200329"/>
          </a:xfrm>
          <a:prstGeom prst="rect">
            <a:avLst/>
          </a:prstGeom>
          <a:noFill/>
        </p:spPr>
        <p:txBody>
          <a:bodyPr wrap="square" lIns="91440" tIns="45720" rIns="91440" bIns="45720">
            <a:spAutoFit/>
          </a:bodyPr>
          <a:lstStyle/>
          <a:p>
            <a:pPr algn="ctr"/>
            <a:r>
              <a:rPr lang="ru-RU" sz="3600" b="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rPr>
              <a:t>п</a:t>
            </a:r>
            <a:r>
              <a:rPr lang="ru-RU" sz="3600" b="1" cap="none" spc="0"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Times New Roman" pitchFamily="18" charset="0"/>
                <a:cs typeface="Times New Roman" pitchFamily="18" charset="0"/>
              </a:rPr>
              <a:t>ідпис</a:t>
            </a:r>
            <a:r>
              <a:rPr lang="ru-RU" sz="36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Times New Roman" pitchFamily="18" charset="0"/>
                <a:cs typeface="Times New Roman" pitchFamily="18" charset="0"/>
              </a:rPr>
              <a:t> Джона </a:t>
            </a:r>
            <a:r>
              <a:rPr lang="ru-RU" sz="3600" b="1" cap="none" spc="0"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Times New Roman" pitchFamily="18" charset="0"/>
                <a:cs typeface="Times New Roman" pitchFamily="18" charset="0"/>
              </a:rPr>
              <a:t>Кеннеді</a:t>
            </a:r>
            <a:endParaRPr lang="ru-RU" sz="36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57405" y="1052736"/>
            <a:ext cx="6769803" cy="2862322"/>
          </a:xfrm>
          <a:prstGeom prst="rect">
            <a:avLst/>
          </a:prstGeom>
          <a:noFill/>
        </p:spPr>
        <p:txBody>
          <a:bodyPr wrap="none" lIns="91440" tIns="45720" rIns="91440" bIns="45720">
            <a:spAutoFit/>
          </a:bodyPr>
          <a:lstStyle/>
          <a:p>
            <a:pPr algn="ctr"/>
            <a:r>
              <a:rPr lang="ru-RU" sz="6000" b="1" cap="none" spc="0"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Підготувала</a:t>
            </a:r>
            <a:r>
              <a:rPr lang="ru-RU" sz="60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 </a:t>
            </a:r>
          </a:p>
          <a:p>
            <a:pPr algn="ctr"/>
            <a:r>
              <a:rPr lang="ru-RU" sz="6000" b="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у</a:t>
            </a:r>
            <a:r>
              <a:rPr lang="ru-RU" sz="60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чениця</a:t>
            </a:r>
            <a:r>
              <a:rPr lang="ru-RU" sz="6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11 </a:t>
            </a:r>
            <a:r>
              <a:rPr lang="ru-RU" sz="60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класу</a:t>
            </a:r>
            <a:endParaRPr lang="ru-RU" sz="6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ctr"/>
            <a:r>
              <a:rPr lang="ru-RU" sz="6000" b="1" cap="none" spc="0"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Магаляс</a:t>
            </a:r>
            <a:r>
              <a:rPr lang="ru-RU" sz="60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 </a:t>
            </a:r>
            <a:r>
              <a:rPr lang="ru-RU" sz="6000" b="1" cap="none" spc="0"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Аліна</a:t>
            </a:r>
            <a:endParaRPr lang="ru-RU" sz="60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8135888" cy="4401205"/>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uk-UA"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У сім'ї Джона називали «Джеком». Він мав 3 братів: Джозефа «</a:t>
            </a:r>
            <a:r>
              <a:rPr lang="uk-UA" sz="28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Джо</a:t>
            </a:r>
            <a:r>
              <a:rPr lang="uk-UA"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який загинув під час Другої світової війни, Роберта «</a:t>
            </a:r>
            <a:r>
              <a:rPr lang="uk-UA" sz="28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Боббі</a:t>
            </a:r>
            <a:r>
              <a:rPr lang="uk-UA"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та Едварда «</a:t>
            </a:r>
            <a:r>
              <a:rPr lang="uk-UA" sz="28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Теда</a:t>
            </a:r>
            <a:r>
              <a:rPr lang="uk-UA"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Двоє останніх пішли у політику та підтримували Джона під час його президентської каденції. Також він мав п'ять сестер: Розу Мері (1918-2005), </a:t>
            </a:r>
            <a:r>
              <a:rPr lang="uk-UA" sz="28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Кетлін</a:t>
            </a:r>
            <a:r>
              <a:rPr lang="uk-UA"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uk-UA" sz="28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Еґнес</a:t>
            </a:r>
            <a:r>
              <a:rPr lang="uk-UA"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(1920-1948), </a:t>
            </a:r>
            <a:r>
              <a:rPr lang="uk-UA" sz="28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Юніс</a:t>
            </a:r>
            <a:r>
              <a:rPr lang="uk-UA"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Мері (1921-2009), Патрицію </a:t>
            </a:r>
            <a:r>
              <a:rPr lang="uk-UA" sz="28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Хелен</a:t>
            </a:r>
            <a:r>
              <a:rPr lang="uk-UA"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(1924-2006) та Джин </a:t>
            </a:r>
            <a:r>
              <a:rPr lang="uk-UA" sz="28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Енн</a:t>
            </a:r>
            <a:r>
              <a:rPr lang="uk-UA"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(нар. 1928).</a:t>
            </a:r>
            <a:endParaRPr lang="uk-UA"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148064" y="548680"/>
            <a:ext cx="2880320" cy="2850011"/>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nSpc>
                <a:spcPct val="80000"/>
              </a:lnSpc>
            </a:pPr>
            <a:r>
              <a:rPr lang="uk-UA"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rPr>
              <a:t>Навчався в школі </a:t>
            </a:r>
            <a:r>
              <a:rPr lang="uk-UA" sz="28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rPr>
              <a:t>Чоат</a:t>
            </a:r>
            <a:r>
              <a:rPr lang="uk-UA"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rPr>
              <a:t>, а згодом в Гарвардському університеті, який закінчив з відзнакою в 1940 р. </a:t>
            </a:r>
            <a:endParaRPr lang="uk-UA"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endParaRPr>
          </a:p>
        </p:txBody>
      </p:sp>
      <p:pic>
        <p:nvPicPr>
          <p:cNvPr id="3" name="Рисунок 2" descr="2013028-Kennedy.jpg"/>
          <p:cNvPicPr>
            <a:picLocks noChangeAspect="1"/>
          </p:cNvPicPr>
          <p:nvPr/>
        </p:nvPicPr>
        <p:blipFill>
          <a:blip r:embed="rId2" cstate="print"/>
          <a:stretch>
            <a:fillRect/>
          </a:stretch>
        </p:blipFill>
        <p:spPr>
          <a:xfrm>
            <a:off x="0" y="0"/>
            <a:ext cx="5080000" cy="66294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17_25_1340426921_46_kennedy-john-f-photo-john-f-kennedy-6206374.jpg"/>
          <p:cNvPicPr>
            <a:picLocks noChangeAspect="1"/>
          </p:cNvPicPr>
          <p:nvPr/>
        </p:nvPicPr>
        <p:blipFill>
          <a:blip r:embed="rId2" cstate="print"/>
          <a:stretch>
            <a:fillRect/>
          </a:stretch>
        </p:blipFill>
        <p:spPr>
          <a:xfrm>
            <a:off x="0" y="0"/>
            <a:ext cx="5080000" cy="6350000"/>
          </a:xfrm>
          <a:prstGeom prst="rect">
            <a:avLst/>
          </a:prstGeom>
        </p:spPr>
      </p:pic>
      <p:sp>
        <p:nvSpPr>
          <p:cNvPr id="3" name="Прямоугольник 2"/>
          <p:cNvSpPr/>
          <p:nvPr/>
        </p:nvSpPr>
        <p:spPr>
          <a:xfrm>
            <a:off x="5148064" y="1772816"/>
            <a:ext cx="2952328" cy="3194721"/>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nSpc>
                <a:spcPct val="80000"/>
              </a:lnSpc>
            </a:pPr>
            <a:r>
              <a:rPr lang="uk-UA"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rPr>
              <a:t>За 2 роки до вступу США у війну, поступив на службу у воєнно-морський флот. Був двічі нагороджений за відвагу.</a:t>
            </a:r>
            <a:endParaRPr lang="ru-RU"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124744"/>
            <a:ext cx="8172400" cy="4801314"/>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uk-U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Після закінчення Другої світової війни, Джон бажав стати журналістом, тому він влаштувався на роботу в одну з газет. Але у його батька були інші плани щодо сина. У 1946 році Джон почав передвиборчу боротьбу за місце у Палаті представників Конгресу США у Бостоні, штат </a:t>
            </a:r>
            <a:r>
              <a:rPr lang="uk-UA"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Массачусетс</a:t>
            </a:r>
            <a:r>
              <a:rPr lang="uk-U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Завдяки підказкам батька, Джон повторював у кожному виступі історію свого подвигу в південній частині Тихого океану, розповідав про героїчну загибель свого старшого брата </a:t>
            </a:r>
            <a:r>
              <a:rPr lang="uk-UA"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Джо</a:t>
            </a:r>
            <a:r>
              <a:rPr lang="uk-U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(пілота ВПС Сполучених Штатів Америки під час Другої світової війни) над протокою Ла-Манш у серпні 1944 року, чим забезпечив собі широку підтримку електорату. Навіть його мати Роза забезпечувала зростання популярності сина, запрошуючи на чай дружин політиків з передвиборчого оточення Джона. Так створювався образ дружньої, люблячої сім'ї, що сприяло збільшенню популярності Кеннеді. Його батько витрачав величезні суми грошей для підтримки політичних союзників сина. У грудні 1946 року він став депутатом Палати представників від Демократичної партії. Пізніше він переобирався ще 2 рази.</a:t>
            </a:r>
            <a:endParaRPr lang="uk-UA"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11960" y="0"/>
            <a:ext cx="3923928" cy="5909310"/>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uk-U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Тільки перед початком балотування у Сенат, Джон став приділяти більше уваги своїй політичній програмі і проявляти зовнішню активність. Щоб заявити про себе на міжнародній арені, Джон відправився у подорож по країнах світу, зустрівшись з президентом Югославії Йосипом </a:t>
            </a:r>
            <a:r>
              <a:rPr lang="uk-UA"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Брозом</a:t>
            </a:r>
            <a:r>
              <a:rPr lang="uk-U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uk-UA"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Тіто</a:t>
            </a:r>
            <a:r>
              <a:rPr lang="uk-U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з Папою Римським </a:t>
            </a:r>
            <a:r>
              <a:rPr lang="uk-UA"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Пієм</a:t>
            </a:r>
            <a:r>
              <a:rPr lang="uk-U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XII, з ізраїльським прем'єр-міністром Давидом </a:t>
            </a:r>
            <a:r>
              <a:rPr lang="uk-UA"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Бен-Гуріоном</a:t>
            </a:r>
            <a:r>
              <a:rPr lang="uk-U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прем'єр-міністром Індії </a:t>
            </a:r>
            <a:r>
              <a:rPr lang="uk-UA"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Неру</a:t>
            </a:r>
            <a:r>
              <a:rPr lang="uk-U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та іншими лідерами. У 1952 році він почав свою передвиборчу боротьбу за місце в Сенаті від штату </a:t>
            </a:r>
            <a:r>
              <a:rPr lang="uk-UA"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Массачусетс</a:t>
            </a:r>
            <a:r>
              <a:rPr lang="uk-U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і переміг. Це було початком його боротьби за президентський пост.</a:t>
            </a:r>
            <a:endParaRPr lang="uk-UA"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3" name="Рисунок 2" descr="john-f-kennedy--120.jpg"/>
          <p:cNvPicPr>
            <a:picLocks noChangeAspect="1"/>
          </p:cNvPicPr>
          <p:nvPr/>
        </p:nvPicPr>
        <p:blipFill>
          <a:blip r:embed="rId2" cstate="print"/>
          <a:stretch>
            <a:fillRect/>
          </a:stretch>
        </p:blipFill>
        <p:spPr>
          <a:xfrm>
            <a:off x="1" y="0"/>
            <a:ext cx="4211960" cy="558924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067944" y="0"/>
            <a:ext cx="4067944" cy="5632311"/>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12 </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вересня</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1953</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Кеннеді </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одружився </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на</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Жаклін </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Бувье</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відомій красуні і законодавцеві </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мод</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яка працювала фотокореспондентом </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газети</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«Вашингтон Таймс</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Вони познайомились на весіллі спільного </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знайомого</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коли Джон ще не був </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сенатором</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а Жаклін навчалася в </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університеті</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Від Жаклін у них було четверо </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дітей</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з яких двоє померли незабаром після </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пологів</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вижили </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дочкаКеролайн</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і </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син</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Джон</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який загинув в авіакатастрофі </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у</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1999</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р</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Їх шлюб протримався трохи більше 10 </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років</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поки Джон не був </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вбитий</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Згодом</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Жаклін</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після загибелі </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Кеннеді</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вийшла заміж </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за</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Аристотеля </a:t>
            </a:r>
            <a:r>
              <a:rPr lang="uk-UA" b="1" noProof="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Онассіса.</a:t>
            </a:r>
            <a:endParaRPr lang="uk-UA" b="1" noProof="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3" name="Рисунок 2" descr="Рисунок6.jpg"/>
          <p:cNvPicPr>
            <a:picLocks noChangeAspect="1"/>
          </p:cNvPicPr>
          <p:nvPr/>
        </p:nvPicPr>
        <p:blipFill>
          <a:blip r:embed="rId2" cstate="print"/>
          <a:stretch>
            <a:fillRect/>
          </a:stretch>
        </p:blipFill>
        <p:spPr>
          <a:xfrm>
            <a:off x="0" y="-1"/>
            <a:ext cx="4067944" cy="5280245"/>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640px-ARC194238-JFK-Robert-Edward.jpg"/>
          <p:cNvPicPr>
            <a:picLocks noChangeAspect="1"/>
          </p:cNvPicPr>
          <p:nvPr/>
        </p:nvPicPr>
        <p:blipFill>
          <a:blip r:embed="rId2" cstate="print"/>
          <a:stretch>
            <a:fillRect/>
          </a:stretch>
        </p:blipFill>
        <p:spPr>
          <a:xfrm>
            <a:off x="1547664" y="0"/>
            <a:ext cx="4896544" cy="4911846"/>
          </a:xfrm>
          <a:prstGeom prst="rect">
            <a:avLst/>
          </a:prstGeom>
        </p:spPr>
      </p:pic>
      <p:sp>
        <p:nvSpPr>
          <p:cNvPr id="3" name="Прямоугольник 2"/>
          <p:cNvSpPr/>
          <p:nvPr/>
        </p:nvSpPr>
        <p:spPr>
          <a:xfrm>
            <a:off x="0" y="5085184"/>
            <a:ext cx="8172400" cy="1200329"/>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uk-UA"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Відношення до Джона у його рідній партії було неоднозначним. Старші діячі, такі, як Ліндон Джонсон, не підтримували його, стверджуючи, що він у Сенаті за багато років не зробив нічого значного.</a:t>
            </a:r>
            <a:endParaRPr lang="uk-UA"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278</TotalTime>
  <Words>676</Words>
  <Application>Microsoft Office PowerPoint</Application>
  <PresentationFormat>Экран (4:3)</PresentationFormat>
  <Paragraphs>42</Paragraphs>
  <Slides>27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27</vt:i4>
      </vt:variant>
    </vt:vector>
  </HeadingPairs>
  <TitlesOfParts>
    <vt:vector size="28" baseType="lpstr">
      <vt:lpstr>Изящная</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Внутрішня політика </vt:lpstr>
      <vt:lpstr>Економіка </vt:lpstr>
      <vt:lpstr>Громадянські права </vt:lpstr>
      <vt:lpstr>Зовнішня політика </vt:lpstr>
      <vt:lpstr>Слайд 20</vt:lpstr>
      <vt:lpstr>Слайд 21</vt:lpstr>
      <vt:lpstr>Слайд 22</vt:lpstr>
      <vt:lpstr>Слайд 23</vt:lpstr>
      <vt:lpstr>Слайд 24</vt:lpstr>
      <vt:lpstr>Слайд 25</vt:lpstr>
      <vt:lpstr>Слайд 26</vt:lpstr>
      <vt:lpstr>Слайд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MAXIMATOR</dc:creator>
  <cp:lastModifiedBy>MAXIMATOR</cp:lastModifiedBy>
  <cp:revision>29</cp:revision>
  <dcterms:created xsi:type="dcterms:W3CDTF">2014-11-12T14:56:41Z</dcterms:created>
  <dcterms:modified xsi:type="dcterms:W3CDTF">2014-11-12T19:35:37Z</dcterms:modified>
</cp:coreProperties>
</file>