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6" r:id="rId4"/>
    <p:sldId id="327" r:id="rId5"/>
    <p:sldId id="309" r:id="rId6"/>
    <p:sldId id="310" r:id="rId7"/>
    <p:sldId id="328" r:id="rId8"/>
    <p:sldId id="264" r:id="rId9"/>
    <p:sldId id="266" r:id="rId10"/>
    <p:sldId id="269" r:id="rId11"/>
    <p:sldId id="270" r:id="rId12"/>
    <p:sldId id="274" r:id="rId13"/>
    <p:sldId id="275" r:id="rId14"/>
    <p:sldId id="290" r:id="rId15"/>
    <p:sldId id="292" r:id="rId16"/>
    <p:sldId id="293" r:id="rId17"/>
    <p:sldId id="295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303" r:id="rId27"/>
    <p:sldId id="32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DCF2-1C45-4274-8BAB-DDA93B025A8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Astronaut-EV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%D0%97%D0%B0%D0%BF%D0%B8%D1%81%D0%BA%D0%B0_%D0%93%D0%B0%D0%B3%D0%B0%D1%80%D0%B8%D0%BD%D0%B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Gagarin_vdnx_sep200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%D0%A2%D0%B5%D1%80%D0%B5%D1%88%D0%BA%D0%BE%D0%B2%D0%B0,_%D0%92%D0%B0%D0%BB%D0%B5%D0%BD%D1%82%D0%B8%D0%BD%D0%B0_%D0%92%D0%BB%D0%B0%D0%B4%D0%B8%D0%BC%D0%B8%D1%80%D0%BE%D0%B2%D0%BD%D0%B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2/minikiforov.1/0_18bf_c9efb099_-1-ori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sproject.org/pages/analysis/analysis_2/images/venera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rti-mints.ru/img/10-16big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usproject.org/pages/analysis/analysis_2/images/luna1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hool-sector.relarn.ru/dckt/projects/psveta/sveta/moon16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aspace.ru/images/venera7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ljplus.ru/img4/s/h/shurigin/lunohod1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КОСМОНАВТИКИ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8/88/Astronaut-EVA.jpg/180px-Astronaut-EVA.jpg">
            <a:hlinkClick r:id="rId2" tooltip="&quot;Астронавт Брюс Мак-Кэндлесс управляет «Пилотируемым маневрирующим модулем»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0"/>
            <a:ext cx="264320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Старт </a:t>
            </a:r>
            <a:r>
              <a:rPr lang="ru-RU" dirty="0">
                <a:solidFill>
                  <a:schemeClr val="bg1"/>
                </a:solidFill>
              </a:rPr>
              <a:t>корабля «Восток»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Позывной Гагарина был «Кедр». Из-за сбоя в системе торможения спускаемый аппарат с Гагариным приземлился не в запланированной области в 110 км от Сталинграда, а в Саратовской области, неподалёку от Энгельса. Там такого высокого гостя никто не ждал. В 10:48 радар в близлежащем военном аэропорту засёк неопознанную цель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это был спускаемый аппарат,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а чуть позже, за 7 км до земли, в соответствии с планом полёта Гагарин катапультировался, и целей на радаре появилось две.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Исторические слова Юрия Гагарина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2" tooltip="&quot;Исторические слова Юрия Гагарин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85926"/>
            <a:ext cx="592935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786478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Имя </a:t>
            </a:r>
            <a:r>
              <a:rPr lang="ru-RU" dirty="0">
                <a:solidFill>
                  <a:schemeClr val="bg1"/>
                </a:solidFill>
              </a:rPr>
              <a:t>Юрия Гагарина носят: город Гагарин (бывший </a:t>
            </a:r>
            <a:r>
              <a:rPr lang="ru-RU" dirty="0" err="1">
                <a:solidFill>
                  <a:schemeClr val="bg1"/>
                </a:solidFill>
              </a:rPr>
              <a:t>Гжатск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>
                <a:solidFill>
                  <a:schemeClr val="bg1"/>
                </a:solidFill>
              </a:rPr>
              <a:t>кратер на обратной стороне Луны, </a:t>
            </a:r>
            <a:r>
              <a:rPr lang="ru-RU" dirty="0" smtClean="0">
                <a:solidFill>
                  <a:schemeClr val="bg1"/>
                </a:solidFill>
              </a:rPr>
              <a:t>астероид </a:t>
            </a:r>
            <a:r>
              <a:rPr lang="ru-RU" dirty="0">
                <a:solidFill>
                  <a:schemeClr val="bg1"/>
                </a:solidFill>
              </a:rPr>
              <a:t>№ 1772, золотая медаль ФАИ (присуждается с 1968 года), площадь в Москве, где стоит памятник космонавту. Существует также Кубок Гагарина, главный трофей новообразованной Континентальной хоккейной лиги (Гагарин был большим хоккейным болельщиком).</a:t>
            </a:r>
          </a:p>
          <a:p>
            <a:endParaRPr lang="ru-RU" dirty="0"/>
          </a:p>
        </p:txBody>
      </p:sp>
      <p:pic>
        <p:nvPicPr>
          <p:cNvPr id="4" name="Рисунок 3" descr="http://upload.wikimedia.org/wikipedia/commons/thumb/0/00/Gagarin_vdnx_sep2008.jpg/180px-Gagarin_vdnx_sep2008.jpg">
            <a:hlinkClick r:id="rId2" tooltip="&quot;Памятник Юрию Алексеевичу Гагарину в Москве, Росс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71464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642942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                                 ЗВАНИЯ</a:t>
            </a:r>
          </a:p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Лётчик-космонавт </a:t>
            </a:r>
            <a:r>
              <a:rPr lang="ru-RU" dirty="0">
                <a:solidFill>
                  <a:schemeClr val="bg1"/>
                </a:solidFill>
              </a:rPr>
              <a:t>СССР (14 апреля </a:t>
            </a:r>
            <a:r>
              <a:rPr lang="ru-RU" dirty="0" smtClean="0">
                <a:solidFill>
                  <a:schemeClr val="bg1"/>
                </a:solidFill>
              </a:rPr>
              <a:t>1961г.)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Герой </a:t>
            </a:r>
            <a:r>
              <a:rPr lang="ru-RU" dirty="0">
                <a:solidFill>
                  <a:schemeClr val="bg1"/>
                </a:solidFill>
              </a:rPr>
              <a:t>Советского </a:t>
            </a:r>
            <a:r>
              <a:rPr lang="ru-RU" dirty="0" smtClean="0">
                <a:solidFill>
                  <a:schemeClr val="bg1"/>
                </a:solidFill>
              </a:rPr>
              <a:t>Союза(14 </a:t>
            </a:r>
            <a:r>
              <a:rPr lang="ru-RU" dirty="0">
                <a:solidFill>
                  <a:schemeClr val="bg1"/>
                </a:solidFill>
              </a:rPr>
              <a:t>апреля </a:t>
            </a:r>
            <a:r>
              <a:rPr lang="ru-RU" dirty="0" smtClean="0">
                <a:solidFill>
                  <a:schemeClr val="bg1"/>
                </a:solidFill>
              </a:rPr>
              <a:t>1961г.)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Герой Социалистического Труда Чехословацкой Социалистической </a:t>
            </a:r>
            <a:r>
              <a:rPr lang="ru-RU" dirty="0" smtClean="0">
                <a:solidFill>
                  <a:schemeClr val="bg1"/>
                </a:solidFill>
              </a:rPr>
              <a:t>Республики(28 </a:t>
            </a:r>
            <a:r>
              <a:rPr lang="ru-RU" dirty="0">
                <a:solidFill>
                  <a:schemeClr val="bg1"/>
                </a:solidFill>
              </a:rPr>
              <a:t>апреля </a:t>
            </a:r>
            <a:r>
              <a:rPr lang="ru-RU" dirty="0" smtClean="0">
                <a:solidFill>
                  <a:schemeClr val="bg1"/>
                </a:solidFill>
              </a:rPr>
              <a:t>1961г.)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Герой Социалистического Труда Народной Республики </a:t>
            </a:r>
            <a:r>
              <a:rPr lang="ru-RU" dirty="0" smtClean="0">
                <a:solidFill>
                  <a:schemeClr val="bg1"/>
                </a:solidFill>
              </a:rPr>
              <a:t>Болгария(23 </a:t>
            </a:r>
            <a:r>
              <a:rPr lang="ru-RU" dirty="0">
                <a:solidFill>
                  <a:schemeClr val="bg1"/>
                </a:solidFill>
              </a:rPr>
              <a:t>мая </a:t>
            </a:r>
            <a:r>
              <a:rPr lang="ru-RU" dirty="0" smtClean="0">
                <a:solidFill>
                  <a:schemeClr val="bg1"/>
                </a:solidFill>
              </a:rPr>
              <a:t>1961г.)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Герой Труда Демократической Республики </a:t>
            </a:r>
            <a:r>
              <a:rPr lang="ru-RU" dirty="0" smtClean="0">
                <a:solidFill>
                  <a:schemeClr val="bg1"/>
                </a:solidFill>
              </a:rPr>
              <a:t>Вьетнам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Советское </a:t>
            </a:r>
            <a:r>
              <a:rPr lang="ru-RU" dirty="0">
                <a:solidFill>
                  <a:schemeClr val="bg1"/>
                </a:solidFill>
              </a:rPr>
              <a:t>правительство также повысило Ю. А. Гагарина в звании от старшего </a:t>
            </a:r>
            <a:r>
              <a:rPr lang="ru-RU" dirty="0" smtClean="0">
                <a:solidFill>
                  <a:schemeClr val="bg1"/>
                </a:solidFill>
              </a:rPr>
              <a:t>лейтенанта сразу </a:t>
            </a:r>
            <a:r>
              <a:rPr lang="ru-RU" dirty="0">
                <a:solidFill>
                  <a:schemeClr val="bg1"/>
                </a:solidFill>
              </a:rPr>
              <a:t>до майора.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2185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Валентина Терешкова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:Терешкова, Валентина Владимировна.jpg">
            <a:hlinkClick r:id="rId2" tooltip="&quot;Изображение:Терешкова, Валентина Владимировна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2786082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отряд космонавтов Валентина Терешкова была зачислена 12 </a:t>
            </a:r>
            <a:r>
              <a:rPr lang="ru-RU" dirty="0" smtClean="0">
                <a:solidFill>
                  <a:schemeClr val="bg1"/>
                </a:solidFill>
              </a:rPr>
              <a:t>марта  1962 </a:t>
            </a:r>
            <a:r>
              <a:rPr lang="ru-RU" dirty="0">
                <a:solidFill>
                  <a:schemeClr val="bg1"/>
                </a:solidFill>
              </a:rPr>
              <a:t>года и стала проходить обучение как слушатель-космонавт 2 </a:t>
            </a:r>
            <a:r>
              <a:rPr lang="ru-RU" dirty="0" smtClean="0">
                <a:solidFill>
                  <a:schemeClr val="bg1"/>
                </a:solidFill>
              </a:rPr>
              <a:t>отряда. 29 </a:t>
            </a:r>
            <a:r>
              <a:rPr lang="ru-RU" dirty="0">
                <a:solidFill>
                  <a:schemeClr val="bg1"/>
                </a:solidFill>
              </a:rPr>
              <a:t>ноября </a:t>
            </a:r>
            <a:r>
              <a:rPr lang="ru-RU" dirty="0" smtClean="0">
                <a:solidFill>
                  <a:schemeClr val="bg1"/>
                </a:solidFill>
              </a:rPr>
              <a:t>1962 г. </a:t>
            </a:r>
            <a:r>
              <a:rPr lang="ru-RU" dirty="0">
                <a:solidFill>
                  <a:schemeClr val="bg1"/>
                </a:solidFill>
              </a:rPr>
              <a:t>она сдала выпускные экзамены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«отлично». С 1 </a:t>
            </a:r>
            <a:r>
              <a:rPr lang="ru-RU" dirty="0" smtClean="0">
                <a:solidFill>
                  <a:schemeClr val="bg1"/>
                </a:solidFill>
              </a:rPr>
              <a:t>декабря 1962 </a:t>
            </a:r>
            <a:r>
              <a:rPr lang="ru-RU" dirty="0">
                <a:solidFill>
                  <a:schemeClr val="bg1"/>
                </a:solidFill>
              </a:rPr>
              <a:t>года она — космонавт 1 отряда 1 отдела. С 16 июня 1963 года, то есть сразу после полёта, она стала инструктором-космонавтом 1 отряда и была на этой должности до 14 марта </a:t>
            </a:r>
            <a:r>
              <a:rPr lang="ru-RU" dirty="0" smtClean="0">
                <a:solidFill>
                  <a:schemeClr val="bg1"/>
                </a:solidFill>
              </a:rPr>
              <a:t>1966 г.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Свой </a:t>
            </a:r>
            <a:r>
              <a:rPr lang="ru-RU" dirty="0">
                <a:solidFill>
                  <a:schemeClr val="bg1"/>
                </a:solidFill>
              </a:rPr>
              <a:t>космический полёт (первый в мире полёт женщины-космонавта) она совершила 16 июня 1963 года на космическом корабле «Восток-6», он продолжался почти трое суток. Одновременно на орбите находился космический корабль «Восток-5», пилотируемый космонавтом </a:t>
            </a:r>
            <a:r>
              <a:rPr lang="ru-RU" dirty="0" smtClean="0">
                <a:solidFill>
                  <a:schemeClr val="bg1"/>
                </a:solidFill>
              </a:rPr>
              <a:t>Валерием  Быковским.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7890" name="Picture 2" descr="http://images.google.com/images?q=tbn:nILBzeJwX0bhaM:img-fotki.yandex.ru/get/2/minikiforov.1/0_18bf_c9efb099_-1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643314"/>
            <a:ext cx="2071702" cy="295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Несмотря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физический дискомфорт, она выдержала 48 оборотов вокруг земли и провела почти трое суток в космосе. Терешкова в космосе вела бортовой журнал и делала фотографии горизонта, которые позже были использованы для обнаружения аэрозольных слоёв в атмосфере.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Спускаемый </a:t>
            </a:r>
            <a:r>
              <a:rPr lang="ru-RU" dirty="0">
                <a:solidFill>
                  <a:schemeClr val="bg1"/>
                </a:solidFill>
              </a:rPr>
              <a:t>аппарат «Востока-6» благополучно приземлился в Алтайском крае.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85738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18 </a:t>
            </a:r>
            <a:r>
              <a:rPr lang="ru-RU" dirty="0">
                <a:solidFill>
                  <a:schemeClr val="bg1"/>
                </a:solidFill>
              </a:rPr>
              <a:t>марта </a:t>
            </a:r>
            <a:r>
              <a:rPr lang="ru-RU" dirty="0" smtClean="0">
                <a:solidFill>
                  <a:schemeClr val="bg1"/>
                </a:solidFill>
              </a:rPr>
              <a:t>1965 г. </a:t>
            </a:r>
            <a:r>
              <a:rPr lang="ru-RU" dirty="0">
                <a:solidFill>
                  <a:schemeClr val="bg1"/>
                </a:solidFill>
              </a:rPr>
              <a:t>— совершён первый выход человека в открытый космос с корабля </a:t>
            </a:r>
            <a:r>
              <a:rPr lang="ru-RU" dirty="0" smtClean="0">
                <a:solidFill>
                  <a:schemeClr val="bg1"/>
                </a:solidFill>
              </a:rPr>
              <a:t>Восход-2(А</a:t>
            </a:r>
            <a:r>
              <a:rPr lang="ru-RU" dirty="0">
                <a:solidFill>
                  <a:schemeClr val="bg1"/>
                </a:solidFill>
              </a:rPr>
              <a:t>. Леонов, СССР).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2071678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54318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3 февраля1966 г.- </a:t>
            </a:r>
            <a:r>
              <a:rPr lang="ru-RU" dirty="0">
                <a:solidFill>
                  <a:schemeClr val="bg1"/>
                </a:solidFill>
              </a:rPr>
              <a:t>АМС Луна-9 совершила первую в мире мягкую посадку на поверхность Луны, были переданы панорамные снимки Луны. (СССР). </a:t>
            </a:r>
          </a:p>
          <a:p>
            <a:endParaRPr lang="ru-RU" dirty="0"/>
          </a:p>
        </p:txBody>
      </p:sp>
      <p:pic>
        <p:nvPicPr>
          <p:cNvPr id="7170" name="Picture 2" descr="D:\рисунки Коркунова\космос\56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4458898"/>
            <a:ext cx="4269795" cy="1541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42942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Космона́втика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(от греч. </a:t>
            </a:r>
            <a:r>
              <a:rPr lang="el-GR" dirty="0">
                <a:solidFill>
                  <a:schemeClr val="bg1"/>
                </a:solidFill>
              </a:rPr>
              <a:t>κόσμος</a:t>
            </a:r>
            <a:r>
              <a:rPr lang="ru-RU" dirty="0">
                <a:solidFill>
                  <a:schemeClr val="bg1"/>
                </a:solidFill>
              </a:rPr>
              <a:t> — Вселенная и </a:t>
            </a:r>
            <a:r>
              <a:rPr lang="el-GR" dirty="0">
                <a:solidFill>
                  <a:schemeClr val="bg1"/>
                </a:solidFill>
              </a:rPr>
              <a:t>ναυτική</a:t>
            </a:r>
            <a:r>
              <a:rPr lang="ru-RU" dirty="0">
                <a:solidFill>
                  <a:schemeClr val="bg1"/>
                </a:solidFill>
              </a:rPr>
              <a:t> — искусство мореплавания, кораблевождение) — процесс исследования космического пространства при помощи автоматических и пилотируемых космических аппаратов. Термин был предложен одним из пионеров советской ракетной техники Г. Э. </a:t>
            </a:r>
            <a:r>
              <a:rPr lang="ru-RU" dirty="0" err="1" smtClean="0">
                <a:solidFill>
                  <a:schemeClr val="bg1"/>
                </a:solidFill>
              </a:rPr>
              <a:t>Лангемаком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рисунки Коркунова\космос\45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357298"/>
            <a:ext cx="121444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3043246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1 марта1966 г.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станция «Венера-3» впервые достигла поверхности Венеры, доставив вымпел СССР. Это был первый в мире перелет космического аппарата с Земли на другую планету. (СССР). </a:t>
            </a:r>
          </a:p>
          <a:p>
            <a:endParaRPr lang="ru-RU" dirty="0"/>
          </a:p>
        </p:txBody>
      </p:sp>
      <p:pic>
        <p:nvPicPr>
          <p:cNvPr id="31746" name="Picture 2" descr="http://images.google.com/images?q=tbn:Q7iBX15XG_eGRM:www.rusproject.org/pages/analysis/analysis_2/images/venera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2786082" cy="226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images.google.com/images?q=tbn:zrLhA3ATXcEDYM:www.rti-mints.ru/img/10-16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857628"/>
            <a:ext cx="2571768" cy="253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71451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3 </a:t>
            </a:r>
            <a:r>
              <a:rPr lang="ru-RU" dirty="0">
                <a:solidFill>
                  <a:schemeClr val="bg1"/>
                </a:solidFill>
              </a:rPr>
              <a:t>апреля </a:t>
            </a:r>
            <a:r>
              <a:rPr lang="ru-RU" dirty="0" smtClean="0">
                <a:solidFill>
                  <a:schemeClr val="bg1"/>
                </a:solidFill>
              </a:rPr>
              <a:t>1966 г.- </a:t>
            </a:r>
            <a:r>
              <a:rPr lang="ru-RU" dirty="0">
                <a:solidFill>
                  <a:schemeClr val="bg1"/>
                </a:solidFill>
              </a:rPr>
              <a:t>станция «Луна-10» стала первым искусственным спутником Луны. (СССР). </a:t>
            </a:r>
          </a:p>
          <a:p>
            <a:endParaRPr lang="ru-RU" dirty="0"/>
          </a:p>
        </p:txBody>
      </p:sp>
      <p:pic>
        <p:nvPicPr>
          <p:cNvPr id="30722" name="Picture 2" descr="http://images.google.com/images?q=tbn:R7ZykxnxlsK7FM:www.rusproject.org/pages/analysis/analysis_2/images/luna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2638214" cy="189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182880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24 </a:t>
            </a:r>
            <a:r>
              <a:rPr lang="ru-RU" dirty="0">
                <a:solidFill>
                  <a:schemeClr val="bg1"/>
                </a:solidFill>
              </a:rPr>
              <a:t>сентября </a:t>
            </a:r>
            <a:r>
              <a:rPr lang="ru-RU" dirty="0" smtClean="0">
                <a:solidFill>
                  <a:schemeClr val="bg1"/>
                </a:solidFill>
              </a:rPr>
              <a:t>1970 г. - </a:t>
            </a:r>
            <a:r>
              <a:rPr lang="ru-RU" dirty="0">
                <a:solidFill>
                  <a:schemeClr val="bg1"/>
                </a:solidFill>
              </a:rPr>
              <a:t>станция «Луна-16» доставила на землю образцы лунного грунта. (СССР). </a:t>
            </a:r>
          </a:p>
          <a:p>
            <a:endParaRPr lang="ru-RU" dirty="0"/>
          </a:p>
        </p:txBody>
      </p:sp>
      <p:pic>
        <p:nvPicPr>
          <p:cNvPr id="28674" name="Picture 2" descr="http://images.google.com/images?q=tbn:NDgTcLqs8LZsUM:school-sector.relarn.ru/dckt/projects/psveta/sveta/moon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2987972" cy="300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90037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17 </a:t>
            </a:r>
            <a:r>
              <a:rPr lang="ru-RU" dirty="0">
                <a:solidFill>
                  <a:schemeClr val="bg1"/>
                </a:solidFill>
              </a:rPr>
              <a:t>ноября 1970 </a:t>
            </a:r>
            <a:r>
              <a:rPr lang="ru-RU" dirty="0" smtClean="0">
                <a:solidFill>
                  <a:schemeClr val="bg1"/>
                </a:solidFill>
              </a:rPr>
              <a:t>г. - </a:t>
            </a:r>
            <a:r>
              <a:rPr lang="ru-RU" dirty="0">
                <a:solidFill>
                  <a:schemeClr val="bg1"/>
                </a:solidFill>
              </a:rPr>
              <a:t>мягкая посадка и начало работы первого в мире полуавтоматического самоходного аппарата, управляемого с Земли: Луноход-1 (СССР).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2857496"/>
            <a:ext cx="3857652" cy="373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90023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>
                <a:solidFill>
                  <a:schemeClr val="bg1"/>
                </a:solidFill>
              </a:rPr>
              <a:t>декабря 1970 </a:t>
            </a:r>
            <a:r>
              <a:rPr lang="ru-RU" dirty="0" smtClean="0">
                <a:solidFill>
                  <a:schemeClr val="bg1"/>
                </a:solidFill>
              </a:rPr>
              <a:t>г.- </a:t>
            </a:r>
            <a:r>
              <a:rPr lang="ru-RU" dirty="0">
                <a:solidFill>
                  <a:schemeClr val="bg1"/>
                </a:solidFill>
              </a:rPr>
              <a:t>первая в мире мягкая посадка на поверхность Венеры: Венера-7 (СССР). </a:t>
            </a:r>
          </a:p>
          <a:p>
            <a:endParaRPr lang="ru-RU" dirty="0"/>
          </a:p>
        </p:txBody>
      </p:sp>
      <p:pic>
        <p:nvPicPr>
          <p:cNvPr id="26626" name="Picture 2" descr="http://images.google.com/images?q=tbn:gBBSOO_C0jju0M:www.laspace.ru/images/venera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1638306" cy="2577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images.google.com/images?q=tbn:L0pb-Uyp00LqWM:www.ljplus.ru/img4/s/h/shurigin/lunohod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325485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19 апреля </a:t>
            </a:r>
            <a:r>
              <a:rPr lang="ru-RU" dirty="0" smtClean="0">
                <a:solidFill>
                  <a:schemeClr val="bg1"/>
                </a:solidFill>
              </a:rPr>
              <a:t>1971 г. - </a:t>
            </a:r>
            <a:r>
              <a:rPr lang="ru-RU" dirty="0">
                <a:solidFill>
                  <a:schemeClr val="bg1"/>
                </a:solidFill>
              </a:rPr>
              <a:t>запущена первая орбитальная </a:t>
            </a:r>
            <a:r>
              <a:rPr lang="ru-RU" dirty="0" smtClean="0">
                <a:solidFill>
                  <a:schemeClr val="bg1"/>
                </a:solidFill>
              </a:rPr>
              <a:t>станция Салют-1 </a:t>
            </a:r>
            <a:r>
              <a:rPr lang="ru-RU" dirty="0">
                <a:solidFill>
                  <a:schemeClr val="bg1"/>
                </a:solidFill>
              </a:rPr>
              <a:t>(СССР). 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2924188" cy="2697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Полёты </a:t>
            </a:r>
            <a:r>
              <a:rPr lang="ru-RU" dirty="0">
                <a:solidFill>
                  <a:schemeClr val="bg1"/>
                </a:solidFill>
              </a:rPr>
              <a:t>в космос — опасная и сложная профессия. С начала эры космических полётов в космосе и при подготовке к космическим полётам на Земле погибли 22 </a:t>
            </a:r>
            <a:r>
              <a:rPr lang="ru-RU" dirty="0" smtClean="0">
                <a:solidFill>
                  <a:schemeClr val="bg1"/>
                </a:solidFill>
              </a:rPr>
              <a:t>космонавта.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рисунки Коркунова\космос\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ученица 8-А класса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Стороженко Юлия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Космонавтика как наука, а затем и как практическая отрасль, сформировалась в середине XX века. Но этому предшествовала увлекательная история рождения и развития идеи полета в космос, начало которой положила фантазия, и только затем появились первые теоретические работы и эксперименты. Так, первоначально в мечтах человека полет в космические просторы осуществлялся с помощью сказочных средств или сил природы (смерчей, ураганов). Ближе к XX веку для этих целей в описаниях фантастов уже присутствовали технические средства - воздушные шары, сверхмощные пушки и, наконец, ракетные двигатели и собственно ракеты. Не одно поколение молодых романтиков выросло на произведениях Ж. Верна, Г. Уэллса, А. Толстого, А. Казанцева, основой которых было описание космических путешествий.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Все изложенное фантастами будоражило умы ученых. Так, К.Э. Циолковский говорил: "Сначала неизбежно идут: мысль, фантазия, сказка, а за ними шествует точный расчет". Публикация в начале XX века теоретических работ пионеров космонавтики К.Э. Циолковского, Ф.А. </a:t>
            </a:r>
            <a:r>
              <a:rPr lang="ru-RU" sz="8000" dirty="0" err="1" smtClean="0">
                <a:solidFill>
                  <a:schemeClr val="bg1"/>
                </a:solidFill>
              </a:rPr>
              <a:t>Цандера</a:t>
            </a:r>
            <a:r>
              <a:rPr lang="ru-RU" sz="8000" dirty="0" smtClean="0">
                <a:solidFill>
                  <a:schemeClr val="bg1"/>
                </a:solidFill>
              </a:rPr>
              <a:t>, Ю.В. Кондратюка, Р.Х. </a:t>
            </a:r>
            <a:r>
              <a:rPr lang="ru-RU" sz="8000" dirty="0" err="1" smtClean="0">
                <a:solidFill>
                  <a:schemeClr val="bg1"/>
                </a:solidFill>
              </a:rPr>
              <a:t>Годдарда</a:t>
            </a:r>
            <a:r>
              <a:rPr lang="ru-RU" sz="8000" dirty="0" smtClean="0">
                <a:solidFill>
                  <a:schemeClr val="bg1"/>
                </a:solidFill>
              </a:rPr>
              <a:t>, Г. </a:t>
            </a:r>
            <a:r>
              <a:rPr lang="ru-RU" sz="8000" dirty="0" err="1" smtClean="0">
                <a:solidFill>
                  <a:schemeClr val="bg1"/>
                </a:solidFill>
              </a:rPr>
              <a:t>Гансвиндта</a:t>
            </a:r>
            <a:r>
              <a:rPr lang="ru-RU" sz="8000" dirty="0" smtClean="0">
                <a:solidFill>
                  <a:schemeClr val="bg1"/>
                </a:solidFill>
              </a:rPr>
              <a:t>, Р. </a:t>
            </a:r>
            <a:r>
              <a:rPr lang="ru-RU" sz="8000" dirty="0" err="1" smtClean="0">
                <a:solidFill>
                  <a:schemeClr val="bg1"/>
                </a:solidFill>
              </a:rPr>
              <a:t>Эно-Пельтри</a:t>
            </a:r>
            <a:r>
              <a:rPr lang="ru-RU" sz="8000" dirty="0" smtClean="0">
                <a:solidFill>
                  <a:schemeClr val="bg1"/>
                </a:solidFill>
              </a:rPr>
              <a:t>, Г. </a:t>
            </a:r>
            <a:r>
              <a:rPr lang="ru-RU" sz="8000" dirty="0" err="1" smtClean="0">
                <a:solidFill>
                  <a:schemeClr val="bg1"/>
                </a:solidFill>
              </a:rPr>
              <a:t>Оберта</a:t>
            </a:r>
            <a:r>
              <a:rPr lang="ru-RU" sz="8000" dirty="0" smtClean="0">
                <a:solidFill>
                  <a:schemeClr val="bg1"/>
                </a:solidFill>
              </a:rPr>
              <a:t>, В. </a:t>
            </a:r>
            <a:r>
              <a:rPr lang="ru-RU" sz="8000" dirty="0" err="1" smtClean="0">
                <a:solidFill>
                  <a:schemeClr val="bg1"/>
                </a:solidFill>
              </a:rPr>
              <a:t>Гомана</a:t>
            </a:r>
            <a:r>
              <a:rPr lang="ru-RU" sz="8000" dirty="0" smtClean="0">
                <a:solidFill>
                  <a:schemeClr val="bg1"/>
                </a:solidFill>
              </a:rPr>
              <a:t> в какой-то мере ограничивала полет фантазии, но в то же время вызвала к жизни новые направления в науке - появились попытки </a:t>
            </a:r>
            <a:r>
              <a:rPr lang="ru-RU" sz="8000" dirty="0" err="1" smtClean="0">
                <a:solidFill>
                  <a:schemeClr val="bg1"/>
                </a:solidFill>
              </a:rPr>
              <a:t>определить,что</a:t>
            </a:r>
            <a:r>
              <a:rPr lang="ru-RU" sz="8000" dirty="0" smtClean="0">
                <a:solidFill>
                  <a:schemeClr val="bg1"/>
                </a:solidFill>
              </a:rPr>
              <a:t> может дать космонавтика обществу и как она на него влияет.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900486" cy="5768997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Надо </a:t>
            </a:r>
            <a:r>
              <a:rPr lang="ru-RU" sz="1600" dirty="0" err="1" smtClean="0">
                <a:solidFill>
                  <a:schemeClr val="bg1"/>
                </a:solidFill>
              </a:rPr>
              <a:t>сказать,что</a:t>
            </a:r>
            <a:r>
              <a:rPr lang="ru-RU" sz="1600" dirty="0" smtClean="0">
                <a:solidFill>
                  <a:schemeClr val="bg1"/>
                </a:solidFill>
              </a:rPr>
              <a:t> идея соединить космическое и земное направления человеческой деятельности принадлежит основателю теоретической космонавтики К.Э. Циолковскому. Когда ученый говорил: "Планета есть колыбель разума, но нельзя вечно жить в колыбели", он не выдвигал альтернативы - либо Земля, либо космос. Циолковский никогда не считал выход в космос следствием какой-то безысходности жизни на Земле. Напротив, он говорил о рациональном преобразовании природы нашей планеты силой разума. Люди, утверждал ученый, "изменят поверхность Земли, ее океаны, атмосферу, растения и самих себя. Будут управлять климатом и будут распоряжаться в пределах Солнечной системы, как на самой Земле, которая еще неопределенно долгое время будет оставаться жилищем человечества".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Downloads\008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445000" cy="31115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9124" y="4714884"/>
          <a:ext cx="4357718" cy="426720"/>
        </p:xfrm>
        <a:graphic>
          <a:graphicData uri="http://schemas.openxmlformats.org/drawingml/2006/table">
            <a:tbl>
              <a:tblPr/>
              <a:tblGrid>
                <a:gridCol w="43577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Циолковский и конструктор первой советской жидкостной ракеты ГИРД-09 М.К. Тихонравов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B0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572032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 СССР начало практических работ по космическим программам связано с именами С.П. Королева и М.К. Тихонравова. В начале 1945 г. М.К. Тихонравов организовал группу специалистов РНИИ по разработке проекта пилотируемого высотного ракетного аппарата (кабины с двумя космонавтами) для </a:t>
            </a:r>
            <a:r>
              <a:rPr lang="ru-RU" sz="1400" dirty="0" err="1" smtClean="0">
                <a:solidFill>
                  <a:schemeClr val="bg1"/>
                </a:solidFill>
              </a:rPr>
              <a:t>исследова-ния</a:t>
            </a:r>
            <a:r>
              <a:rPr lang="ru-RU" sz="1400" dirty="0" smtClean="0">
                <a:solidFill>
                  <a:schemeClr val="bg1"/>
                </a:solidFill>
              </a:rPr>
              <a:t> верхних слоев атмосферы. В группу вошли Н.Г. Чернышев, П.И. Иванов, В.Н. </a:t>
            </a:r>
            <a:r>
              <a:rPr lang="ru-RU" sz="1400" dirty="0" err="1" smtClean="0">
                <a:solidFill>
                  <a:schemeClr val="bg1"/>
                </a:solidFill>
              </a:rPr>
              <a:t>Галковский</a:t>
            </a:r>
            <a:r>
              <a:rPr lang="ru-RU" sz="1400" dirty="0" smtClean="0">
                <a:solidFill>
                  <a:schemeClr val="bg1"/>
                </a:solidFill>
              </a:rPr>
              <a:t>, Г.М. </a:t>
            </a:r>
            <a:r>
              <a:rPr lang="ru-RU" sz="1400" dirty="0" err="1" smtClean="0">
                <a:solidFill>
                  <a:schemeClr val="bg1"/>
                </a:solidFill>
              </a:rPr>
              <a:t>Москаленко</a:t>
            </a:r>
            <a:r>
              <a:rPr lang="ru-RU" sz="1400" dirty="0" smtClean="0">
                <a:solidFill>
                  <a:schemeClr val="bg1"/>
                </a:solidFill>
              </a:rPr>
              <a:t> и др. Проект было решено создавать на базе одноступенчатой жидкостной ракеты, рассчитанной для вертикального полета на высоту до 200 км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ru-RU" sz="1400" dirty="0" smtClean="0">
                <a:solidFill>
                  <a:schemeClr val="bg1"/>
                </a:solidFill>
              </a:rPr>
              <a:t> В целом проект ВР-190 представлял собой комплекс новых технических решений и концепций, подтвержденных теперь ходом развития отечественной и зарубежной ракетно-космической техники. В 1946 г. материалы проекта ВР-190 были доложены М.К. </a:t>
            </a:r>
            <a:r>
              <a:rPr lang="ru-RU" sz="1400" dirty="0" err="1" smtClean="0">
                <a:solidFill>
                  <a:schemeClr val="bg1"/>
                </a:solidFill>
              </a:rPr>
              <a:t>Ти-хонравовым</a:t>
            </a:r>
            <a:r>
              <a:rPr lang="ru-RU" sz="1400" dirty="0" smtClean="0">
                <a:solidFill>
                  <a:schemeClr val="bg1"/>
                </a:solidFill>
              </a:rPr>
              <a:t> И.В. Сталину. С 1947 г. Тихонравов со своей группой работает над идеей ракетного пакета и в конце 1940-х - начале 1950-х гг. показывает возможность получения первой космической скорости и запуска искусственного спутника Земли (ИСЗ) при помощи разрабатывавшейся в то время в стране ракетной базы. В 1950-1953 гг. усилия сотрудников группы М.К. Тихонравова были направлены на изучение проблем создания составных ракет-носителей и искусственных спутников.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6561" name="Picture 1" descr="C:\Documents and Settings\Admin\Мои документы\Downloads\009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802090" cy="3060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400050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Группа организаторов ГИРД во главе с С.П. Королевым и Ф.А. </a:t>
            </a:r>
            <a:r>
              <a:rPr lang="ru-RU" sz="1200" dirty="0" err="1" smtClean="0">
                <a:solidFill>
                  <a:schemeClr val="bg1"/>
                </a:solidFill>
              </a:rPr>
              <a:t>Цандером</a:t>
            </a:r>
            <a:r>
              <a:rPr lang="ru-RU" sz="1200" dirty="0" smtClean="0">
                <a:solidFill>
                  <a:schemeClr val="bg1"/>
                </a:solidFill>
              </a:rPr>
              <a:t>, автором конструкций ряда опытных двигателей для ракет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3929090" cy="62151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докладе Правительству в 1954 г. о возможности разработки ИСЗ С.П. Королев писал: "По вашему указанию представляю докладную записку тов. Тихонравова М.К. "Об искусственном спутнике Земли...". В отчете о научной деятельности за 1954 г. С.П. Королев отмечал: "Мы полагали бы возможным провести эскизную разработку проекта самого ИСЗ с учетом ведущихся работ (особенно заслуживают внимания работы М.К. Тихонравова...)".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52209"/>
          <a:stretch>
            <a:fillRect/>
          </a:stretch>
        </p:blipFill>
        <p:spPr>
          <a:xfrm>
            <a:off x="4643438" y="500043"/>
            <a:ext cx="1643074" cy="272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3" name="Picture 1" descr="C:\Documents and Settings\Admin\Мои документы\Downloads\010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3111010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5500702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Совет главных конструкторов в составе А.Ф. Богомолова, М.С. Рязанского, Н.А. Пилюгина, С.П. Королева, В.П. Глушко, В.П. </a:t>
            </a:r>
            <a:r>
              <a:rPr lang="ru-RU" sz="1400" dirty="0" err="1" smtClean="0">
                <a:solidFill>
                  <a:schemeClr val="bg1"/>
                </a:solidFill>
              </a:rPr>
              <a:t>Бармина</a:t>
            </a:r>
            <a:r>
              <a:rPr lang="ru-RU" sz="1400" dirty="0" smtClean="0">
                <a:solidFill>
                  <a:schemeClr val="bg1"/>
                </a:solidFill>
              </a:rPr>
              <a:t>, В.И. Кузнецова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Космонавтика уникальна тем, что многое предсказанное сначала фантастами, а затем учеными свершилось воистину с космической скоростью. Всего сорок с небольшим лет прошло со дня запуска </a:t>
            </a:r>
            <a:r>
              <a:rPr lang="ru-RU" sz="3300" dirty="0" smtClean="0">
                <a:solidFill>
                  <a:schemeClr val="bg1"/>
                </a:solidFill>
              </a:rPr>
              <a:t>первого </a:t>
            </a:r>
            <a:r>
              <a:rPr lang="ru-RU" sz="3300" dirty="0" smtClean="0">
                <a:solidFill>
                  <a:schemeClr val="bg1"/>
                </a:solidFill>
              </a:rPr>
              <a:t>искусственного спутника Земли, 4 октября 1957 г., а история космонавтики уже содержит серии замечательных достижений, полученных первоначально СССР и США, а затем и другими </a:t>
            </a:r>
            <a:r>
              <a:rPr lang="ru-RU" sz="3300" dirty="0" smtClean="0">
                <a:solidFill>
                  <a:schemeClr val="bg1"/>
                </a:solidFill>
              </a:rPr>
              <a:t>космическими </a:t>
            </a:r>
            <a:r>
              <a:rPr lang="ru-RU" sz="3300" dirty="0" smtClean="0">
                <a:solidFill>
                  <a:schemeClr val="bg1"/>
                </a:solidFill>
              </a:rPr>
              <a:t>державами.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Уже многие тысячи спутников летают на орбитах вокруг Земли, аппараты достигли поверхности Луны, Венеры, Марса; научная аппаратура посылалась к Юпитеру, Меркурию, Сатурну для получения знаний об этих удаленных планетах Солнечной системы.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Триумфом космонавтики стал запуск 12 апреля 1961 г. первого человека в космос - Ю.А. Гагарина. Затем - групповой полет, выход человека в космос, создание орбитальных станций "Салют", "Мир"... СССР на долгое время стал ведущей страной в мире по </a:t>
            </a:r>
            <a:r>
              <a:rPr lang="ru-RU" sz="3300" dirty="0" smtClean="0">
                <a:solidFill>
                  <a:schemeClr val="bg1"/>
                </a:solidFill>
              </a:rPr>
              <a:t>пилотируемым </a:t>
            </a:r>
            <a:r>
              <a:rPr lang="ru-RU" sz="3300" dirty="0" smtClean="0">
                <a:solidFill>
                  <a:schemeClr val="bg1"/>
                </a:solidFill>
              </a:rPr>
              <a:t>программам.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Показательной является тенденция перехода от запуска одиночных КА для решения в первую очередь военных задач к созданию крупномасштабных космических систем в интересах решения широкого спектра задач (в том числе социально-экономических и научных) и к интеграции космических отраслей различных стран.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85778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4 октября </a:t>
            </a:r>
            <a:r>
              <a:rPr lang="ru-RU" dirty="0" smtClean="0">
                <a:solidFill>
                  <a:schemeClr val="bg1"/>
                </a:solidFill>
              </a:rPr>
              <a:t>1957 г. - запущен </a:t>
            </a:r>
            <a:r>
              <a:rPr lang="ru-RU" dirty="0">
                <a:solidFill>
                  <a:schemeClr val="bg1"/>
                </a:solidFill>
              </a:rPr>
              <a:t>первый искусственный спутник </a:t>
            </a:r>
            <a:r>
              <a:rPr lang="ru-RU" dirty="0" smtClean="0">
                <a:solidFill>
                  <a:schemeClr val="bg1"/>
                </a:solidFill>
              </a:rPr>
              <a:t>ЗемлиСпутник-1 </a:t>
            </a:r>
            <a:r>
              <a:rPr lang="ru-RU" dirty="0">
                <a:solidFill>
                  <a:schemeClr val="bg1"/>
                </a:solidFill>
              </a:rPr>
              <a:t>(СССР). 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4 января </a:t>
            </a:r>
            <a:r>
              <a:rPr lang="ru-RU" dirty="0" smtClean="0">
                <a:solidFill>
                  <a:schemeClr val="bg1"/>
                </a:solidFill>
              </a:rPr>
              <a:t>1959 г.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станция «Луна-1» прошла на расстоянии 6000 километров от поверхности Луны и вышла на гелиоцентрическую орбиту. Она стала первым в мире искусственным спутником Солнца. (СССР) </a:t>
            </a:r>
          </a:p>
          <a:p>
            <a:endParaRPr lang="ru-RU" dirty="0"/>
          </a:p>
        </p:txBody>
      </p:sp>
      <p:pic>
        <p:nvPicPr>
          <p:cNvPr id="5122" name="Picture 2" descr="D:\рисунки Коркунова\космос\56r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857760"/>
            <a:ext cx="2452694" cy="1839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857388"/>
          </a:xfrm>
        </p:spPr>
        <p:txBody>
          <a:bodyPr/>
          <a:lstStyle/>
          <a:p>
            <a:pPr lvl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dirty="0" smtClean="0">
                <a:solidFill>
                  <a:schemeClr val="bg1"/>
                </a:solidFill>
              </a:rPr>
              <a:t>Юрий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Гагарин</a:t>
            </a:r>
            <a:endParaRPr lang="ru-RU" sz="4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1345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ДЕНЬ КОСМОНАВТИКИ </vt:lpstr>
      <vt:lpstr>Слайд 2</vt:lpstr>
      <vt:lpstr>Слайд 3</vt:lpstr>
      <vt:lpstr>Слайд 4</vt:lpstr>
      <vt:lpstr>Слайд 5</vt:lpstr>
      <vt:lpstr>В докладе Правительству в 1954 г. о возможности разработки ИСЗ С.П. Королев писал: "По вашему указанию представляю докладную записку тов. Тихонравова М.К. "Об искусственном спутнике Земли...". В отчете о научной деятельности за 1954 г. С.П. Королев отмечал: "Мы полагали бы возможным провести эскизную разработку проекта самого ИСЗ с учетом ведущихся работ (особенно заслуживают внимания работы М.К. Тихонравова...)".</vt:lpstr>
      <vt:lpstr>Слайд 7</vt:lpstr>
      <vt:lpstr>Слайд 8</vt:lpstr>
      <vt:lpstr>Слайд 9</vt:lpstr>
      <vt:lpstr>Слайд 10</vt:lpstr>
      <vt:lpstr>Исторические слова Юрия Гагарина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Презентацию подготовила ученица 8-А класса Стороженко Юлия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ДЕНЬ КОСМОНАВТИКИ </dc:title>
  <dc:creator>Вурдалак</dc:creator>
  <cp:lastModifiedBy>Admin</cp:lastModifiedBy>
  <cp:revision>35</cp:revision>
  <dcterms:created xsi:type="dcterms:W3CDTF">2009-03-27T08:02:37Z</dcterms:created>
  <dcterms:modified xsi:type="dcterms:W3CDTF">2013-04-14T12:46:42Z</dcterms:modified>
</cp:coreProperties>
</file>