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0" r:id="rId6"/>
    <p:sldId id="261" r:id="rId7"/>
    <p:sldId id="267" r:id="rId8"/>
    <p:sldId id="262" r:id="rId9"/>
    <p:sldId id="263" r:id="rId10"/>
    <p:sldId id="264" r:id="rId11"/>
    <p:sldId id="268" r:id="rId12"/>
    <p:sldId id="266" r:id="rId13"/>
    <p:sldId id="265" r:id="rId14"/>
    <p:sldId id="269" r:id="rId15"/>
    <p:sldId id="270"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17" autoAdjust="0"/>
    <p:restoredTop sz="86323" autoAdjust="0"/>
  </p:normalViewPr>
  <p:slideViewPr>
    <p:cSldViewPr>
      <p:cViewPr>
        <p:scale>
          <a:sx n="36" d="100"/>
          <a:sy n="36" d="100"/>
        </p:scale>
        <p:origin x="-1291" y="-499"/>
      </p:cViewPr>
      <p:guideLst>
        <p:guide orient="horz" pos="2160"/>
        <p:guide pos="2880"/>
      </p:guideLst>
    </p:cSldViewPr>
  </p:slideViewPr>
  <p:outlineViewPr>
    <p:cViewPr>
      <p:scale>
        <a:sx n="33" d="100"/>
        <a:sy n="33" d="100"/>
      </p:scale>
      <p:origin x="0" y="13020"/>
    </p:cViewPr>
  </p:outlineViewPr>
  <p:notesTextViewPr>
    <p:cViewPr>
      <p:scale>
        <a:sx n="100" d="100"/>
        <a:sy n="100" d="100"/>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23.12.2013</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23.12.2013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23.12.2013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23.12.2013</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23.12.2013</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23.12.2013</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23.12.2013</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23.12.2013</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23.12.2013</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23.12.2013</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23.12.2013</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23.12.2013</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539552" y="337523"/>
            <a:ext cx="7772400" cy="1470025"/>
          </a:xfrm>
        </p:spPr>
        <p:txBody>
          <a:bodyPr/>
          <a:lstStyle/>
          <a:p>
            <a:pPr algn="ctr"/>
            <a:r>
              <a:rPr lang="ru-RU" dirty="0" err="1" smtClean="0">
                <a:solidFill>
                  <a:srgbClr val="FFFF00"/>
                </a:solidFill>
              </a:rPr>
              <a:t>Арх</a:t>
            </a:r>
            <a:r>
              <a:rPr lang="uk-UA" dirty="0" err="1" smtClean="0">
                <a:solidFill>
                  <a:srgbClr val="FFFF00"/>
                </a:solidFill>
              </a:rPr>
              <a:t>ітектура</a:t>
            </a:r>
            <a:r>
              <a:rPr lang="uk-UA" dirty="0" smtClean="0">
                <a:solidFill>
                  <a:srgbClr val="FFFF00"/>
                </a:solidFill>
              </a:rPr>
              <a:t> Почаївської лаври</a:t>
            </a:r>
            <a:endParaRPr lang="ru-RU" dirty="0">
              <a:solidFill>
                <a:srgbClr val="FFFF00"/>
              </a:solidFill>
            </a:endParaRPr>
          </a:p>
        </p:txBody>
      </p:sp>
      <p:sp>
        <p:nvSpPr>
          <p:cNvPr id="5" name="Подзаголовок 4"/>
          <p:cNvSpPr>
            <a:spLocks noGrp="1"/>
          </p:cNvSpPr>
          <p:nvPr>
            <p:ph type="subTitle" idx="1"/>
          </p:nvPr>
        </p:nvSpPr>
        <p:spPr/>
        <p:txBody>
          <a:bodyPr/>
          <a:lstStyle/>
          <a:p>
            <a:endParaRPr lang="ru-RU" dirty="0"/>
          </a:p>
        </p:txBody>
      </p:sp>
      <p:pic>
        <p:nvPicPr>
          <p:cNvPr id="1027" name="Picture 3" descr="C:\Users\Angelina\Desktop\презентация  на художню  культуру\141DD833-C534-4ED4-865A-C83E6B6E6C96_w640_r1_s_cx0_cy7_cw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13620"/>
            <a:ext cx="7776864" cy="50268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248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27584" y="5517232"/>
            <a:ext cx="7543800" cy="914400"/>
          </a:xfrm>
        </p:spPr>
        <p:txBody>
          <a:bodyPr/>
          <a:lstStyle/>
          <a:p>
            <a:pPr marL="685800" indent="-685800">
              <a:buFont typeface="Wingdings" pitchFamily="2" charset="2"/>
              <a:buChar char="Ø"/>
            </a:pPr>
            <a:r>
              <a:rPr lang="ru-RU" dirty="0" smtClean="0">
                <a:solidFill>
                  <a:srgbClr val="FFFF00"/>
                </a:solidFill>
              </a:rPr>
              <a:t>   </a:t>
            </a:r>
            <a:r>
              <a:rPr lang="ru-RU" dirty="0" err="1" smtClean="0">
                <a:solidFill>
                  <a:srgbClr val="FFFF00"/>
                </a:solidFill>
              </a:rPr>
              <a:t>Троїцький</a:t>
            </a:r>
            <a:r>
              <a:rPr lang="ru-RU" dirty="0" smtClean="0">
                <a:solidFill>
                  <a:srgbClr val="FFFF00"/>
                </a:solidFill>
              </a:rPr>
              <a:t> </a:t>
            </a:r>
            <a:r>
              <a:rPr lang="ru-RU" dirty="0">
                <a:solidFill>
                  <a:srgbClr val="FFFF00"/>
                </a:solidFill>
              </a:rPr>
              <a:t>собор </a:t>
            </a:r>
          </a:p>
        </p:txBody>
      </p:sp>
      <p:pic>
        <p:nvPicPr>
          <p:cNvPr id="8" name="Объект 7"/>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0" y="260648"/>
            <a:ext cx="5057086" cy="48965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Объект 8"/>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945933" y="332656"/>
            <a:ext cx="4198067" cy="475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53312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420888"/>
            <a:ext cx="5976664" cy="4175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827584" y="332656"/>
            <a:ext cx="7543800" cy="1850504"/>
          </a:xfrm>
        </p:spPr>
        <p:txBody>
          <a:bodyPr/>
          <a:lstStyle/>
          <a:p>
            <a:pPr algn="ctr"/>
            <a:r>
              <a:rPr lang="uk-UA" sz="2000" dirty="0" smtClean="0">
                <a:solidFill>
                  <a:srgbClr val="FFFF00"/>
                </a:solidFill>
              </a:rPr>
              <a:t>Троїцький собор був споруджений у 1910-1913рр. За проектом </a:t>
            </a:r>
            <a:r>
              <a:rPr lang="uk-UA" sz="2000" dirty="0" err="1" smtClean="0">
                <a:solidFill>
                  <a:srgbClr val="FFFF00"/>
                </a:solidFill>
              </a:rPr>
              <a:t>Щусева</a:t>
            </a:r>
            <a:r>
              <a:rPr lang="uk-UA" sz="2000" dirty="0" smtClean="0">
                <a:solidFill>
                  <a:srgbClr val="FFFF00"/>
                </a:solidFill>
              </a:rPr>
              <a:t>,автора мавзолею Леніна,у </a:t>
            </a:r>
            <a:r>
              <a:rPr lang="uk-UA" sz="2000" dirty="0" err="1" smtClean="0">
                <a:solidFill>
                  <a:srgbClr val="FFFF00"/>
                </a:solidFill>
              </a:rPr>
              <a:t>псевдоросійському</a:t>
            </a:r>
            <a:r>
              <a:rPr lang="uk-UA" sz="2000" dirty="0" smtClean="0">
                <a:solidFill>
                  <a:srgbClr val="FFFF00"/>
                </a:solidFill>
              </a:rPr>
              <a:t> стилі. Велике мозаїчне панно південного порталу, до якого ведуть широкі сходи, виконані за ескізом Миколи </a:t>
            </a:r>
            <a:r>
              <a:rPr lang="uk-UA" sz="2000" dirty="0" err="1" smtClean="0">
                <a:solidFill>
                  <a:srgbClr val="FFFF00"/>
                </a:solidFill>
              </a:rPr>
              <a:t>Реріха</a:t>
            </a:r>
            <a:r>
              <a:rPr lang="uk-UA" sz="2000" dirty="0" smtClean="0">
                <a:solidFill>
                  <a:srgbClr val="FFFF00"/>
                </a:solidFill>
              </a:rPr>
              <a:t>,західне панно – за ескізом </a:t>
            </a:r>
            <a:r>
              <a:rPr lang="uk-UA" sz="2000" dirty="0" err="1" smtClean="0">
                <a:solidFill>
                  <a:srgbClr val="FFFF00"/>
                </a:solidFill>
              </a:rPr>
              <a:t>Щусева</a:t>
            </a:r>
            <a:r>
              <a:rPr lang="uk-UA" sz="2000" dirty="0" smtClean="0">
                <a:solidFill>
                  <a:srgbClr val="FFFF00"/>
                </a:solidFill>
              </a:rPr>
              <a:t>. Стіни собору прикрашені силікатним </a:t>
            </a:r>
            <a:r>
              <a:rPr lang="uk-UA" sz="2000" dirty="0" err="1" smtClean="0">
                <a:solidFill>
                  <a:srgbClr val="FFFF00"/>
                </a:solidFill>
              </a:rPr>
              <a:t>росписом</a:t>
            </a:r>
            <a:r>
              <a:rPr lang="uk-UA" sz="2000" dirty="0" smtClean="0">
                <a:solidFill>
                  <a:srgbClr val="FFFF00"/>
                </a:solidFill>
              </a:rPr>
              <a:t>.</a:t>
            </a:r>
            <a:endParaRPr lang="ru-RU" sz="2000" dirty="0">
              <a:solidFill>
                <a:srgbClr val="FFFF00"/>
              </a:solidFill>
            </a:endParaRPr>
          </a:p>
        </p:txBody>
      </p:sp>
    </p:spTree>
    <p:extLst>
      <p:ext uri="{BB962C8B-B14F-4D97-AF65-F5344CB8AC3E}">
        <p14:creationId xmlns:p14="http://schemas.microsoft.com/office/powerpoint/2010/main" val="611501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88640"/>
            <a:ext cx="6000328" cy="4536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Заголовок 2"/>
          <p:cNvSpPr>
            <a:spLocks noGrp="1"/>
          </p:cNvSpPr>
          <p:nvPr>
            <p:ph type="title"/>
          </p:nvPr>
        </p:nvSpPr>
        <p:spPr>
          <a:xfrm>
            <a:off x="1691680" y="5954583"/>
            <a:ext cx="7111752" cy="914400"/>
          </a:xfrm>
        </p:spPr>
        <p:txBody>
          <a:bodyPr/>
          <a:lstStyle/>
          <a:p>
            <a:pPr marL="571500" indent="-571500">
              <a:buFont typeface="Wingdings" pitchFamily="2" charset="2"/>
              <a:buChar char="Ø"/>
            </a:pPr>
            <a:r>
              <a:rPr lang="ru-RU" sz="4000" dirty="0" err="1" smtClean="0">
                <a:solidFill>
                  <a:srgbClr val="FFFF00"/>
                </a:solidFill>
              </a:rPr>
              <a:t>Ікона</a:t>
            </a:r>
            <a:r>
              <a:rPr lang="ru-RU" sz="4000" dirty="0" smtClean="0">
                <a:solidFill>
                  <a:srgbClr val="FFFF00"/>
                </a:solidFill>
              </a:rPr>
              <a:t> </a:t>
            </a:r>
            <a:r>
              <a:rPr lang="ru-RU" sz="4000" dirty="0">
                <a:solidFill>
                  <a:srgbClr val="FFFF00"/>
                </a:solidFill>
              </a:rPr>
              <a:t>Спаса Нерукотворного на </a:t>
            </a:r>
            <a:r>
              <a:rPr lang="ru-RU" sz="4000" dirty="0" err="1" smtClean="0">
                <a:solidFill>
                  <a:srgbClr val="FFFF00"/>
                </a:solidFill>
              </a:rPr>
              <a:t>соборі</a:t>
            </a:r>
            <a:r>
              <a:rPr lang="ru-RU" sz="4000" dirty="0" smtClean="0">
                <a:solidFill>
                  <a:srgbClr val="FFFF00"/>
                </a:solidFill>
              </a:rPr>
              <a:t> </a:t>
            </a:r>
            <a:r>
              <a:rPr lang="ru-RU" sz="4000" dirty="0" err="1" smtClean="0">
                <a:solidFill>
                  <a:srgbClr val="FFFF00"/>
                </a:solidFill>
              </a:rPr>
              <a:t>Святої</a:t>
            </a:r>
            <a:r>
              <a:rPr lang="ru-RU" sz="4000" dirty="0" smtClean="0">
                <a:solidFill>
                  <a:srgbClr val="FFFF00"/>
                </a:solidFill>
              </a:rPr>
              <a:t> </a:t>
            </a:r>
            <a:r>
              <a:rPr lang="ru-RU" sz="4000" dirty="0" err="1" smtClean="0">
                <a:solidFill>
                  <a:srgbClr val="FFFF00"/>
                </a:solidFill>
              </a:rPr>
              <a:t>Троїці</a:t>
            </a:r>
            <a:endParaRPr lang="ru-RU" sz="4000" dirty="0">
              <a:solidFill>
                <a:srgbClr val="FFFF00"/>
              </a:solidFill>
            </a:endParaRPr>
          </a:p>
        </p:txBody>
      </p:sp>
    </p:spTree>
    <p:extLst>
      <p:ext uri="{BB962C8B-B14F-4D97-AF65-F5344CB8AC3E}">
        <p14:creationId xmlns:p14="http://schemas.microsoft.com/office/powerpoint/2010/main" val="11625362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55576" y="5942424"/>
            <a:ext cx="7543800" cy="914400"/>
          </a:xfrm>
        </p:spPr>
        <p:txBody>
          <a:bodyPr/>
          <a:lstStyle/>
          <a:p>
            <a:endParaRPr lang="ru-RU" dirty="0"/>
          </a:p>
        </p:txBody>
      </p:sp>
      <p:sp>
        <p:nvSpPr>
          <p:cNvPr id="6" name="Объект 5"/>
          <p:cNvSpPr>
            <a:spLocks noGrp="1"/>
          </p:cNvSpPr>
          <p:nvPr>
            <p:ph sz="quarter" idx="14"/>
          </p:nvPr>
        </p:nvSpPr>
        <p:spPr/>
        <p:txBody>
          <a:bodyPr/>
          <a:lstStyle/>
          <a:p>
            <a:endParaRPr lang="ru-RU"/>
          </a:p>
        </p:txBody>
      </p:sp>
      <p:pic>
        <p:nvPicPr>
          <p:cNvPr id="3074" name="Picture 2" descr="C:\Users\Angelina\Desktop\презентация  на художню  культуру\колоколь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7613" y="410072"/>
            <a:ext cx="4171806" cy="5040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075" name="Picture 3" descr="C:\Users\Angelina\Desktop\презентация  на художню  культуру\надбрамний корпу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9115"/>
            <a:ext cx="4937563" cy="4562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Объект 6"/>
          <p:cNvSpPr>
            <a:spLocks noGrp="1"/>
          </p:cNvSpPr>
          <p:nvPr>
            <p:ph sz="quarter" idx="13"/>
          </p:nvPr>
        </p:nvSpPr>
        <p:spPr>
          <a:xfrm>
            <a:off x="1043608" y="5481903"/>
            <a:ext cx="7488832" cy="1628800"/>
          </a:xfrm>
        </p:spPr>
        <p:txBody>
          <a:bodyPr>
            <a:normAutofit/>
          </a:bodyPr>
          <a:lstStyle/>
          <a:p>
            <a:pPr>
              <a:buFont typeface="Wingdings" pitchFamily="2" charset="2"/>
              <a:buChar char="Ø"/>
            </a:pPr>
            <a:r>
              <a:rPr lang="uk-UA" sz="3200" dirty="0" smtClean="0">
                <a:solidFill>
                  <a:srgbClr val="FFFF00"/>
                </a:solidFill>
              </a:rPr>
              <a:t>  </a:t>
            </a:r>
            <a:r>
              <a:rPr lang="uk-UA" sz="3600" dirty="0" smtClean="0">
                <a:solidFill>
                  <a:srgbClr val="FFFF00"/>
                </a:solidFill>
              </a:rPr>
              <a:t>Надбрамний корпус та дзвіниця</a:t>
            </a:r>
            <a:endParaRPr lang="ru-RU" sz="3200" dirty="0">
              <a:solidFill>
                <a:srgbClr val="FFFF00"/>
              </a:solidFill>
            </a:endParaRPr>
          </a:p>
        </p:txBody>
      </p:sp>
    </p:spTree>
    <p:extLst>
      <p:ext uri="{BB962C8B-B14F-4D97-AF65-F5344CB8AC3E}">
        <p14:creationId xmlns:p14="http://schemas.microsoft.com/office/powerpoint/2010/main" val="1325898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827584" y="4149080"/>
            <a:ext cx="7543800" cy="1772816"/>
          </a:xfrm>
        </p:spPr>
        <p:txBody>
          <a:bodyPr/>
          <a:lstStyle/>
          <a:p>
            <a:pPr algn="ctr"/>
            <a:r>
              <a:rPr lang="uk-UA" sz="3200" dirty="0" smtClean="0">
                <a:solidFill>
                  <a:srgbClr val="FFFF00"/>
                </a:solidFill>
              </a:rPr>
              <a:t>Надбрамний корпус зведено в стилі класицизму. Це цегляна двоповерхова прямокутна споруда. Її головний фасад вирішено у вигляді чотириколонного портика доричного ордера. У монастирі є 13 дзвонів, 2 з них – годинникові. Раніше, кажуть екскурсоводи, найбільший дзвін було чути на 30км, зараз – десь на 10. На третьому поверсі дзвіниці є дзвін вагою в 11,5 тонн.</a:t>
            </a:r>
            <a:endParaRPr lang="ru-RU" sz="3200" dirty="0">
              <a:solidFill>
                <a:srgbClr val="FFFF00"/>
              </a:solidFill>
            </a:endParaRPr>
          </a:p>
        </p:txBody>
      </p:sp>
    </p:spTree>
    <p:extLst>
      <p:ext uri="{BB962C8B-B14F-4D97-AF65-F5344CB8AC3E}">
        <p14:creationId xmlns:p14="http://schemas.microsoft.com/office/powerpoint/2010/main" val="38121809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16632"/>
            <a:ext cx="6912768"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Заголовок 2"/>
          <p:cNvSpPr>
            <a:spLocks noGrp="1"/>
          </p:cNvSpPr>
          <p:nvPr>
            <p:ph type="title"/>
          </p:nvPr>
        </p:nvSpPr>
        <p:spPr>
          <a:xfrm>
            <a:off x="1043608" y="5445224"/>
            <a:ext cx="7543800" cy="914400"/>
          </a:xfrm>
        </p:spPr>
        <p:txBody>
          <a:bodyPr/>
          <a:lstStyle/>
          <a:p>
            <a:r>
              <a:rPr lang="uk-UA" sz="2800" dirty="0" smtClean="0">
                <a:solidFill>
                  <a:srgbClr val="FFFF00"/>
                </a:solidFill>
              </a:rPr>
              <a:t>Також на території лаври знаходиться  цілюще джерело Святої Анни, де температура води і влітку, і взимку +5С.</a:t>
            </a:r>
            <a:endParaRPr lang="ru-RU" sz="2800" dirty="0">
              <a:solidFill>
                <a:srgbClr val="FFFF00"/>
              </a:solidFill>
            </a:endParaRPr>
          </a:p>
        </p:txBody>
      </p:sp>
    </p:spTree>
    <p:extLst>
      <p:ext uri="{BB962C8B-B14F-4D97-AF65-F5344CB8AC3E}">
        <p14:creationId xmlns:p14="http://schemas.microsoft.com/office/powerpoint/2010/main" val="1351169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060848"/>
            <a:ext cx="7543800" cy="914400"/>
          </a:xfrm>
        </p:spPr>
        <p:txBody>
          <a:bodyPr/>
          <a:lstStyle/>
          <a:p>
            <a:pPr algn="ctr"/>
            <a:r>
              <a:rPr lang="ru-RU" sz="7200" i="1" dirty="0" err="1" smtClean="0"/>
              <a:t>Дякую</a:t>
            </a:r>
            <a:r>
              <a:rPr lang="ru-RU" sz="7200" i="1" dirty="0" smtClean="0"/>
              <a:t> за </a:t>
            </a:r>
            <a:r>
              <a:rPr lang="ru-RU" sz="7200" i="1" dirty="0" err="1" smtClean="0"/>
              <a:t>увагу</a:t>
            </a:r>
            <a:r>
              <a:rPr lang="ru-RU" sz="7200" i="1" dirty="0" smtClean="0"/>
              <a:t>!</a:t>
            </a:r>
            <a:endParaRPr lang="uk-UA" sz="7200" i="1" dirty="0"/>
          </a:p>
        </p:txBody>
      </p:sp>
    </p:spTree>
    <p:extLst>
      <p:ext uri="{BB962C8B-B14F-4D97-AF65-F5344CB8AC3E}">
        <p14:creationId xmlns:p14="http://schemas.microsoft.com/office/powerpoint/2010/main" val="184592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2420888"/>
            <a:ext cx="6274499"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827584" y="188640"/>
            <a:ext cx="7756263" cy="2088232"/>
          </a:xfrm>
        </p:spPr>
        <p:txBody>
          <a:bodyPr>
            <a:noAutofit/>
          </a:bodyPr>
          <a:lstStyle/>
          <a:p>
            <a:pPr algn="ctr"/>
            <a:r>
              <a:rPr lang="ru-RU" sz="2400" dirty="0">
                <a:solidFill>
                  <a:srgbClr val="FFFF00"/>
                </a:solidFill>
              </a:rPr>
              <a:t>Свято-</a:t>
            </a:r>
            <a:r>
              <a:rPr lang="ru-RU" sz="2400" dirty="0" err="1">
                <a:solidFill>
                  <a:srgbClr val="FFFF00"/>
                </a:solidFill>
              </a:rPr>
              <a:t>Успенська</a:t>
            </a:r>
            <a:r>
              <a:rPr lang="ru-RU" sz="2400" dirty="0">
                <a:solidFill>
                  <a:srgbClr val="FFFF00"/>
                </a:solidFill>
              </a:rPr>
              <a:t> </a:t>
            </a:r>
            <a:r>
              <a:rPr lang="ru-RU" sz="2400" dirty="0" err="1">
                <a:solidFill>
                  <a:srgbClr val="FFFF00"/>
                </a:solidFill>
              </a:rPr>
              <a:t>Почаївська</a:t>
            </a:r>
            <a:r>
              <a:rPr lang="ru-RU" sz="2400" dirty="0">
                <a:solidFill>
                  <a:srgbClr val="FFFF00"/>
                </a:solidFill>
              </a:rPr>
              <a:t> лавра — </a:t>
            </a:r>
            <a:r>
              <a:rPr lang="ru-RU" sz="2400" dirty="0" err="1">
                <a:solidFill>
                  <a:srgbClr val="FFFF00"/>
                </a:solidFill>
              </a:rPr>
              <a:t>православний</a:t>
            </a:r>
            <a:r>
              <a:rPr lang="ru-RU" sz="2400" dirty="0">
                <a:solidFill>
                  <a:srgbClr val="FFFF00"/>
                </a:solidFill>
              </a:rPr>
              <a:t> </a:t>
            </a:r>
            <a:r>
              <a:rPr lang="ru-RU" sz="2400" dirty="0" err="1">
                <a:solidFill>
                  <a:srgbClr val="FFFF00"/>
                </a:solidFill>
              </a:rPr>
              <a:t>чоловічий</a:t>
            </a:r>
            <a:r>
              <a:rPr lang="ru-RU" sz="2400" dirty="0">
                <a:solidFill>
                  <a:srgbClr val="FFFF00"/>
                </a:solidFill>
              </a:rPr>
              <a:t> </a:t>
            </a:r>
            <a:r>
              <a:rPr lang="ru-RU" sz="2400" dirty="0" err="1">
                <a:solidFill>
                  <a:srgbClr val="FFFF00"/>
                </a:solidFill>
              </a:rPr>
              <a:t>монастир</a:t>
            </a:r>
            <a:r>
              <a:rPr lang="ru-RU" sz="2400" dirty="0">
                <a:solidFill>
                  <a:srgbClr val="FFFF00"/>
                </a:solidFill>
              </a:rPr>
              <a:t> у </a:t>
            </a:r>
            <a:r>
              <a:rPr lang="ru-RU" sz="2400" dirty="0" err="1">
                <a:solidFill>
                  <a:srgbClr val="FFFF00"/>
                </a:solidFill>
              </a:rPr>
              <a:t>Почаєві</a:t>
            </a:r>
            <a:r>
              <a:rPr lang="ru-RU" sz="2400" dirty="0">
                <a:solidFill>
                  <a:srgbClr val="FFFF00"/>
                </a:solidFill>
              </a:rPr>
              <a:t>, </a:t>
            </a:r>
            <a:r>
              <a:rPr lang="ru-RU" sz="2400" dirty="0" err="1">
                <a:solidFill>
                  <a:srgbClr val="FFFF00"/>
                </a:solidFill>
              </a:rPr>
              <a:t>Тернопільська</a:t>
            </a:r>
            <a:r>
              <a:rPr lang="ru-RU" sz="2400" dirty="0">
                <a:solidFill>
                  <a:srgbClr val="FFFF00"/>
                </a:solidFill>
              </a:rPr>
              <a:t> область, </a:t>
            </a:r>
            <a:r>
              <a:rPr lang="ru-RU" sz="2400" dirty="0" err="1">
                <a:solidFill>
                  <a:srgbClr val="FFFF00"/>
                </a:solidFill>
              </a:rPr>
              <a:t>Української</a:t>
            </a:r>
            <a:r>
              <a:rPr lang="ru-RU" sz="2400" dirty="0">
                <a:solidFill>
                  <a:srgbClr val="FFFF00"/>
                </a:solidFill>
              </a:rPr>
              <a:t> </a:t>
            </a:r>
            <a:r>
              <a:rPr lang="ru-RU" sz="2400" dirty="0" err="1">
                <a:solidFill>
                  <a:srgbClr val="FFFF00"/>
                </a:solidFill>
              </a:rPr>
              <a:t>православної</a:t>
            </a:r>
            <a:r>
              <a:rPr lang="ru-RU" sz="2400" dirty="0">
                <a:solidFill>
                  <a:srgbClr val="FFFF00"/>
                </a:solidFill>
              </a:rPr>
              <a:t> церкви (</a:t>
            </a:r>
            <a:r>
              <a:rPr lang="ru-RU" sz="2400" dirty="0" err="1">
                <a:solidFill>
                  <a:srgbClr val="FFFF00"/>
                </a:solidFill>
              </a:rPr>
              <a:t>Московського</a:t>
            </a:r>
            <a:r>
              <a:rPr lang="ru-RU" sz="2400" dirty="0">
                <a:solidFill>
                  <a:srgbClr val="FFFF00"/>
                </a:solidFill>
              </a:rPr>
              <a:t> </a:t>
            </a:r>
            <a:r>
              <a:rPr lang="ru-RU" sz="2400" dirty="0" err="1">
                <a:solidFill>
                  <a:srgbClr val="FFFF00"/>
                </a:solidFill>
              </a:rPr>
              <a:t>патріархату</a:t>
            </a:r>
            <a:r>
              <a:rPr lang="ru-RU" sz="2400" dirty="0">
                <a:solidFill>
                  <a:srgbClr val="FFFF00"/>
                </a:solidFill>
              </a:rPr>
              <a:t>) </a:t>
            </a:r>
            <a:r>
              <a:rPr lang="ru-RU" sz="2400" dirty="0" err="1">
                <a:solidFill>
                  <a:srgbClr val="FFFF00"/>
                </a:solidFill>
              </a:rPr>
              <a:t>зі</a:t>
            </a:r>
            <a:r>
              <a:rPr lang="ru-RU" sz="2400" dirty="0">
                <a:solidFill>
                  <a:srgbClr val="FFFF00"/>
                </a:solidFill>
              </a:rPr>
              <a:t> статусом </a:t>
            </a:r>
            <a:r>
              <a:rPr lang="ru-RU" sz="2400" dirty="0" err="1">
                <a:solidFill>
                  <a:srgbClr val="FFFF00"/>
                </a:solidFill>
              </a:rPr>
              <a:t>лаври</a:t>
            </a:r>
            <a:r>
              <a:rPr lang="ru-RU" sz="2400" dirty="0">
                <a:solidFill>
                  <a:srgbClr val="FFFF00"/>
                </a:solidFill>
              </a:rPr>
              <a:t>. </a:t>
            </a:r>
            <a:r>
              <a:rPr lang="ru-RU" sz="2400" dirty="0" err="1">
                <a:solidFill>
                  <a:srgbClr val="FFFF00"/>
                </a:solidFill>
              </a:rPr>
              <a:t>Найбільша</a:t>
            </a:r>
            <a:r>
              <a:rPr lang="ru-RU" sz="2400" dirty="0">
                <a:solidFill>
                  <a:srgbClr val="FFFF00"/>
                </a:solidFill>
              </a:rPr>
              <a:t> </a:t>
            </a:r>
            <a:r>
              <a:rPr lang="ru-RU" sz="2400" dirty="0" err="1">
                <a:solidFill>
                  <a:srgbClr val="FFFF00"/>
                </a:solidFill>
              </a:rPr>
              <a:t>православна</a:t>
            </a:r>
            <a:r>
              <a:rPr lang="ru-RU" sz="2400" dirty="0">
                <a:solidFill>
                  <a:srgbClr val="FFFF00"/>
                </a:solidFill>
              </a:rPr>
              <a:t> </a:t>
            </a:r>
            <a:r>
              <a:rPr lang="ru-RU" sz="2400" dirty="0" err="1">
                <a:solidFill>
                  <a:srgbClr val="FFFF00"/>
                </a:solidFill>
              </a:rPr>
              <a:t>святиня</a:t>
            </a:r>
            <a:r>
              <a:rPr lang="ru-RU" sz="2400" dirty="0">
                <a:solidFill>
                  <a:srgbClr val="FFFF00"/>
                </a:solidFill>
              </a:rPr>
              <a:t> </a:t>
            </a:r>
            <a:r>
              <a:rPr lang="ru-RU" sz="2400" dirty="0" err="1">
                <a:solidFill>
                  <a:srgbClr val="FFFF00"/>
                </a:solidFill>
              </a:rPr>
              <a:t>Волині</a:t>
            </a:r>
            <a:r>
              <a:rPr lang="ru-RU" sz="2400" dirty="0">
                <a:solidFill>
                  <a:srgbClr val="FFFF00"/>
                </a:solidFill>
              </a:rPr>
              <a:t> й друга, </a:t>
            </a:r>
            <a:r>
              <a:rPr lang="ru-RU" sz="2400" dirty="0" err="1">
                <a:solidFill>
                  <a:srgbClr val="FFFF00"/>
                </a:solidFill>
              </a:rPr>
              <a:t>після</a:t>
            </a:r>
            <a:r>
              <a:rPr lang="ru-RU" sz="2400" dirty="0">
                <a:solidFill>
                  <a:srgbClr val="FFFF00"/>
                </a:solidFill>
              </a:rPr>
              <a:t> </a:t>
            </a:r>
            <a:r>
              <a:rPr lang="ru-RU" sz="2400" dirty="0" err="1">
                <a:solidFill>
                  <a:srgbClr val="FFFF00"/>
                </a:solidFill>
              </a:rPr>
              <a:t>Києво-Печерської</a:t>
            </a:r>
            <a:r>
              <a:rPr lang="ru-RU" sz="2400" dirty="0">
                <a:solidFill>
                  <a:srgbClr val="FFFF00"/>
                </a:solidFill>
              </a:rPr>
              <a:t> </a:t>
            </a:r>
            <a:r>
              <a:rPr lang="ru-RU" sz="2400" dirty="0" err="1">
                <a:solidFill>
                  <a:srgbClr val="FFFF00"/>
                </a:solidFill>
              </a:rPr>
              <a:t>лаври</a:t>
            </a:r>
            <a:r>
              <a:rPr lang="ru-RU" sz="2400" dirty="0">
                <a:solidFill>
                  <a:srgbClr val="FFFF00"/>
                </a:solidFill>
              </a:rPr>
              <a:t>, в </a:t>
            </a:r>
            <a:r>
              <a:rPr lang="ru-RU" sz="2400" dirty="0" err="1">
                <a:solidFill>
                  <a:srgbClr val="FFFF00"/>
                </a:solidFill>
              </a:rPr>
              <a:t>Україні</a:t>
            </a:r>
            <a:r>
              <a:rPr lang="ru-RU" sz="2400" dirty="0">
                <a:solidFill>
                  <a:srgbClr val="FFFF00"/>
                </a:solidFill>
              </a:rPr>
              <a:t>.</a:t>
            </a:r>
          </a:p>
        </p:txBody>
      </p:sp>
    </p:spTree>
    <p:extLst>
      <p:ext uri="{BB962C8B-B14F-4D97-AF65-F5344CB8AC3E}">
        <p14:creationId xmlns:p14="http://schemas.microsoft.com/office/powerpoint/2010/main" val="1994977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a:t/>
            </a:r>
            <a:br>
              <a:rPr lang="ru-RU" dirty="0"/>
            </a:br>
            <a:endParaRPr lang="ru-RU" dirty="0"/>
          </a:p>
        </p:txBody>
      </p:sp>
      <p:sp>
        <p:nvSpPr>
          <p:cNvPr id="5" name="Текст 4"/>
          <p:cNvSpPr>
            <a:spLocks noGrp="1"/>
          </p:cNvSpPr>
          <p:nvPr>
            <p:ph idx="4294967295"/>
          </p:nvPr>
        </p:nvSpPr>
        <p:spPr>
          <a:xfrm>
            <a:off x="0" y="1412776"/>
            <a:ext cx="9144000" cy="4392612"/>
          </a:xfrm>
        </p:spPr>
        <p:txBody>
          <a:bodyPr>
            <a:noAutofit/>
          </a:bodyPr>
          <a:lstStyle/>
          <a:p>
            <a:pPr algn="ctr">
              <a:buFont typeface="Wingdings" pitchFamily="2" charset="2"/>
              <a:buChar char="Ø"/>
            </a:pPr>
            <a:r>
              <a:rPr lang="ru-RU" sz="2200" dirty="0">
                <a:solidFill>
                  <a:srgbClr val="FFFF00"/>
                </a:solidFill>
              </a:rPr>
              <a:t>В </a:t>
            </a:r>
            <a:r>
              <a:rPr lang="ru-RU" sz="2200" dirty="0" err="1">
                <a:solidFill>
                  <a:srgbClr val="FFFF00"/>
                </a:solidFill>
              </a:rPr>
              <a:t>Успенському</a:t>
            </a:r>
            <a:r>
              <a:rPr lang="ru-RU" sz="2200" dirty="0">
                <a:solidFill>
                  <a:srgbClr val="FFFF00"/>
                </a:solidFill>
              </a:rPr>
              <a:t> </a:t>
            </a:r>
            <a:r>
              <a:rPr lang="ru-RU" sz="2200" dirty="0" err="1">
                <a:solidFill>
                  <a:srgbClr val="FFFF00"/>
                </a:solidFill>
              </a:rPr>
              <a:t>Храмі</a:t>
            </a:r>
            <a:r>
              <a:rPr lang="ru-RU" sz="2200" dirty="0">
                <a:solidFill>
                  <a:srgbClr val="FFFF00"/>
                </a:solidFill>
              </a:rPr>
              <a:t>, над </a:t>
            </a:r>
            <a:r>
              <a:rPr lang="ru-RU" sz="2200" dirty="0" err="1">
                <a:solidFill>
                  <a:srgbClr val="FFFF00"/>
                </a:solidFill>
              </a:rPr>
              <a:t>Царськими</a:t>
            </a:r>
            <a:r>
              <a:rPr lang="ru-RU" sz="2200" dirty="0">
                <a:solidFill>
                  <a:srgbClr val="FFFF00"/>
                </a:solidFill>
              </a:rPr>
              <a:t> вратами, в </a:t>
            </a:r>
            <a:r>
              <a:rPr lang="ru-RU" sz="2200" dirty="0" err="1">
                <a:solidFill>
                  <a:srgbClr val="FFFF00"/>
                </a:solidFill>
              </a:rPr>
              <a:t>зіркоподібному</a:t>
            </a:r>
            <a:r>
              <a:rPr lang="ru-RU" sz="2200" dirty="0">
                <a:solidFill>
                  <a:srgbClr val="FFFF00"/>
                </a:solidFill>
              </a:rPr>
              <a:t>, </a:t>
            </a:r>
            <a:r>
              <a:rPr lang="ru-RU" sz="2200" dirty="0" err="1">
                <a:solidFill>
                  <a:srgbClr val="FFFF00"/>
                </a:solidFill>
              </a:rPr>
              <a:t>сяючому</a:t>
            </a:r>
            <a:r>
              <a:rPr lang="ru-RU" sz="2200" dirty="0">
                <a:solidFill>
                  <a:srgbClr val="FFFF00"/>
                </a:solidFill>
              </a:rPr>
              <a:t> </a:t>
            </a:r>
            <a:r>
              <a:rPr lang="ru-RU" sz="2200" dirty="0" err="1">
                <a:solidFill>
                  <a:srgbClr val="FFFF00"/>
                </a:solidFill>
              </a:rPr>
              <a:t>різнокольоровими</a:t>
            </a:r>
            <a:r>
              <a:rPr lang="ru-RU" sz="2200" dirty="0">
                <a:solidFill>
                  <a:srgbClr val="FFFF00"/>
                </a:solidFill>
              </a:rPr>
              <a:t> </a:t>
            </a:r>
            <a:r>
              <a:rPr lang="ru-RU" sz="2200" dirty="0" err="1">
                <a:solidFill>
                  <a:srgbClr val="FFFF00"/>
                </a:solidFill>
              </a:rPr>
              <a:t>каменями</a:t>
            </a:r>
            <a:r>
              <a:rPr lang="ru-RU" sz="2200" dirty="0">
                <a:solidFill>
                  <a:srgbClr val="FFFF00"/>
                </a:solidFill>
              </a:rPr>
              <a:t> </a:t>
            </a:r>
            <a:r>
              <a:rPr lang="ru-RU" sz="2200" dirty="0" err="1">
                <a:solidFill>
                  <a:srgbClr val="FFFF00"/>
                </a:solidFill>
              </a:rPr>
              <a:t>кіоті</a:t>
            </a:r>
            <a:r>
              <a:rPr lang="ru-RU" sz="2200" dirty="0">
                <a:solidFill>
                  <a:srgbClr val="FFFF00"/>
                </a:solidFill>
              </a:rPr>
              <a:t> - чудотворна </a:t>
            </a:r>
            <a:r>
              <a:rPr lang="ru-RU" sz="2200" dirty="0" err="1">
                <a:solidFill>
                  <a:srgbClr val="FFFF00"/>
                </a:solidFill>
              </a:rPr>
              <a:t>Почаївська</a:t>
            </a:r>
            <a:r>
              <a:rPr lang="ru-RU" sz="2200" dirty="0">
                <a:solidFill>
                  <a:srgbClr val="FFFF00"/>
                </a:solidFill>
              </a:rPr>
              <a:t> </a:t>
            </a:r>
            <a:r>
              <a:rPr lang="ru-RU" sz="2200" dirty="0" err="1">
                <a:solidFill>
                  <a:srgbClr val="FFFF00"/>
                </a:solidFill>
              </a:rPr>
              <a:t>Ікона</a:t>
            </a:r>
            <a:r>
              <a:rPr lang="ru-RU" sz="2200" dirty="0">
                <a:solidFill>
                  <a:srgbClr val="FFFF00"/>
                </a:solidFill>
              </a:rPr>
              <a:t> </a:t>
            </a:r>
            <a:r>
              <a:rPr lang="ru-RU" sz="2200" dirty="0" err="1">
                <a:solidFill>
                  <a:srgbClr val="FFFF00"/>
                </a:solidFill>
              </a:rPr>
              <a:t>Богородиці</a:t>
            </a:r>
            <a:r>
              <a:rPr lang="ru-RU" sz="2200" dirty="0">
                <a:solidFill>
                  <a:srgbClr val="FFFF00"/>
                </a:solidFill>
              </a:rPr>
              <a:t> - друга </a:t>
            </a:r>
            <a:r>
              <a:rPr lang="ru-RU" sz="2200" dirty="0" err="1">
                <a:solidFill>
                  <a:srgbClr val="FFFF00"/>
                </a:solidFill>
              </a:rPr>
              <a:t>Лаврська</a:t>
            </a:r>
            <a:r>
              <a:rPr lang="ru-RU" sz="2200" dirty="0">
                <a:solidFill>
                  <a:srgbClr val="FFFF00"/>
                </a:solidFill>
              </a:rPr>
              <a:t> </a:t>
            </a:r>
            <a:r>
              <a:rPr lang="ru-RU" sz="2200" dirty="0" err="1">
                <a:solidFill>
                  <a:srgbClr val="FFFF00"/>
                </a:solidFill>
              </a:rPr>
              <a:t>святиня</a:t>
            </a:r>
            <a:r>
              <a:rPr lang="ru-RU" sz="2200" dirty="0">
                <a:solidFill>
                  <a:srgbClr val="FFFF00"/>
                </a:solidFill>
              </a:rPr>
              <a:t>. </a:t>
            </a:r>
            <a:r>
              <a:rPr lang="ru-RU" sz="2200" dirty="0" err="1">
                <a:solidFill>
                  <a:srgbClr val="FFFF00"/>
                </a:solidFill>
              </a:rPr>
              <a:t>Її</a:t>
            </a:r>
            <a:r>
              <a:rPr lang="ru-RU" sz="2200" dirty="0">
                <a:solidFill>
                  <a:srgbClr val="FFFF00"/>
                </a:solidFill>
              </a:rPr>
              <a:t> </a:t>
            </a:r>
            <a:r>
              <a:rPr lang="ru-RU" sz="2200" dirty="0" err="1">
                <a:solidFill>
                  <a:srgbClr val="FFFF00"/>
                </a:solidFill>
              </a:rPr>
              <a:t>подарував</a:t>
            </a:r>
            <a:r>
              <a:rPr lang="ru-RU" sz="2200" dirty="0">
                <a:solidFill>
                  <a:srgbClr val="FFFF00"/>
                </a:solidFill>
              </a:rPr>
              <a:t> у 1559 </a:t>
            </a:r>
            <a:r>
              <a:rPr lang="ru-RU" sz="2200" dirty="0" err="1">
                <a:solidFill>
                  <a:srgbClr val="FFFF00"/>
                </a:solidFill>
              </a:rPr>
              <a:t>році</a:t>
            </a:r>
            <a:r>
              <a:rPr lang="ru-RU" sz="2200" dirty="0">
                <a:solidFill>
                  <a:srgbClr val="FFFF00"/>
                </a:solidFill>
              </a:rPr>
              <a:t> </a:t>
            </a:r>
            <a:r>
              <a:rPr lang="ru-RU" sz="2200" dirty="0" err="1">
                <a:solidFill>
                  <a:srgbClr val="FFFF00"/>
                </a:solidFill>
              </a:rPr>
              <a:t>грецький</a:t>
            </a:r>
            <a:r>
              <a:rPr lang="ru-RU" sz="2200" dirty="0">
                <a:solidFill>
                  <a:srgbClr val="FFFF00"/>
                </a:solidFill>
              </a:rPr>
              <a:t> митрополит </a:t>
            </a:r>
            <a:r>
              <a:rPr lang="ru-RU" sz="2200" dirty="0" err="1">
                <a:solidFill>
                  <a:srgbClr val="FFFF00"/>
                </a:solidFill>
              </a:rPr>
              <a:t>Неофіт</a:t>
            </a:r>
            <a:r>
              <a:rPr lang="ru-RU" sz="2200" dirty="0">
                <a:solidFill>
                  <a:srgbClr val="FFFF00"/>
                </a:solidFill>
              </a:rPr>
              <a:t> </a:t>
            </a:r>
            <a:r>
              <a:rPr lang="ru-RU" sz="2200" dirty="0" err="1">
                <a:solidFill>
                  <a:srgbClr val="FFFF00"/>
                </a:solidFill>
              </a:rPr>
              <a:t>місцевій</a:t>
            </a:r>
            <a:r>
              <a:rPr lang="ru-RU" sz="2200" dirty="0">
                <a:solidFill>
                  <a:srgbClr val="FFFF00"/>
                </a:solidFill>
              </a:rPr>
              <a:t> </a:t>
            </a:r>
            <a:r>
              <a:rPr lang="ru-RU" sz="2200" dirty="0" err="1">
                <a:solidFill>
                  <a:srgbClr val="FFFF00"/>
                </a:solidFill>
              </a:rPr>
              <a:t>поміщиці</a:t>
            </a:r>
            <a:r>
              <a:rPr lang="ru-RU" sz="2200" dirty="0">
                <a:solidFill>
                  <a:srgbClr val="FFFF00"/>
                </a:solidFill>
              </a:rPr>
              <a:t> </a:t>
            </a:r>
            <a:r>
              <a:rPr lang="ru-RU" sz="2200" dirty="0" err="1">
                <a:solidFill>
                  <a:srgbClr val="FFFF00"/>
                </a:solidFill>
              </a:rPr>
              <a:t>Ганні</a:t>
            </a:r>
            <a:r>
              <a:rPr lang="ru-RU" sz="2200" dirty="0">
                <a:solidFill>
                  <a:srgbClr val="FFFF00"/>
                </a:solidFill>
              </a:rPr>
              <a:t> </a:t>
            </a:r>
            <a:r>
              <a:rPr lang="ru-RU" sz="2200" dirty="0" err="1" smtClean="0">
                <a:solidFill>
                  <a:srgbClr val="FFFF00"/>
                </a:solidFill>
              </a:rPr>
              <a:t>Гойській.Ікона</a:t>
            </a:r>
            <a:r>
              <a:rPr lang="ru-RU" sz="2200" dirty="0" smtClean="0">
                <a:solidFill>
                  <a:srgbClr val="FFFF00"/>
                </a:solidFill>
              </a:rPr>
              <a:t> </a:t>
            </a:r>
            <a:r>
              <a:rPr lang="ru-RU" sz="2200" dirty="0" err="1">
                <a:solidFill>
                  <a:srgbClr val="FFFF00"/>
                </a:solidFill>
              </a:rPr>
              <a:t>ця</a:t>
            </a:r>
            <a:r>
              <a:rPr lang="ru-RU" sz="2200" dirty="0">
                <a:solidFill>
                  <a:srgbClr val="FFFF00"/>
                </a:solidFill>
              </a:rPr>
              <a:t> писана у </a:t>
            </a:r>
            <a:r>
              <a:rPr lang="ru-RU" sz="2200" dirty="0" err="1">
                <a:solidFill>
                  <a:srgbClr val="FFFF00"/>
                </a:solidFill>
              </a:rPr>
              <a:t>візантійському</a:t>
            </a:r>
            <a:r>
              <a:rPr lang="ru-RU" sz="2200" dirty="0">
                <a:solidFill>
                  <a:srgbClr val="FFFF00"/>
                </a:solidFill>
              </a:rPr>
              <a:t> </a:t>
            </a:r>
            <a:r>
              <a:rPr lang="ru-RU" sz="2200" dirty="0" err="1">
                <a:solidFill>
                  <a:srgbClr val="FFFF00"/>
                </a:solidFill>
              </a:rPr>
              <a:t>стилі</a:t>
            </a:r>
            <a:r>
              <a:rPr lang="ru-RU" sz="2200" dirty="0">
                <a:solidFill>
                  <a:srgbClr val="FFFF00"/>
                </a:solidFill>
              </a:rPr>
              <a:t> на </a:t>
            </a:r>
            <a:r>
              <a:rPr lang="ru-RU" sz="2200" dirty="0" err="1">
                <a:solidFill>
                  <a:srgbClr val="FFFF00"/>
                </a:solidFill>
              </a:rPr>
              <a:t>невеликій</a:t>
            </a:r>
            <a:r>
              <a:rPr lang="ru-RU" sz="2200" dirty="0">
                <a:solidFill>
                  <a:srgbClr val="FFFF00"/>
                </a:solidFill>
              </a:rPr>
              <a:t> </a:t>
            </a:r>
            <a:r>
              <a:rPr lang="ru-RU" sz="2200" dirty="0" err="1">
                <a:solidFill>
                  <a:srgbClr val="FFFF00"/>
                </a:solidFill>
              </a:rPr>
              <a:t>липовій</a:t>
            </a:r>
            <a:r>
              <a:rPr lang="ru-RU" sz="2200" dirty="0">
                <a:solidFill>
                  <a:srgbClr val="FFFF00"/>
                </a:solidFill>
              </a:rPr>
              <a:t> </a:t>
            </a:r>
            <a:r>
              <a:rPr lang="ru-RU" sz="2200" dirty="0" err="1">
                <a:solidFill>
                  <a:srgbClr val="FFFF00"/>
                </a:solidFill>
              </a:rPr>
              <a:t>дошці</a:t>
            </a:r>
            <a:r>
              <a:rPr lang="ru-RU" sz="2200" dirty="0">
                <a:solidFill>
                  <a:srgbClr val="FFFF00"/>
                </a:solidFill>
              </a:rPr>
              <a:t> . </a:t>
            </a:r>
            <a:r>
              <a:rPr lang="ru-RU" sz="2200" dirty="0" err="1">
                <a:solidFill>
                  <a:srgbClr val="FFFF00"/>
                </a:solidFill>
              </a:rPr>
              <a:t>Богородиця</a:t>
            </a:r>
            <a:r>
              <a:rPr lang="ru-RU" sz="2200" dirty="0">
                <a:solidFill>
                  <a:srgbClr val="FFFF00"/>
                </a:solidFill>
              </a:rPr>
              <a:t> </a:t>
            </a:r>
            <a:r>
              <a:rPr lang="ru-RU" sz="2200" dirty="0" err="1">
                <a:solidFill>
                  <a:srgbClr val="FFFF00"/>
                </a:solidFill>
              </a:rPr>
              <a:t>прихилила</a:t>
            </a:r>
            <a:r>
              <a:rPr lang="ru-RU" sz="2200" dirty="0">
                <a:solidFill>
                  <a:srgbClr val="FFFF00"/>
                </a:solidFill>
              </a:rPr>
              <a:t> </a:t>
            </a:r>
            <a:r>
              <a:rPr lang="ru-RU" sz="2200" dirty="0" err="1">
                <a:solidFill>
                  <a:srgbClr val="FFFF00"/>
                </a:solidFill>
              </a:rPr>
              <a:t>свій</a:t>
            </a:r>
            <a:r>
              <a:rPr lang="ru-RU" sz="2200" dirty="0">
                <a:solidFill>
                  <a:srgbClr val="FFFF00"/>
                </a:solidFill>
              </a:rPr>
              <a:t> лик до Сина, </a:t>
            </a:r>
            <a:r>
              <a:rPr lang="ru-RU" sz="2200" dirty="0" err="1">
                <a:solidFill>
                  <a:srgbClr val="FFFF00"/>
                </a:solidFill>
              </a:rPr>
              <a:t>якого</a:t>
            </a:r>
            <a:r>
              <a:rPr lang="ru-RU" sz="2200" dirty="0">
                <a:solidFill>
                  <a:srgbClr val="FFFF00"/>
                </a:solidFill>
              </a:rPr>
              <a:t> </a:t>
            </a:r>
            <a:r>
              <a:rPr lang="ru-RU" sz="2200" dirty="0" err="1">
                <a:solidFill>
                  <a:srgbClr val="FFFF00"/>
                </a:solidFill>
              </a:rPr>
              <a:t>тримає</a:t>
            </a:r>
            <a:r>
              <a:rPr lang="ru-RU" sz="2200" dirty="0">
                <a:solidFill>
                  <a:srgbClr val="FFFF00"/>
                </a:solidFill>
              </a:rPr>
              <a:t> на </a:t>
            </a:r>
            <a:r>
              <a:rPr lang="ru-RU" sz="2200" dirty="0" err="1">
                <a:solidFill>
                  <a:srgbClr val="FFFF00"/>
                </a:solidFill>
              </a:rPr>
              <a:t>правій</a:t>
            </a:r>
            <a:r>
              <a:rPr lang="ru-RU" sz="2200" dirty="0">
                <a:solidFill>
                  <a:srgbClr val="FFFF00"/>
                </a:solidFill>
              </a:rPr>
              <a:t> </a:t>
            </a:r>
            <a:r>
              <a:rPr lang="ru-RU" sz="2200" dirty="0" err="1">
                <a:solidFill>
                  <a:srgbClr val="FFFF00"/>
                </a:solidFill>
              </a:rPr>
              <a:t>руці</a:t>
            </a:r>
            <a:r>
              <a:rPr lang="ru-RU" sz="2200" dirty="0">
                <a:solidFill>
                  <a:srgbClr val="FFFF00"/>
                </a:solidFill>
              </a:rPr>
              <a:t>, а в </a:t>
            </a:r>
            <a:r>
              <a:rPr lang="ru-RU" sz="2200" dirty="0" err="1">
                <a:solidFill>
                  <a:srgbClr val="FFFF00"/>
                </a:solidFill>
              </a:rPr>
              <a:t>лівій</a:t>
            </a:r>
            <a:r>
              <a:rPr lang="ru-RU" sz="2200" dirty="0">
                <a:solidFill>
                  <a:srgbClr val="FFFF00"/>
                </a:solidFill>
              </a:rPr>
              <a:t> - плат, </a:t>
            </a:r>
            <a:r>
              <a:rPr lang="ru-RU" sz="2200" dirty="0" err="1">
                <a:solidFill>
                  <a:srgbClr val="FFFF00"/>
                </a:solidFill>
              </a:rPr>
              <a:t>їм</a:t>
            </a:r>
            <a:r>
              <a:rPr lang="ru-RU" sz="2200" dirty="0">
                <a:solidFill>
                  <a:srgbClr val="FFFF00"/>
                </a:solidFill>
              </a:rPr>
              <a:t> Вона </a:t>
            </a:r>
            <a:r>
              <a:rPr lang="ru-RU" sz="2200" dirty="0" err="1">
                <a:solidFill>
                  <a:srgbClr val="FFFF00"/>
                </a:solidFill>
              </a:rPr>
              <a:t>прикриває</a:t>
            </a:r>
            <a:r>
              <a:rPr lang="ru-RU" sz="2200" dirty="0">
                <a:solidFill>
                  <a:srgbClr val="FFFF00"/>
                </a:solidFill>
              </a:rPr>
              <a:t> ноги </a:t>
            </a:r>
            <a:r>
              <a:rPr lang="ru-RU" sz="2200" dirty="0" err="1">
                <a:solidFill>
                  <a:srgbClr val="FFFF00"/>
                </a:solidFill>
              </a:rPr>
              <a:t>Богонемовля</a:t>
            </a:r>
            <a:r>
              <a:rPr lang="ru-RU" sz="2200" dirty="0">
                <a:solidFill>
                  <a:srgbClr val="FFFF00"/>
                </a:solidFill>
              </a:rPr>
              <a:t>. </a:t>
            </a:r>
            <a:r>
              <a:rPr lang="ru-RU" sz="2200" dirty="0" err="1">
                <a:solidFill>
                  <a:srgbClr val="FFFF00"/>
                </a:solidFill>
              </a:rPr>
              <a:t>Десниця</a:t>
            </a:r>
            <a:r>
              <a:rPr lang="ru-RU" sz="2200" dirty="0">
                <a:solidFill>
                  <a:srgbClr val="FFFF00"/>
                </a:solidFill>
              </a:rPr>
              <a:t> </a:t>
            </a:r>
            <a:r>
              <a:rPr lang="ru-RU" sz="2200" dirty="0" err="1">
                <a:solidFill>
                  <a:srgbClr val="FFFF00"/>
                </a:solidFill>
              </a:rPr>
              <a:t>Ісуса</a:t>
            </a:r>
            <a:r>
              <a:rPr lang="ru-RU" sz="2200" dirty="0">
                <a:solidFill>
                  <a:srgbClr val="FFFF00"/>
                </a:solidFill>
              </a:rPr>
              <a:t> </a:t>
            </a:r>
            <a:r>
              <a:rPr lang="ru-RU" sz="2200" dirty="0" err="1">
                <a:solidFill>
                  <a:srgbClr val="FFFF00"/>
                </a:solidFill>
              </a:rPr>
              <a:t>піднята</a:t>
            </a:r>
            <a:r>
              <a:rPr lang="ru-RU" sz="2200" dirty="0">
                <a:solidFill>
                  <a:srgbClr val="FFFF00"/>
                </a:solidFill>
              </a:rPr>
              <a:t> для </a:t>
            </a:r>
            <a:r>
              <a:rPr lang="ru-RU" sz="2200" dirty="0" err="1">
                <a:solidFill>
                  <a:srgbClr val="FFFF00"/>
                </a:solidFill>
              </a:rPr>
              <a:t>благословення</a:t>
            </a:r>
            <a:r>
              <a:rPr lang="ru-RU" sz="2200" dirty="0">
                <a:solidFill>
                  <a:srgbClr val="FFFF00"/>
                </a:solidFill>
              </a:rPr>
              <a:t> </a:t>
            </a:r>
            <a:r>
              <a:rPr lang="ru-RU" sz="2200" dirty="0" err="1">
                <a:solidFill>
                  <a:srgbClr val="FFFF00"/>
                </a:solidFill>
              </a:rPr>
              <a:t>всіх</a:t>
            </a:r>
            <a:r>
              <a:rPr lang="ru-RU" sz="2200" dirty="0">
                <a:solidFill>
                  <a:srgbClr val="FFFF00"/>
                </a:solidFill>
              </a:rPr>
              <a:t>, для кого </a:t>
            </a:r>
            <a:r>
              <a:rPr lang="ru-RU" sz="2200" dirty="0" err="1">
                <a:solidFill>
                  <a:srgbClr val="FFFF00"/>
                </a:solidFill>
              </a:rPr>
              <a:t>Він</a:t>
            </a:r>
            <a:r>
              <a:rPr lang="ru-RU" sz="2200" dirty="0">
                <a:solidFill>
                  <a:srgbClr val="FFFF00"/>
                </a:solidFill>
              </a:rPr>
              <a:t> - «шлях, </a:t>
            </a:r>
            <a:r>
              <a:rPr lang="ru-RU" sz="2200" dirty="0" err="1">
                <a:solidFill>
                  <a:srgbClr val="FFFF00"/>
                </a:solidFill>
              </a:rPr>
              <a:t>істина</a:t>
            </a:r>
            <a:r>
              <a:rPr lang="ru-RU" sz="2200" dirty="0">
                <a:solidFill>
                  <a:srgbClr val="FFFF00"/>
                </a:solidFill>
              </a:rPr>
              <a:t> і </a:t>
            </a:r>
            <a:r>
              <a:rPr lang="ru-RU" sz="2200" dirty="0" err="1">
                <a:solidFill>
                  <a:srgbClr val="FFFF00"/>
                </a:solidFill>
              </a:rPr>
              <a:t>життя</a:t>
            </a:r>
            <a:r>
              <a:rPr lang="ru-RU" sz="2200" dirty="0">
                <a:solidFill>
                  <a:srgbClr val="FFFF00"/>
                </a:solidFill>
              </a:rPr>
              <a:t>». На </a:t>
            </a:r>
            <a:r>
              <a:rPr lang="ru-RU" sz="2200" dirty="0" err="1">
                <a:solidFill>
                  <a:srgbClr val="FFFF00"/>
                </a:solidFill>
              </a:rPr>
              <a:t>голові</a:t>
            </a:r>
            <a:r>
              <a:rPr lang="ru-RU" sz="2200" dirty="0">
                <a:solidFill>
                  <a:srgbClr val="FFFF00"/>
                </a:solidFill>
              </a:rPr>
              <a:t> у </a:t>
            </a:r>
            <a:r>
              <a:rPr lang="ru-RU" sz="2200" dirty="0" err="1">
                <a:solidFill>
                  <a:srgbClr val="FFFF00"/>
                </a:solidFill>
              </a:rPr>
              <a:t>Богоматері</a:t>
            </a:r>
            <a:r>
              <a:rPr lang="ru-RU" sz="2200" dirty="0">
                <a:solidFill>
                  <a:srgbClr val="FFFF00"/>
                </a:solidFill>
              </a:rPr>
              <a:t> і </a:t>
            </a:r>
            <a:r>
              <a:rPr lang="ru-RU" sz="2200" dirty="0" smtClean="0">
                <a:solidFill>
                  <a:srgbClr val="FFFF00"/>
                </a:solidFill>
              </a:rPr>
              <a:t>Спасителя </a:t>
            </a:r>
            <a:r>
              <a:rPr lang="ru-RU" sz="2200" dirty="0" err="1" smtClean="0">
                <a:solidFill>
                  <a:srgbClr val="FFFF00"/>
                </a:solidFill>
              </a:rPr>
              <a:t>прикрашені</a:t>
            </a:r>
            <a:r>
              <a:rPr lang="ru-RU" sz="2200" dirty="0" smtClean="0">
                <a:solidFill>
                  <a:srgbClr val="FFFF00"/>
                </a:solidFill>
              </a:rPr>
              <a:t> </a:t>
            </a:r>
            <a:r>
              <a:rPr lang="ru-RU" sz="2200" dirty="0" err="1">
                <a:solidFill>
                  <a:srgbClr val="FFFF00"/>
                </a:solidFill>
              </a:rPr>
              <a:t>корони</a:t>
            </a:r>
            <a:r>
              <a:rPr lang="ru-RU" sz="2200" dirty="0">
                <a:solidFill>
                  <a:srgbClr val="FFFF00"/>
                </a:solidFill>
              </a:rPr>
              <a:t>. З </a:t>
            </a:r>
            <a:r>
              <a:rPr lang="ru-RU" sz="2200" dirty="0" err="1">
                <a:solidFill>
                  <a:srgbClr val="FFFF00"/>
                </a:solidFill>
              </a:rPr>
              <a:t>обох</a:t>
            </a:r>
            <a:r>
              <a:rPr lang="ru-RU" sz="2200" dirty="0">
                <a:solidFill>
                  <a:srgbClr val="FFFF00"/>
                </a:solidFill>
              </a:rPr>
              <a:t> </a:t>
            </a:r>
            <a:r>
              <a:rPr lang="ru-RU" sz="2200" dirty="0" err="1">
                <a:solidFill>
                  <a:srgbClr val="FFFF00"/>
                </a:solidFill>
              </a:rPr>
              <a:t>сторін</a:t>
            </a:r>
            <a:r>
              <a:rPr lang="ru-RU" sz="2200" dirty="0">
                <a:solidFill>
                  <a:srgbClr val="FFFF00"/>
                </a:solidFill>
              </a:rPr>
              <a:t> і внизу на </a:t>
            </a:r>
            <a:r>
              <a:rPr lang="ru-RU" sz="2200" dirty="0" err="1">
                <a:solidFill>
                  <a:srgbClr val="FFFF00"/>
                </a:solidFill>
              </a:rPr>
              <a:t>іконі</a:t>
            </a:r>
            <a:r>
              <a:rPr lang="ru-RU" sz="2200" dirty="0">
                <a:solidFill>
                  <a:srgbClr val="FFFF00"/>
                </a:solidFill>
              </a:rPr>
              <a:t> є </a:t>
            </a:r>
            <a:r>
              <a:rPr lang="ru-RU" sz="2200" dirty="0" err="1">
                <a:solidFill>
                  <a:srgbClr val="FFFF00"/>
                </a:solidFill>
              </a:rPr>
              <a:t>невеликі</a:t>
            </a:r>
            <a:r>
              <a:rPr lang="ru-RU" sz="2200" dirty="0">
                <a:solidFill>
                  <a:srgbClr val="FFFF00"/>
                </a:solidFill>
              </a:rPr>
              <a:t> </a:t>
            </a:r>
            <a:r>
              <a:rPr lang="ru-RU" sz="2200" dirty="0" err="1">
                <a:solidFill>
                  <a:srgbClr val="FFFF00"/>
                </a:solidFill>
              </a:rPr>
              <a:t>зображення</a:t>
            </a:r>
            <a:r>
              <a:rPr lang="ru-RU" sz="2200" dirty="0">
                <a:solidFill>
                  <a:srgbClr val="FFFF00"/>
                </a:solidFill>
              </a:rPr>
              <a:t> </a:t>
            </a:r>
            <a:r>
              <a:rPr lang="ru-RU" sz="2200" dirty="0" err="1">
                <a:solidFill>
                  <a:srgbClr val="FFFF00"/>
                </a:solidFill>
              </a:rPr>
              <a:t>святих</a:t>
            </a:r>
            <a:r>
              <a:rPr lang="ru-RU" sz="2200" dirty="0">
                <a:solidFill>
                  <a:srgbClr val="FFFF00"/>
                </a:solidFill>
              </a:rPr>
              <a:t> : </a:t>
            </a:r>
            <a:r>
              <a:rPr lang="ru-RU" sz="2200" dirty="0" err="1">
                <a:solidFill>
                  <a:srgbClr val="FFFF00"/>
                </a:solidFill>
              </a:rPr>
              <a:t>праворуч</a:t>
            </a:r>
            <a:r>
              <a:rPr lang="ru-RU" sz="2200" dirty="0">
                <a:solidFill>
                  <a:srgbClr val="FFFF00"/>
                </a:solidFill>
              </a:rPr>
              <a:t> - пророка </a:t>
            </a:r>
            <a:r>
              <a:rPr lang="ru-RU" sz="2200" dirty="0" err="1">
                <a:solidFill>
                  <a:srgbClr val="FFFF00"/>
                </a:solidFill>
              </a:rPr>
              <a:t>Іллі</a:t>
            </a:r>
            <a:r>
              <a:rPr lang="ru-RU" sz="2200" dirty="0">
                <a:solidFill>
                  <a:srgbClr val="FFFF00"/>
                </a:solidFill>
              </a:rPr>
              <a:t> та мученика </a:t>
            </a:r>
            <a:r>
              <a:rPr lang="ru-RU" sz="2200" dirty="0" err="1">
                <a:solidFill>
                  <a:srgbClr val="FFFF00"/>
                </a:solidFill>
              </a:rPr>
              <a:t>Міни</a:t>
            </a:r>
            <a:r>
              <a:rPr lang="ru-RU" sz="2200" dirty="0">
                <a:solidFill>
                  <a:srgbClr val="FFFF00"/>
                </a:solidFill>
              </a:rPr>
              <a:t>, </a:t>
            </a:r>
            <a:r>
              <a:rPr lang="ru-RU" sz="2200" dirty="0" err="1">
                <a:solidFill>
                  <a:srgbClr val="FFFF00"/>
                </a:solidFill>
              </a:rPr>
              <a:t>ліворуч</a:t>
            </a:r>
            <a:r>
              <a:rPr lang="ru-RU" sz="2200" dirty="0">
                <a:solidFill>
                  <a:srgbClr val="FFFF00"/>
                </a:solidFill>
              </a:rPr>
              <a:t> - </a:t>
            </a:r>
            <a:r>
              <a:rPr lang="ru-RU" sz="2200" dirty="0" err="1">
                <a:solidFill>
                  <a:srgbClr val="FFFF00"/>
                </a:solidFill>
              </a:rPr>
              <a:t>первомученика</a:t>
            </a:r>
            <a:r>
              <a:rPr lang="ru-RU" sz="2200" dirty="0">
                <a:solidFill>
                  <a:srgbClr val="FFFF00"/>
                </a:solidFill>
              </a:rPr>
              <a:t> Стефана та преподобного </a:t>
            </a:r>
            <a:r>
              <a:rPr lang="ru-RU" sz="2200" dirty="0" err="1">
                <a:solidFill>
                  <a:srgbClr val="FFFF00"/>
                </a:solidFill>
              </a:rPr>
              <a:t>Авраамія</a:t>
            </a:r>
            <a:r>
              <a:rPr lang="ru-RU" sz="2200" dirty="0">
                <a:solidFill>
                  <a:srgbClr val="FFFF00"/>
                </a:solidFill>
              </a:rPr>
              <a:t>, внизу - </a:t>
            </a:r>
            <a:r>
              <a:rPr lang="ru-RU" sz="2200" dirty="0" err="1">
                <a:solidFill>
                  <a:srgbClr val="FFFF00"/>
                </a:solidFill>
              </a:rPr>
              <a:t>великомучениці</a:t>
            </a:r>
            <a:r>
              <a:rPr lang="ru-RU" sz="2200" dirty="0">
                <a:solidFill>
                  <a:srgbClr val="FFFF00"/>
                </a:solidFill>
              </a:rPr>
              <a:t> </a:t>
            </a:r>
            <a:r>
              <a:rPr lang="ru-RU" sz="2200" dirty="0" err="1">
                <a:solidFill>
                  <a:srgbClr val="FFFF00"/>
                </a:solidFill>
              </a:rPr>
              <a:t>Катерини</a:t>
            </a:r>
            <a:r>
              <a:rPr lang="ru-RU" sz="2200" dirty="0">
                <a:solidFill>
                  <a:srgbClr val="FFFF00"/>
                </a:solidFill>
              </a:rPr>
              <a:t>, </a:t>
            </a:r>
            <a:r>
              <a:rPr lang="ru-RU" sz="2200" dirty="0" err="1">
                <a:solidFill>
                  <a:srgbClr val="FFFF00"/>
                </a:solidFill>
              </a:rPr>
              <a:t>праворуч</a:t>
            </a:r>
            <a:r>
              <a:rPr lang="ru-RU" sz="2200" dirty="0">
                <a:solidFill>
                  <a:srgbClr val="FFFF00"/>
                </a:solidFill>
              </a:rPr>
              <a:t> </a:t>
            </a:r>
            <a:r>
              <a:rPr lang="ru-RU" sz="2200" dirty="0" err="1">
                <a:solidFill>
                  <a:srgbClr val="FFFF00"/>
                </a:solidFill>
              </a:rPr>
              <a:t>від</a:t>
            </a:r>
            <a:r>
              <a:rPr lang="ru-RU" sz="2200" dirty="0">
                <a:solidFill>
                  <a:srgbClr val="FFFF00"/>
                </a:solidFill>
              </a:rPr>
              <a:t> </a:t>
            </a:r>
            <a:r>
              <a:rPr lang="ru-RU" sz="2200" dirty="0" err="1">
                <a:solidFill>
                  <a:srgbClr val="FFFF00"/>
                </a:solidFill>
              </a:rPr>
              <a:t>неї</a:t>
            </a:r>
            <a:r>
              <a:rPr lang="ru-RU" sz="2200" dirty="0">
                <a:solidFill>
                  <a:srgbClr val="FFFF00"/>
                </a:solidFill>
              </a:rPr>
              <a:t> - </a:t>
            </a:r>
            <a:r>
              <a:rPr lang="ru-RU" sz="2200" dirty="0" err="1">
                <a:solidFill>
                  <a:srgbClr val="FFFF00"/>
                </a:solidFill>
              </a:rPr>
              <a:t>святої</a:t>
            </a:r>
            <a:r>
              <a:rPr lang="ru-RU" sz="2200" dirty="0">
                <a:solidFill>
                  <a:srgbClr val="FFFF00"/>
                </a:solidFill>
              </a:rPr>
              <a:t> </a:t>
            </a:r>
            <a:r>
              <a:rPr lang="ru-RU" sz="2200" dirty="0" err="1">
                <a:solidFill>
                  <a:srgbClr val="FFFF00"/>
                </a:solidFill>
              </a:rPr>
              <a:t>Параскеви</a:t>
            </a:r>
            <a:r>
              <a:rPr lang="ru-RU" sz="2200" dirty="0">
                <a:solidFill>
                  <a:srgbClr val="FFFF00"/>
                </a:solidFill>
              </a:rPr>
              <a:t> і </a:t>
            </a:r>
            <a:r>
              <a:rPr lang="ru-RU" sz="2200" dirty="0" err="1">
                <a:solidFill>
                  <a:srgbClr val="FFFF00"/>
                </a:solidFill>
              </a:rPr>
              <a:t>ліворуч</a:t>
            </a:r>
            <a:r>
              <a:rPr lang="ru-RU" sz="2200" dirty="0">
                <a:solidFill>
                  <a:srgbClr val="FFFF00"/>
                </a:solidFill>
              </a:rPr>
              <a:t> - </a:t>
            </a:r>
            <a:r>
              <a:rPr lang="ru-RU" sz="2200" dirty="0" err="1">
                <a:solidFill>
                  <a:srgbClr val="FFFF00"/>
                </a:solidFill>
              </a:rPr>
              <a:t>святої</a:t>
            </a:r>
            <a:r>
              <a:rPr lang="ru-RU" sz="2200" dirty="0">
                <a:solidFill>
                  <a:srgbClr val="FFFF00"/>
                </a:solidFill>
              </a:rPr>
              <a:t> </a:t>
            </a:r>
            <a:r>
              <a:rPr lang="ru-RU" sz="2200" dirty="0" err="1" smtClean="0">
                <a:solidFill>
                  <a:srgbClr val="FFFF00"/>
                </a:solidFill>
              </a:rPr>
              <a:t>Ірини.Дізнавшись</a:t>
            </a:r>
            <a:r>
              <a:rPr lang="ru-RU" sz="2200" dirty="0" smtClean="0">
                <a:solidFill>
                  <a:srgbClr val="FFFF00"/>
                </a:solidFill>
              </a:rPr>
              <a:t> </a:t>
            </a:r>
            <a:r>
              <a:rPr lang="ru-RU" sz="2200" dirty="0" err="1">
                <a:solidFill>
                  <a:srgbClr val="FFFF00"/>
                </a:solidFill>
              </a:rPr>
              <a:t>чудодійну</a:t>
            </a:r>
            <a:r>
              <a:rPr lang="ru-RU" sz="2200" dirty="0">
                <a:solidFill>
                  <a:srgbClr val="FFFF00"/>
                </a:solidFill>
              </a:rPr>
              <a:t> силу </a:t>
            </a:r>
            <a:r>
              <a:rPr lang="ru-RU" sz="2200" dirty="0" err="1">
                <a:solidFill>
                  <a:srgbClr val="FFFF00"/>
                </a:solidFill>
              </a:rPr>
              <a:t>Почаївської</a:t>
            </a:r>
            <a:r>
              <a:rPr lang="ru-RU" sz="2200" dirty="0">
                <a:solidFill>
                  <a:srgbClr val="FFFF00"/>
                </a:solidFill>
              </a:rPr>
              <a:t> </a:t>
            </a:r>
            <a:r>
              <a:rPr lang="ru-RU" sz="2200" dirty="0" err="1">
                <a:solidFill>
                  <a:srgbClr val="FFFF00"/>
                </a:solidFill>
              </a:rPr>
              <a:t>Ікони</a:t>
            </a:r>
            <a:r>
              <a:rPr lang="ru-RU" sz="2200" dirty="0">
                <a:solidFill>
                  <a:srgbClr val="FFFF00"/>
                </a:solidFill>
              </a:rPr>
              <a:t> </a:t>
            </a:r>
            <a:r>
              <a:rPr lang="ru-RU" sz="2200" dirty="0" err="1">
                <a:solidFill>
                  <a:srgbClr val="FFFF00"/>
                </a:solidFill>
              </a:rPr>
              <a:t>Божої</a:t>
            </a:r>
            <a:r>
              <a:rPr lang="ru-RU" sz="2200" dirty="0">
                <a:solidFill>
                  <a:srgbClr val="FFFF00"/>
                </a:solidFill>
              </a:rPr>
              <a:t> </a:t>
            </a:r>
            <a:r>
              <a:rPr lang="ru-RU" sz="2200" dirty="0" err="1">
                <a:solidFill>
                  <a:srgbClr val="FFFF00"/>
                </a:solidFill>
              </a:rPr>
              <a:t>Матері</a:t>
            </a:r>
            <a:r>
              <a:rPr lang="ru-RU" sz="2200" dirty="0">
                <a:solidFill>
                  <a:srgbClr val="FFFF00"/>
                </a:solidFill>
              </a:rPr>
              <a:t> </a:t>
            </a:r>
            <a:r>
              <a:rPr lang="ru-RU" sz="2200" dirty="0" err="1">
                <a:solidFill>
                  <a:srgbClr val="FFFF00"/>
                </a:solidFill>
              </a:rPr>
              <a:t>після</a:t>
            </a:r>
            <a:r>
              <a:rPr lang="ru-RU" sz="2200" dirty="0">
                <a:solidFill>
                  <a:srgbClr val="FFFF00"/>
                </a:solidFill>
              </a:rPr>
              <a:t> </a:t>
            </a:r>
            <a:r>
              <a:rPr lang="ru-RU" sz="2200" dirty="0" err="1">
                <a:solidFill>
                  <a:srgbClr val="FFFF00"/>
                </a:solidFill>
              </a:rPr>
              <a:t>зцілення</a:t>
            </a:r>
            <a:r>
              <a:rPr lang="ru-RU" sz="2200" dirty="0">
                <a:solidFill>
                  <a:srgbClr val="FFFF00"/>
                </a:solidFill>
              </a:rPr>
              <a:t> </a:t>
            </a:r>
            <a:r>
              <a:rPr lang="ru-RU" sz="2200" dirty="0" err="1">
                <a:solidFill>
                  <a:srgbClr val="FFFF00"/>
                </a:solidFill>
              </a:rPr>
              <a:t>свого</a:t>
            </a:r>
            <a:r>
              <a:rPr lang="ru-RU" sz="2200" dirty="0">
                <a:solidFill>
                  <a:srgbClr val="FFFF00"/>
                </a:solidFill>
              </a:rPr>
              <a:t> </a:t>
            </a:r>
            <a:r>
              <a:rPr lang="ru-RU" sz="2200" dirty="0" err="1">
                <a:solidFill>
                  <a:srgbClr val="FFFF00"/>
                </a:solidFill>
              </a:rPr>
              <a:t>сліпонародженого</a:t>
            </a:r>
            <a:r>
              <a:rPr lang="ru-RU" sz="2200" dirty="0">
                <a:solidFill>
                  <a:srgbClr val="FFFF00"/>
                </a:solidFill>
              </a:rPr>
              <a:t> брата </a:t>
            </a:r>
            <a:r>
              <a:rPr lang="ru-RU" sz="2200" dirty="0" err="1">
                <a:solidFill>
                  <a:srgbClr val="FFFF00"/>
                </a:solidFill>
              </a:rPr>
              <a:t>Пилипа</a:t>
            </a:r>
            <a:r>
              <a:rPr lang="ru-RU" sz="2200" dirty="0">
                <a:solidFill>
                  <a:srgbClr val="FFFF00"/>
                </a:solidFill>
              </a:rPr>
              <a:t>, Ганна </a:t>
            </a:r>
            <a:r>
              <a:rPr lang="ru-RU" sz="2200" dirty="0" err="1">
                <a:solidFill>
                  <a:srgbClr val="FFFF00"/>
                </a:solidFill>
              </a:rPr>
              <a:t>Гойська</a:t>
            </a:r>
            <a:r>
              <a:rPr lang="ru-RU" sz="2200" dirty="0">
                <a:solidFill>
                  <a:srgbClr val="FFFF00"/>
                </a:solidFill>
              </a:rPr>
              <a:t> в 1597 </a:t>
            </a:r>
            <a:r>
              <a:rPr lang="ru-RU" sz="2200" dirty="0" err="1">
                <a:solidFill>
                  <a:srgbClr val="FFFF00"/>
                </a:solidFill>
              </a:rPr>
              <a:t>році</a:t>
            </a:r>
            <a:r>
              <a:rPr lang="ru-RU" sz="2200" dirty="0">
                <a:solidFill>
                  <a:srgbClr val="FFFF00"/>
                </a:solidFill>
              </a:rPr>
              <a:t> передала </a:t>
            </a:r>
            <a:r>
              <a:rPr lang="ru-RU" sz="2200" dirty="0" err="1">
                <a:solidFill>
                  <a:srgbClr val="FFFF00"/>
                </a:solidFill>
              </a:rPr>
              <a:t>цю</a:t>
            </a:r>
            <a:r>
              <a:rPr lang="ru-RU" sz="2200" dirty="0">
                <a:solidFill>
                  <a:srgbClr val="FFFF00"/>
                </a:solidFill>
              </a:rPr>
              <a:t> </a:t>
            </a:r>
            <a:r>
              <a:rPr lang="ru-RU" sz="2200" dirty="0" err="1">
                <a:solidFill>
                  <a:srgbClr val="FFFF00"/>
                </a:solidFill>
              </a:rPr>
              <a:t>святиню</a:t>
            </a:r>
            <a:r>
              <a:rPr lang="ru-RU" sz="2200" dirty="0">
                <a:solidFill>
                  <a:srgbClr val="FFFF00"/>
                </a:solidFill>
              </a:rPr>
              <a:t> </a:t>
            </a:r>
            <a:r>
              <a:rPr lang="ru-RU" sz="2200" dirty="0" err="1">
                <a:solidFill>
                  <a:srgbClr val="FFFF00"/>
                </a:solidFill>
              </a:rPr>
              <a:t>Почаївському</a:t>
            </a:r>
            <a:r>
              <a:rPr lang="ru-RU" sz="2200" dirty="0">
                <a:solidFill>
                  <a:srgbClr val="FFFF00"/>
                </a:solidFill>
              </a:rPr>
              <a:t> </a:t>
            </a:r>
            <a:r>
              <a:rPr lang="ru-RU" sz="2200" dirty="0" err="1">
                <a:solidFill>
                  <a:srgbClr val="FFFF00"/>
                </a:solidFill>
              </a:rPr>
              <a:t>монастирю</a:t>
            </a:r>
            <a:r>
              <a:rPr lang="ru-RU" sz="2200" dirty="0">
                <a:solidFill>
                  <a:srgbClr val="FFFF00"/>
                </a:solidFill>
              </a:rPr>
              <a:t>.</a:t>
            </a:r>
          </a:p>
          <a:p>
            <a:endParaRPr lang="ru-RU" sz="2000" dirty="0">
              <a:solidFill>
                <a:srgbClr val="FFFF00"/>
              </a:solidFill>
            </a:endParaRPr>
          </a:p>
        </p:txBody>
      </p:sp>
    </p:spTree>
    <p:extLst>
      <p:ext uri="{BB962C8B-B14F-4D97-AF65-F5344CB8AC3E}">
        <p14:creationId xmlns:p14="http://schemas.microsoft.com/office/powerpoint/2010/main" val="1562780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9" name="Объект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0"/>
            <a:ext cx="5472608"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8211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116632"/>
            <a:ext cx="4896544" cy="3005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611560" y="3356992"/>
            <a:ext cx="7543800" cy="3362672"/>
          </a:xfrm>
        </p:spPr>
        <p:txBody>
          <a:bodyPr>
            <a:noAutofit/>
          </a:bodyPr>
          <a:lstStyle/>
          <a:p>
            <a:pPr algn="ctr"/>
            <a:r>
              <a:rPr lang="ru-RU" sz="2400" dirty="0" smtClean="0">
                <a:solidFill>
                  <a:srgbClr val="FFFF00"/>
                </a:solidFill>
              </a:rPr>
              <a:t>В </a:t>
            </a:r>
            <a:r>
              <a:rPr lang="ru-RU" sz="2400" dirty="0" err="1">
                <a:solidFill>
                  <a:srgbClr val="FFFF00"/>
                </a:solidFill>
              </a:rPr>
              <a:t>Успенському</a:t>
            </a:r>
            <a:r>
              <a:rPr lang="ru-RU" sz="2400" dirty="0">
                <a:solidFill>
                  <a:srgbClr val="FFFF00"/>
                </a:solidFill>
              </a:rPr>
              <a:t> </a:t>
            </a:r>
            <a:r>
              <a:rPr lang="ru-RU" sz="2400" dirty="0" err="1">
                <a:solidFill>
                  <a:srgbClr val="FFFF00"/>
                </a:solidFill>
              </a:rPr>
              <a:t>Соборі</a:t>
            </a:r>
            <a:r>
              <a:rPr lang="ru-RU" sz="2400" dirty="0">
                <a:solidFill>
                  <a:srgbClr val="FFFF00"/>
                </a:solidFill>
              </a:rPr>
              <a:t> за невеликою латунною </a:t>
            </a:r>
            <a:r>
              <a:rPr lang="ru-RU" sz="2400" dirty="0" err="1">
                <a:solidFill>
                  <a:srgbClr val="FFFF00"/>
                </a:solidFill>
              </a:rPr>
              <a:t>огорожею</a:t>
            </a:r>
            <a:r>
              <a:rPr lang="ru-RU" sz="2400" dirty="0">
                <a:solidFill>
                  <a:srgbClr val="FFFF00"/>
                </a:solidFill>
              </a:rPr>
              <a:t> </a:t>
            </a:r>
            <a:r>
              <a:rPr lang="ru-RU" sz="2400" dirty="0" err="1">
                <a:solidFill>
                  <a:srgbClr val="FFFF00"/>
                </a:solidFill>
              </a:rPr>
              <a:t>біля</a:t>
            </a:r>
            <a:r>
              <a:rPr lang="ru-RU" sz="2400" dirty="0">
                <a:solidFill>
                  <a:srgbClr val="FFFF00"/>
                </a:solidFill>
              </a:rPr>
              <a:t> </a:t>
            </a:r>
            <a:r>
              <a:rPr lang="ru-RU" sz="2400" dirty="0" err="1">
                <a:solidFill>
                  <a:srgbClr val="FFFF00"/>
                </a:solidFill>
              </a:rPr>
              <a:t>першої</a:t>
            </a:r>
            <a:r>
              <a:rPr lang="ru-RU" sz="2400" dirty="0">
                <a:solidFill>
                  <a:srgbClr val="FFFF00"/>
                </a:solidFill>
              </a:rPr>
              <a:t> колони </a:t>
            </a:r>
            <a:r>
              <a:rPr lang="ru-RU" sz="2400" dirty="0" err="1">
                <a:solidFill>
                  <a:srgbClr val="FFFF00"/>
                </a:solidFill>
              </a:rPr>
              <a:t>знаходиться</a:t>
            </a:r>
            <a:r>
              <a:rPr lang="ru-RU" sz="2400" dirty="0">
                <a:solidFill>
                  <a:srgbClr val="FFFF00"/>
                </a:solidFill>
              </a:rPr>
              <a:t> </a:t>
            </a:r>
            <a:r>
              <a:rPr lang="ru-RU" sz="2400" dirty="0" err="1">
                <a:solidFill>
                  <a:srgbClr val="FFFF00"/>
                </a:solidFill>
              </a:rPr>
              <a:t>слід</a:t>
            </a:r>
            <a:r>
              <a:rPr lang="ru-RU" sz="2400" dirty="0">
                <a:solidFill>
                  <a:srgbClr val="FFFF00"/>
                </a:solidFill>
              </a:rPr>
              <a:t> </a:t>
            </a:r>
            <a:r>
              <a:rPr lang="ru-RU" sz="2400" dirty="0" err="1">
                <a:solidFill>
                  <a:srgbClr val="FFFF00"/>
                </a:solidFill>
              </a:rPr>
              <a:t>правої</a:t>
            </a:r>
            <a:r>
              <a:rPr lang="ru-RU" sz="2400" dirty="0">
                <a:solidFill>
                  <a:srgbClr val="FFFF00"/>
                </a:solidFill>
              </a:rPr>
              <a:t> Стопи </a:t>
            </a:r>
            <a:r>
              <a:rPr lang="ru-RU" sz="2400" dirty="0" err="1">
                <a:solidFill>
                  <a:srgbClr val="FFFF00"/>
                </a:solidFill>
              </a:rPr>
              <a:t>Пресвятої</a:t>
            </a:r>
            <a:r>
              <a:rPr lang="ru-RU" sz="2400" dirty="0">
                <a:solidFill>
                  <a:srgbClr val="FFFF00"/>
                </a:solidFill>
              </a:rPr>
              <a:t> </a:t>
            </a:r>
            <a:r>
              <a:rPr lang="ru-RU" sz="2400" dirty="0" err="1">
                <a:solidFill>
                  <a:srgbClr val="FFFF00"/>
                </a:solidFill>
              </a:rPr>
              <a:t>Богородиці</a:t>
            </a:r>
            <a:r>
              <a:rPr lang="ru-RU" sz="2400" dirty="0">
                <a:solidFill>
                  <a:srgbClr val="FFFF00"/>
                </a:solidFill>
              </a:rPr>
              <a:t> . Над Стопою, </a:t>
            </a:r>
            <a:r>
              <a:rPr lang="ru-RU" sz="2400" dirty="0" err="1">
                <a:solidFill>
                  <a:srgbClr val="FFFF00"/>
                </a:solidFill>
              </a:rPr>
              <a:t>подібно</a:t>
            </a:r>
            <a:r>
              <a:rPr lang="ru-RU" sz="2400" dirty="0">
                <a:solidFill>
                  <a:srgbClr val="FFFF00"/>
                </a:solidFill>
              </a:rPr>
              <a:t> </a:t>
            </a:r>
            <a:r>
              <a:rPr lang="ru-RU" sz="2400" dirty="0" err="1">
                <a:solidFill>
                  <a:srgbClr val="FFFF00"/>
                </a:solidFill>
              </a:rPr>
              <a:t>древньому</a:t>
            </a:r>
            <a:r>
              <a:rPr lang="ru-RU" sz="2400" dirty="0">
                <a:solidFill>
                  <a:srgbClr val="FFFF00"/>
                </a:solidFill>
              </a:rPr>
              <a:t> </a:t>
            </a:r>
            <a:r>
              <a:rPr lang="ru-RU" sz="2400" dirty="0" err="1">
                <a:solidFill>
                  <a:srgbClr val="FFFF00"/>
                </a:solidFill>
              </a:rPr>
              <a:t>вівтарю</a:t>
            </a:r>
            <a:r>
              <a:rPr lang="ru-RU" sz="2400" dirty="0">
                <a:solidFill>
                  <a:srgbClr val="FFFF00"/>
                </a:solidFill>
              </a:rPr>
              <a:t>, ковчег з </a:t>
            </a:r>
            <a:r>
              <a:rPr lang="ru-RU" sz="2400" dirty="0" err="1">
                <a:solidFill>
                  <a:srgbClr val="FFFF00"/>
                </a:solidFill>
              </a:rPr>
              <a:t>шовковим</a:t>
            </a:r>
            <a:r>
              <a:rPr lang="ru-RU" sz="2400" dirty="0">
                <a:solidFill>
                  <a:srgbClr val="FFFF00"/>
                </a:solidFill>
              </a:rPr>
              <a:t> платом. На </a:t>
            </a:r>
            <a:r>
              <a:rPr lang="ru-RU" sz="2400" dirty="0" err="1">
                <a:solidFill>
                  <a:srgbClr val="FFFF00"/>
                </a:solidFill>
              </a:rPr>
              <a:t>платі</a:t>
            </a:r>
            <a:r>
              <a:rPr lang="ru-RU" sz="2400" dirty="0">
                <a:solidFill>
                  <a:srgbClr val="FFFF00"/>
                </a:solidFill>
              </a:rPr>
              <a:t> - </a:t>
            </a:r>
            <a:r>
              <a:rPr lang="ru-RU" sz="2400" dirty="0" err="1">
                <a:solidFill>
                  <a:srgbClr val="FFFF00"/>
                </a:solidFill>
              </a:rPr>
              <a:t>зображення</a:t>
            </a:r>
            <a:r>
              <a:rPr lang="ru-RU" sz="2400" dirty="0">
                <a:solidFill>
                  <a:srgbClr val="FFFF00"/>
                </a:solidFill>
              </a:rPr>
              <a:t> Стопи </a:t>
            </a:r>
            <a:r>
              <a:rPr lang="ru-RU" sz="2400" dirty="0" err="1">
                <a:solidFill>
                  <a:srgbClr val="FFFF00"/>
                </a:solidFill>
              </a:rPr>
              <a:t>Богородиці</a:t>
            </a:r>
            <a:r>
              <a:rPr lang="ru-RU" sz="2400" dirty="0">
                <a:solidFill>
                  <a:srgbClr val="FFFF00"/>
                </a:solidFill>
              </a:rPr>
              <a:t>, а за ним на </a:t>
            </a:r>
            <a:r>
              <a:rPr lang="ru-RU" sz="2400" dirty="0" err="1">
                <a:solidFill>
                  <a:srgbClr val="FFFF00"/>
                </a:solidFill>
              </a:rPr>
              <a:t>стіні</a:t>
            </a:r>
            <a:r>
              <a:rPr lang="ru-RU" sz="2400" dirty="0">
                <a:solidFill>
                  <a:srgbClr val="FFFF00"/>
                </a:solidFill>
              </a:rPr>
              <a:t> </a:t>
            </a:r>
            <a:r>
              <a:rPr lang="ru-RU" sz="2400" dirty="0" err="1">
                <a:solidFill>
                  <a:srgbClr val="FFFF00"/>
                </a:solidFill>
              </a:rPr>
              <a:t>відлите</a:t>
            </a:r>
            <a:r>
              <a:rPr lang="ru-RU" sz="2400" dirty="0">
                <a:solidFill>
                  <a:srgbClr val="FFFF00"/>
                </a:solidFill>
              </a:rPr>
              <a:t> з </a:t>
            </a:r>
            <a:r>
              <a:rPr lang="ru-RU" sz="2400" dirty="0" err="1">
                <a:solidFill>
                  <a:srgbClr val="FFFF00"/>
                </a:solidFill>
              </a:rPr>
              <a:t>бронзи</a:t>
            </a:r>
            <a:r>
              <a:rPr lang="ru-RU" sz="2400" dirty="0">
                <a:solidFill>
                  <a:srgbClr val="FFFF00"/>
                </a:solidFill>
              </a:rPr>
              <a:t>, </a:t>
            </a:r>
            <a:r>
              <a:rPr lang="ru-RU" sz="2400" dirty="0" err="1">
                <a:solidFill>
                  <a:srgbClr val="FFFF00"/>
                </a:solidFill>
              </a:rPr>
              <a:t>прикрашене</a:t>
            </a:r>
            <a:r>
              <a:rPr lang="ru-RU" sz="2400" dirty="0">
                <a:solidFill>
                  <a:srgbClr val="FFFF00"/>
                </a:solidFill>
              </a:rPr>
              <a:t> золотом і </a:t>
            </a:r>
            <a:r>
              <a:rPr lang="ru-RU" sz="2400" dirty="0" err="1">
                <a:solidFill>
                  <a:srgbClr val="FFFF00"/>
                </a:solidFill>
              </a:rPr>
              <a:t>сріблом</a:t>
            </a:r>
            <a:r>
              <a:rPr lang="ru-RU" sz="2400" dirty="0">
                <a:solidFill>
                  <a:srgbClr val="FFFF00"/>
                </a:solidFill>
              </a:rPr>
              <a:t> </a:t>
            </a:r>
            <a:r>
              <a:rPr lang="ru-RU" sz="2400" dirty="0" err="1">
                <a:solidFill>
                  <a:srgbClr val="FFFF00"/>
                </a:solidFill>
              </a:rPr>
              <a:t>барельєфне</a:t>
            </a:r>
            <a:r>
              <a:rPr lang="ru-RU" sz="2400" dirty="0">
                <a:solidFill>
                  <a:srgbClr val="FFFF00"/>
                </a:solidFill>
              </a:rPr>
              <a:t> </a:t>
            </a:r>
            <a:r>
              <a:rPr lang="ru-RU" sz="2400" dirty="0" err="1">
                <a:solidFill>
                  <a:srgbClr val="FFFF00"/>
                </a:solidFill>
              </a:rPr>
              <a:t>зображення</a:t>
            </a:r>
            <a:r>
              <a:rPr lang="ru-RU" sz="2400" dirty="0">
                <a:solidFill>
                  <a:srgbClr val="FFFF00"/>
                </a:solidFill>
              </a:rPr>
              <a:t> </a:t>
            </a:r>
            <a:r>
              <a:rPr lang="ru-RU" sz="2400" dirty="0" err="1">
                <a:solidFill>
                  <a:srgbClr val="FFFF00"/>
                </a:solidFill>
              </a:rPr>
              <a:t>явища</a:t>
            </a:r>
            <a:r>
              <a:rPr lang="ru-RU" sz="2400" dirty="0">
                <a:solidFill>
                  <a:srgbClr val="FFFF00"/>
                </a:solidFill>
              </a:rPr>
              <a:t> </a:t>
            </a:r>
            <a:r>
              <a:rPr lang="ru-RU" sz="2400" dirty="0" err="1">
                <a:solidFill>
                  <a:srgbClr val="FFFF00"/>
                </a:solidFill>
              </a:rPr>
              <a:t>Богоматері</a:t>
            </a:r>
            <a:r>
              <a:rPr lang="ru-RU" sz="2400" dirty="0">
                <a:solidFill>
                  <a:srgbClr val="FFFF00"/>
                </a:solidFill>
              </a:rPr>
              <a:t>. </a:t>
            </a:r>
            <a:r>
              <a:rPr lang="ru-RU" sz="2400" dirty="0" err="1">
                <a:solidFill>
                  <a:srgbClr val="FFFF00"/>
                </a:solidFill>
              </a:rPr>
              <a:t>Під</a:t>
            </a:r>
            <a:r>
              <a:rPr lang="ru-RU" sz="2400" dirty="0">
                <a:solidFill>
                  <a:srgbClr val="FFFF00"/>
                </a:solidFill>
              </a:rPr>
              <a:t> ковчегом - на </a:t>
            </a:r>
            <a:r>
              <a:rPr lang="ru-RU" sz="2400" dirty="0" err="1">
                <a:solidFill>
                  <a:srgbClr val="FFFF00"/>
                </a:solidFill>
              </a:rPr>
              <a:t>камені</a:t>
            </a:r>
            <a:r>
              <a:rPr lang="ru-RU" sz="2400" dirty="0">
                <a:solidFill>
                  <a:srgbClr val="FFFF00"/>
                </a:solidFill>
              </a:rPr>
              <a:t> </a:t>
            </a:r>
            <a:r>
              <a:rPr lang="ru-RU" sz="2400" dirty="0" err="1">
                <a:solidFill>
                  <a:srgbClr val="FFFF00"/>
                </a:solidFill>
              </a:rPr>
              <a:t>знаходиться</a:t>
            </a:r>
            <a:r>
              <a:rPr lang="ru-RU" sz="2400" dirty="0">
                <a:solidFill>
                  <a:srgbClr val="FFFF00"/>
                </a:solidFill>
              </a:rPr>
              <a:t> </a:t>
            </a:r>
            <a:r>
              <a:rPr lang="ru-RU" sz="2400" dirty="0" err="1">
                <a:solidFill>
                  <a:srgbClr val="FFFF00"/>
                </a:solidFill>
              </a:rPr>
              <a:t>слід</a:t>
            </a:r>
            <a:r>
              <a:rPr lang="ru-RU" sz="2400" dirty="0">
                <a:solidFill>
                  <a:srgbClr val="FFFF00"/>
                </a:solidFill>
              </a:rPr>
              <a:t> </a:t>
            </a:r>
            <a:r>
              <a:rPr lang="ru-RU" sz="2400" dirty="0" err="1">
                <a:solidFill>
                  <a:srgbClr val="FFFF00"/>
                </a:solidFill>
              </a:rPr>
              <a:t>самої</a:t>
            </a:r>
            <a:r>
              <a:rPr lang="ru-RU" sz="2400" dirty="0">
                <a:solidFill>
                  <a:srgbClr val="FFFF00"/>
                </a:solidFill>
              </a:rPr>
              <a:t> Стопи, з </a:t>
            </a:r>
            <a:r>
              <a:rPr lang="ru-RU" sz="2400" dirty="0" err="1">
                <a:solidFill>
                  <a:srgbClr val="FFFF00"/>
                </a:solidFill>
              </a:rPr>
              <a:t>якого</a:t>
            </a:r>
            <a:r>
              <a:rPr lang="ru-RU" sz="2400" dirty="0">
                <a:solidFill>
                  <a:srgbClr val="FFFF00"/>
                </a:solidFill>
              </a:rPr>
              <a:t> </a:t>
            </a:r>
            <a:r>
              <a:rPr lang="ru-RU" sz="2400" dirty="0" err="1">
                <a:solidFill>
                  <a:srgbClr val="FFFF00"/>
                </a:solidFill>
              </a:rPr>
              <a:t>б’є</a:t>
            </a:r>
            <a:r>
              <a:rPr lang="ru-RU" sz="2400" dirty="0">
                <a:solidFill>
                  <a:srgbClr val="FFFF00"/>
                </a:solidFill>
              </a:rPr>
              <a:t> </a:t>
            </a:r>
            <a:r>
              <a:rPr lang="ru-RU" sz="2400" dirty="0" err="1">
                <a:solidFill>
                  <a:srgbClr val="FFFF00"/>
                </a:solidFill>
              </a:rPr>
              <a:t>джерело</a:t>
            </a:r>
            <a:r>
              <a:rPr lang="ru-RU" sz="2400" dirty="0">
                <a:solidFill>
                  <a:srgbClr val="FFFF00"/>
                </a:solidFill>
              </a:rPr>
              <a:t>.</a:t>
            </a:r>
          </a:p>
        </p:txBody>
      </p:sp>
    </p:spTree>
    <p:extLst>
      <p:ext uri="{BB962C8B-B14F-4D97-AF65-F5344CB8AC3E}">
        <p14:creationId xmlns:p14="http://schemas.microsoft.com/office/powerpoint/2010/main" val="4212151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0"/>
            <a:ext cx="5256584" cy="3606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Заголовок 2"/>
          <p:cNvSpPr>
            <a:spLocks noGrp="1"/>
          </p:cNvSpPr>
          <p:nvPr>
            <p:ph type="title"/>
          </p:nvPr>
        </p:nvSpPr>
        <p:spPr>
          <a:xfrm>
            <a:off x="0" y="4153312"/>
            <a:ext cx="7689656" cy="2736304"/>
          </a:xfrm>
        </p:spPr>
        <p:txBody>
          <a:bodyPr/>
          <a:lstStyle/>
          <a:p>
            <a:pPr marL="342900" indent="-342900">
              <a:buFont typeface="Wingdings" pitchFamily="2" charset="2"/>
              <a:buChar char="Ø"/>
            </a:pPr>
            <a:r>
              <a:rPr lang="ru-RU" sz="2400" dirty="0" err="1" smtClean="0">
                <a:solidFill>
                  <a:srgbClr val="FFFF00"/>
                </a:solidFill>
              </a:rPr>
              <a:t>Споруди</a:t>
            </a:r>
            <a:r>
              <a:rPr lang="ru-RU" sz="2400" dirty="0" smtClean="0">
                <a:solidFill>
                  <a:srgbClr val="FFFF00"/>
                </a:solidFill>
              </a:rPr>
              <a:t>:</a:t>
            </a:r>
            <a:r>
              <a:rPr lang="ru-RU" sz="2400" dirty="0">
                <a:solidFill>
                  <a:srgbClr val="FFFF00"/>
                </a:solidFill>
              </a:rPr>
              <a:t/>
            </a:r>
            <a:br>
              <a:rPr lang="ru-RU" sz="2400" dirty="0">
                <a:solidFill>
                  <a:srgbClr val="FFFF00"/>
                </a:solidFill>
              </a:rPr>
            </a:br>
            <a:r>
              <a:rPr lang="ru-RU" sz="2400" dirty="0" smtClean="0">
                <a:solidFill>
                  <a:srgbClr val="FFFF00"/>
                </a:solidFill>
              </a:rPr>
              <a:t>-Свято-</a:t>
            </a:r>
            <a:r>
              <a:rPr lang="ru-RU" sz="2400" dirty="0" err="1" smtClean="0">
                <a:solidFill>
                  <a:srgbClr val="FFFF00"/>
                </a:solidFill>
              </a:rPr>
              <a:t>Успенський</a:t>
            </a:r>
            <a:r>
              <a:rPr lang="ru-RU" sz="2400" dirty="0" smtClean="0">
                <a:solidFill>
                  <a:srgbClr val="FFFF00"/>
                </a:solidFill>
              </a:rPr>
              <a:t> </a:t>
            </a:r>
            <a:r>
              <a:rPr lang="ru-RU" sz="2400" dirty="0">
                <a:solidFill>
                  <a:srgbClr val="FFFF00"/>
                </a:solidFill>
              </a:rPr>
              <a:t>собор (1771—82 </a:t>
            </a:r>
            <a:r>
              <a:rPr lang="en-US" sz="2400" dirty="0">
                <a:solidFill>
                  <a:srgbClr val="FFFF00"/>
                </a:solidFill>
              </a:rPr>
              <a:t>pp</a:t>
            </a:r>
            <a:r>
              <a:rPr lang="en-US" sz="2400" dirty="0" smtClean="0">
                <a:solidFill>
                  <a:srgbClr val="FFFF00"/>
                </a:solidFill>
              </a:rPr>
              <a:t>.,</a:t>
            </a:r>
            <a:r>
              <a:rPr lang="uk-UA" sz="2400" dirty="0">
                <a:solidFill>
                  <a:srgbClr val="FFFF00"/>
                </a:solidFill>
              </a:rPr>
              <a:t/>
            </a:r>
            <a:br>
              <a:rPr lang="uk-UA" sz="2400" dirty="0">
                <a:solidFill>
                  <a:srgbClr val="FFFF00"/>
                </a:solidFill>
              </a:rPr>
            </a:br>
            <a:r>
              <a:rPr lang="ru-RU" sz="2400" dirty="0" err="1" smtClean="0">
                <a:solidFill>
                  <a:srgbClr val="FFFF00"/>
                </a:solidFill>
              </a:rPr>
              <a:t>арх.Г.Гофман</a:t>
            </a:r>
            <a:r>
              <a:rPr lang="ru-RU" sz="2400" dirty="0" smtClean="0">
                <a:solidFill>
                  <a:srgbClr val="FFFF00"/>
                </a:solidFill>
              </a:rPr>
              <a:t>)</a:t>
            </a:r>
            <a:br>
              <a:rPr lang="ru-RU" sz="2400" dirty="0" smtClean="0">
                <a:solidFill>
                  <a:srgbClr val="FFFF00"/>
                </a:solidFill>
              </a:rPr>
            </a:br>
            <a:r>
              <a:rPr lang="ru-RU" sz="2400" dirty="0" smtClean="0">
                <a:solidFill>
                  <a:srgbClr val="FFFF00"/>
                </a:solidFill>
              </a:rPr>
              <a:t>-</a:t>
            </a:r>
            <a:r>
              <a:rPr lang="ru-RU" sz="2400" dirty="0" err="1" smtClean="0">
                <a:solidFill>
                  <a:srgbClr val="FFFF00"/>
                </a:solidFill>
              </a:rPr>
              <a:t>Троїцький</a:t>
            </a:r>
            <a:r>
              <a:rPr lang="ru-RU" sz="2400" dirty="0" smtClean="0">
                <a:solidFill>
                  <a:srgbClr val="FFFF00"/>
                </a:solidFill>
              </a:rPr>
              <a:t> </a:t>
            </a:r>
            <a:r>
              <a:rPr lang="ru-RU" sz="2400" dirty="0">
                <a:solidFill>
                  <a:srgbClr val="FFFF00"/>
                </a:solidFill>
              </a:rPr>
              <a:t>собор (1906—12 </a:t>
            </a:r>
            <a:r>
              <a:rPr lang="en-US" sz="2400" dirty="0">
                <a:solidFill>
                  <a:srgbClr val="FFFF00"/>
                </a:solidFill>
              </a:rPr>
              <a:t>pp., </a:t>
            </a:r>
            <a:r>
              <a:rPr lang="ru-RU" sz="2400" dirty="0">
                <a:solidFill>
                  <a:srgbClr val="FFFF00"/>
                </a:solidFill>
              </a:rPr>
              <a:t>арх. А. </a:t>
            </a:r>
            <a:r>
              <a:rPr lang="ru-RU" sz="2400" dirty="0" err="1">
                <a:solidFill>
                  <a:srgbClr val="FFFF00"/>
                </a:solidFill>
              </a:rPr>
              <a:t>Щусєв</a:t>
            </a:r>
            <a:r>
              <a:rPr lang="ru-RU" sz="2400" dirty="0">
                <a:solidFill>
                  <a:srgbClr val="FFFF00"/>
                </a:solidFill>
              </a:rPr>
              <a:t>)</a:t>
            </a:r>
            <a:br>
              <a:rPr lang="ru-RU" sz="2400" dirty="0">
                <a:solidFill>
                  <a:srgbClr val="FFFF00"/>
                </a:solidFill>
              </a:rPr>
            </a:br>
            <a:r>
              <a:rPr lang="ru-RU" sz="2400" dirty="0" smtClean="0">
                <a:solidFill>
                  <a:srgbClr val="FFFF00"/>
                </a:solidFill>
              </a:rPr>
              <a:t>-</a:t>
            </a:r>
            <a:r>
              <a:rPr lang="ru-RU" sz="2400" dirty="0" err="1" smtClean="0">
                <a:solidFill>
                  <a:srgbClr val="FFFF00"/>
                </a:solidFill>
              </a:rPr>
              <a:t>келії</a:t>
            </a:r>
            <a:r>
              <a:rPr lang="ru-RU" sz="2400" dirty="0" smtClean="0">
                <a:solidFill>
                  <a:srgbClr val="FFFF00"/>
                </a:solidFill>
              </a:rPr>
              <a:t> </a:t>
            </a:r>
            <a:r>
              <a:rPr lang="ru-RU" sz="2400" dirty="0">
                <a:solidFill>
                  <a:srgbClr val="FFFF00"/>
                </a:solidFill>
              </a:rPr>
              <a:t>(1771—80 </a:t>
            </a:r>
            <a:r>
              <a:rPr lang="en-US" sz="2400" dirty="0">
                <a:solidFill>
                  <a:srgbClr val="FFFF00"/>
                </a:solidFill>
              </a:rPr>
              <a:t>pp.)</a:t>
            </a:r>
            <a:br>
              <a:rPr lang="en-US" sz="2400" dirty="0">
                <a:solidFill>
                  <a:srgbClr val="FFFF00"/>
                </a:solidFill>
              </a:rPr>
            </a:br>
            <a:r>
              <a:rPr lang="uk-UA" sz="2400" dirty="0" smtClean="0">
                <a:solidFill>
                  <a:srgbClr val="FFFF00"/>
                </a:solidFill>
              </a:rPr>
              <a:t>-</a:t>
            </a:r>
            <a:r>
              <a:rPr lang="ru-RU" sz="2400" dirty="0" err="1" smtClean="0">
                <a:solidFill>
                  <a:srgbClr val="FFFF00"/>
                </a:solidFill>
              </a:rPr>
              <a:t>Архієрейський</a:t>
            </a:r>
            <a:r>
              <a:rPr lang="ru-RU" sz="2400" dirty="0" smtClean="0">
                <a:solidFill>
                  <a:srgbClr val="FFFF00"/>
                </a:solidFill>
              </a:rPr>
              <a:t> </a:t>
            </a:r>
            <a:r>
              <a:rPr lang="ru-RU" sz="2400" dirty="0" err="1">
                <a:solidFill>
                  <a:srgbClr val="FFFF00"/>
                </a:solidFill>
              </a:rPr>
              <a:t>дім</a:t>
            </a:r>
            <a:r>
              <a:rPr lang="ru-RU" sz="2400" dirty="0">
                <a:solidFill>
                  <a:srgbClr val="FFFF00"/>
                </a:solidFill>
              </a:rPr>
              <a:t> (1825 </a:t>
            </a:r>
            <a:r>
              <a:rPr lang="en-US" sz="2400" dirty="0">
                <a:solidFill>
                  <a:srgbClr val="FFFF00"/>
                </a:solidFill>
              </a:rPr>
              <a:t>p</a:t>
            </a:r>
            <a:r>
              <a:rPr lang="en-US" sz="2400" dirty="0" smtClean="0">
                <a:solidFill>
                  <a:srgbClr val="FFFF00"/>
                </a:solidFill>
              </a:rPr>
              <a:t>.)</a:t>
            </a:r>
            <a:r>
              <a:rPr lang="uk-UA" sz="2400" dirty="0" smtClean="0">
                <a:solidFill>
                  <a:srgbClr val="FFFF00"/>
                </a:solidFill>
              </a:rPr>
              <a:t/>
            </a:r>
            <a:br>
              <a:rPr lang="uk-UA" sz="2400" dirty="0" smtClean="0">
                <a:solidFill>
                  <a:srgbClr val="FFFF00"/>
                </a:solidFill>
              </a:rPr>
            </a:br>
            <a:r>
              <a:rPr lang="uk-UA" sz="2400" dirty="0" smtClean="0">
                <a:solidFill>
                  <a:srgbClr val="FFFF00"/>
                </a:solidFill>
              </a:rPr>
              <a:t>-</a:t>
            </a:r>
            <a:r>
              <a:rPr lang="ru-RU" sz="2400" dirty="0" err="1" smtClean="0">
                <a:solidFill>
                  <a:srgbClr val="FFFF00"/>
                </a:solidFill>
              </a:rPr>
              <a:t>дзвіниця</a:t>
            </a:r>
            <a:r>
              <a:rPr lang="ru-RU" sz="2400" dirty="0" smtClean="0">
                <a:solidFill>
                  <a:srgbClr val="FFFF00"/>
                </a:solidFill>
              </a:rPr>
              <a:t> </a:t>
            </a:r>
            <a:r>
              <a:rPr lang="ru-RU" sz="2400" dirty="0">
                <a:solidFill>
                  <a:srgbClr val="FFFF00"/>
                </a:solidFill>
              </a:rPr>
              <a:t>(1861—69 </a:t>
            </a:r>
            <a:r>
              <a:rPr lang="en-US" sz="2400" dirty="0">
                <a:solidFill>
                  <a:srgbClr val="FFFF00"/>
                </a:solidFill>
              </a:rPr>
              <a:t>pp.) </a:t>
            </a:r>
            <a:r>
              <a:rPr lang="ru-RU" sz="2400" dirty="0" err="1">
                <a:solidFill>
                  <a:srgbClr val="FFFF00"/>
                </a:solidFill>
              </a:rPr>
              <a:t>висотою</a:t>
            </a:r>
            <a:r>
              <a:rPr lang="ru-RU" sz="2400" dirty="0">
                <a:solidFill>
                  <a:srgbClr val="FFFF00"/>
                </a:solidFill>
              </a:rPr>
              <a:t> 65 м</a:t>
            </a:r>
            <a:br>
              <a:rPr lang="ru-RU" sz="2400" dirty="0">
                <a:solidFill>
                  <a:srgbClr val="FFFF00"/>
                </a:solidFill>
              </a:rPr>
            </a:br>
            <a:r>
              <a:rPr lang="ru-RU" sz="2400" dirty="0" smtClean="0">
                <a:solidFill>
                  <a:srgbClr val="FFFF00"/>
                </a:solidFill>
              </a:rPr>
              <a:t>-</a:t>
            </a:r>
            <a:r>
              <a:rPr lang="ru-RU" sz="2400" dirty="0" err="1" smtClean="0">
                <a:solidFill>
                  <a:srgbClr val="FFFF00"/>
                </a:solidFill>
              </a:rPr>
              <a:t>надбрамний</a:t>
            </a:r>
            <a:r>
              <a:rPr lang="ru-RU" sz="2400" dirty="0" smtClean="0">
                <a:solidFill>
                  <a:srgbClr val="FFFF00"/>
                </a:solidFill>
              </a:rPr>
              <a:t> </a:t>
            </a:r>
            <a:r>
              <a:rPr lang="ru-RU" sz="2400" dirty="0">
                <a:solidFill>
                  <a:srgbClr val="FFFF00"/>
                </a:solidFill>
              </a:rPr>
              <a:t>корпус (1835 </a:t>
            </a:r>
            <a:r>
              <a:rPr lang="en-US" sz="2400" dirty="0">
                <a:solidFill>
                  <a:srgbClr val="FFFF00"/>
                </a:solidFill>
              </a:rPr>
              <a:t>p.)</a:t>
            </a:r>
            <a:br>
              <a:rPr lang="en-US" sz="2400" dirty="0">
                <a:solidFill>
                  <a:srgbClr val="FFFF00"/>
                </a:solidFill>
              </a:rPr>
            </a:br>
            <a:endParaRPr lang="ru-RU" sz="2400" dirty="0">
              <a:solidFill>
                <a:srgbClr val="FFFF00"/>
              </a:solidFill>
            </a:endParaRPr>
          </a:p>
        </p:txBody>
      </p:sp>
    </p:spTree>
    <p:extLst>
      <p:ext uri="{BB962C8B-B14F-4D97-AF65-F5344CB8AC3E}">
        <p14:creationId xmlns:p14="http://schemas.microsoft.com/office/powerpoint/2010/main" val="1398957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584" y="332656"/>
            <a:ext cx="7975848" cy="5688632"/>
          </a:xfrm>
        </p:spPr>
        <p:txBody>
          <a:bodyPr/>
          <a:lstStyle/>
          <a:p>
            <a:pPr algn="ctr"/>
            <a:r>
              <a:rPr lang="uk-UA" sz="2000" dirty="0" err="1" smtClean="0">
                <a:solidFill>
                  <a:srgbClr val="FFFF00"/>
                </a:solidFill>
              </a:rPr>
              <a:t>Архітекту</a:t>
            </a:r>
            <a:r>
              <a:rPr lang="ru-RU" sz="2000" dirty="0" err="1" smtClean="0">
                <a:solidFill>
                  <a:srgbClr val="FFFF00"/>
                </a:solidFill>
              </a:rPr>
              <a:t>рний</a:t>
            </a:r>
            <a:r>
              <a:rPr lang="ru-RU" sz="2000" dirty="0" smtClean="0">
                <a:solidFill>
                  <a:srgbClr val="FFFF00"/>
                </a:solidFill>
              </a:rPr>
              <a:t> ансамбль </a:t>
            </a:r>
            <a:r>
              <a:rPr lang="ru-RU" sz="2000" dirty="0" err="1" smtClean="0">
                <a:solidFill>
                  <a:srgbClr val="FFFF00"/>
                </a:solidFill>
              </a:rPr>
              <a:t>лаври</a:t>
            </a:r>
            <a:r>
              <a:rPr lang="ru-RU" sz="2000" dirty="0" smtClean="0">
                <a:solidFill>
                  <a:srgbClr val="FFFF00"/>
                </a:solidFill>
              </a:rPr>
              <a:t> </a:t>
            </a:r>
            <a:r>
              <a:rPr lang="ru-RU" sz="2000" dirty="0" err="1" smtClean="0">
                <a:solidFill>
                  <a:srgbClr val="FFFF00"/>
                </a:solidFill>
              </a:rPr>
              <a:t>сформований</a:t>
            </a:r>
            <a:r>
              <a:rPr lang="ru-RU" sz="2000" dirty="0" smtClean="0">
                <a:solidFill>
                  <a:srgbClr val="FFFF00"/>
                </a:solidFill>
              </a:rPr>
              <a:t> </a:t>
            </a:r>
            <a:r>
              <a:rPr lang="uk-UA" sz="2000" dirty="0" smtClean="0">
                <a:solidFill>
                  <a:srgbClr val="FFFF00"/>
                </a:solidFill>
              </a:rPr>
              <a:t>із домінантним – Успенським собором 1771-1783 рр.(за проектом архітектора </a:t>
            </a:r>
            <a:r>
              <a:rPr lang="uk-UA" sz="2000" dirty="0" err="1" smtClean="0">
                <a:solidFill>
                  <a:srgbClr val="FFFF00"/>
                </a:solidFill>
              </a:rPr>
              <a:t>Гоффмана</a:t>
            </a:r>
            <a:r>
              <a:rPr lang="uk-UA" sz="2000" dirty="0">
                <a:solidFill>
                  <a:srgbClr val="FFFF00"/>
                </a:solidFill>
              </a:rPr>
              <a:t>,</a:t>
            </a:r>
            <a:r>
              <a:rPr lang="uk-UA" sz="2000" dirty="0" smtClean="0">
                <a:solidFill>
                  <a:srgbClr val="FFFF00"/>
                </a:solidFill>
              </a:rPr>
              <a:t>роботи виконувались під керівництвом Петра </a:t>
            </a:r>
            <a:r>
              <a:rPr lang="uk-UA" sz="2000" dirty="0" err="1" smtClean="0">
                <a:solidFill>
                  <a:srgbClr val="FFFF00"/>
                </a:solidFill>
              </a:rPr>
              <a:t>Полейовського</a:t>
            </a:r>
            <a:r>
              <a:rPr lang="uk-UA" sz="2000" dirty="0" smtClean="0">
                <a:solidFill>
                  <a:srgbClr val="FFFF00"/>
                </a:solidFill>
              </a:rPr>
              <a:t> ). Під час будівництва архітектора просили ,,даремно гроші не тринькати,зайвого не вигадувати</a:t>
            </a:r>
            <a:r>
              <a:rPr lang="en-US" sz="2000" dirty="0" smtClean="0">
                <a:solidFill>
                  <a:srgbClr val="FFFF00"/>
                </a:solidFill>
              </a:rPr>
              <a:t>’’</a:t>
            </a:r>
            <a:r>
              <a:rPr lang="uk-UA" sz="2000" dirty="0" smtClean="0">
                <a:solidFill>
                  <a:srgbClr val="FFFF00"/>
                </a:solidFill>
              </a:rPr>
              <a:t>. Та все одно вийшло добре. Щорічно монастир обіцяв виплачувати  архітекторові 864 </a:t>
            </a:r>
            <a:r>
              <a:rPr lang="uk-UA" sz="2000" dirty="0">
                <a:solidFill>
                  <a:srgbClr val="FFFF00"/>
                </a:solidFill>
              </a:rPr>
              <a:t>злотих. </a:t>
            </a:r>
            <a:r>
              <a:rPr lang="uk-UA" sz="2000" dirty="0" smtClean="0">
                <a:solidFill>
                  <a:srgbClr val="FFFF00"/>
                </a:solidFill>
              </a:rPr>
              <a:t> </a:t>
            </a:r>
            <a:r>
              <a:rPr lang="uk-UA" sz="2000" dirty="0" err="1" smtClean="0">
                <a:solidFill>
                  <a:srgbClr val="FFFF00"/>
                </a:solidFill>
              </a:rPr>
              <a:t>Гоффман</a:t>
            </a:r>
            <a:r>
              <a:rPr lang="uk-UA" sz="2000" dirty="0" smtClean="0">
                <a:solidFill>
                  <a:srgbClr val="FFFF00"/>
                </a:solidFill>
              </a:rPr>
              <a:t> майстерно використав скелясті тераси,що піднімались вгору. Вони підкреслюють ажурний силует собору . </a:t>
            </a:r>
            <a:r>
              <a:rPr lang="uk-UA" sz="2000" dirty="0">
                <a:solidFill>
                  <a:srgbClr val="FFFF00"/>
                </a:solidFill>
              </a:rPr>
              <a:t>У</a:t>
            </a:r>
            <a:r>
              <a:rPr lang="uk-UA" sz="2000" dirty="0" smtClean="0">
                <a:solidFill>
                  <a:srgbClr val="FFFF00"/>
                </a:solidFill>
              </a:rPr>
              <a:t> стелях бокових коридорів храму зроблено круглі отвори, крізь які можна побачити три яруси хорів. </a:t>
            </a:r>
            <a:br>
              <a:rPr lang="uk-UA" sz="2000" dirty="0" smtClean="0">
                <a:solidFill>
                  <a:srgbClr val="FFFF00"/>
                </a:solidFill>
              </a:rPr>
            </a:br>
            <a:r>
              <a:rPr lang="uk-UA" sz="2000" dirty="0" smtClean="0">
                <a:solidFill>
                  <a:srgbClr val="FFFF00"/>
                </a:solidFill>
              </a:rPr>
              <a:t>Келії будував із цегли </a:t>
            </a:r>
            <a:r>
              <a:rPr lang="uk-UA" sz="2000" dirty="0" err="1" smtClean="0">
                <a:solidFill>
                  <a:srgbClr val="FFFF00"/>
                </a:solidFill>
              </a:rPr>
              <a:t>Гоффман</a:t>
            </a:r>
            <a:r>
              <a:rPr lang="uk-UA" sz="2000" dirty="0" smtClean="0">
                <a:solidFill>
                  <a:srgbClr val="FFFF00"/>
                </a:solidFill>
              </a:rPr>
              <a:t> за участю </a:t>
            </a:r>
            <a:r>
              <a:rPr lang="uk-UA" sz="2000" dirty="0" err="1" smtClean="0">
                <a:solidFill>
                  <a:srgbClr val="FFFF00"/>
                </a:solidFill>
              </a:rPr>
              <a:t>Кульчицького</a:t>
            </a:r>
            <a:r>
              <a:rPr lang="uk-UA" sz="2000" dirty="0" smtClean="0">
                <a:solidFill>
                  <a:srgbClr val="FFFF00"/>
                </a:solidFill>
              </a:rPr>
              <a:t>. Це кілька прямокутних корпусів, з</a:t>
            </a:r>
            <a:r>
              <a:rPr lang="en-US" sz="2000" dirty="0" smtClean="0">
                <a:solidFill>
                  <a:srgbClr val="FFFF00"/>
                </a:solidFill>
              </a:rPr>
              <a:t>’</a:t>
            </a:r>
            <a:r>
              <a:rPr lang="uk-UA" sz="2000" dirty="0" err="1" smtClean="0">
                <a:solidFill>
                  <a:srgbClr val="FFFF00"/>
                </a:solidFill>
              </a:rPr>
              <a:t>єднаних</a:t>
            </a:r>
            <a:r>
              <a:rPr lang="uk-UA" sz="2000" dirty="0" smtClean="0">
                <a:solidFill>
                  <a:srgbClr val="FFFF00"/>
                </a:solidFill>
              </a:rPr>
              <a:t>  між собою та з Успенським собором у замкнену композицію з внутрішнім двориком. Північний корпус триповерховий, усі інші – двоповерхові. Коридорне планування з одностороннім розміщенням приміщень. Коридори перекриті хрестовими склепіннями. </a:t>
            </a:r>
            <a:endParaRPr lang="ru-RU" sz="2000" dirty="0">
              <a:solidFill>
                <a:srgbClr val="FFFF00"/>
              </a:solidFill>
            </a:endParaRPr>
          </a:p>
        </p:txBody>
      </p:sp>
    </p:spTree>
    <p:extLst>
      <p:ext uri="{BB962C8B-B14F-4D97-AF65-F5344CB8AC3E}">
        <p14:creationId xmlns:p14="http://schemas.microsoft.com/office/powerpoint/2010/main" val="1927788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0"/>
            <a:ext cx="4566924"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Текст 2"/>
          <p:cNvSpPr>
            <a:spLocks noGrp="1"/>
          </p:cNvSpPr>
          <p:nvPr>
            <p:ph type="body" sz="half" idx="2"/>
          </p:nvPr>
        </p:nvSpPr>
        <p:spPr>
          <a:xfrm>
            <a:off x="5715000" y="685801"/>
            <a:ext cx="3177480" cy="3429000"/>
          </a:xfrm>
        </p:spPr>
        <p:txBody>
          <a:bodyPr>
            <a:noAutofit/>
          </a:bodyPr>
          <a:lstStyle/>
          <a:p>
            <a:pPr marL="514350" indent="-514350">
              <a:buFont typeface="Wingdings" pitchFamily="2" charset="2"/>
              <a:buChar char="Ø"/>
            </a:pPr>
            <a:r>
              <a:rPr lang="ru-RU" sz="3200" dirty="0">
                <a:solidFill>
                  <a:srgbClr val="FFFF00"/>
                </a:solidFill>
              </a:rPr>
              <a:t>Свято-</a:t>
            </a:r>
            <a:r>
              <a:rPr lang="ru-RU" sz="3200" dirty="0" err="1">
                <a:solidFill>
                  <a:srgbClr val="FFFF00"/>
                </a:solidFill>
              </a:rPr>
              <a:t>Успенський</a:t>
            </a:r>
            <a:r>
              <a:rPr lang="ru-RU" sz="3200" dirty="0">
                <a:solidFill>
                  <a:srgbClr val="FFFF00"/>
                </a:solidFill>
              </a:rPr>
              <a:t> собор </a:t>
            </a:r>
          </a:p>
        </p:txBody>
      </p:sp>
    </p:spTree>
    <p:extLst>
      <p:ext uri="{BB962C8B-B14F-4D97-AF65-F5344CB8AC3E}">
        <p14:creationId xmlns:p14="http://schemas.microsoft.com/office/powerpoint/2010/main" val="3689086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77"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90264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189</TotalTime>
  <Words>513</Words>
  <Application>Microsoft Office PowerPoint</Application>
  <PresentationFormat>Экран (4:3)</PresentationFormat>
  <Paragraphs>15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Базовая</vt:lpstr>
      <vt:lpstr>Архітектура Почаївської лаври</vt:lpstr>
      <vt:lpstr>Свято-Успенська Почаївська лавра — православний чоловічий монастир у Почаєві, Тернопільська область, Української православної церкви (Московського патріархату) зі статусом лаври. Найбільша православна святиня Волині й друга, після Києво-Печерської лаври, в Україні.</vt:lpstr>
      <vt:lpstr> </vt:lpstr>
      <vt:lpstr>Презентация PowerPoint</vt:lpstr>
      <vt:lpstr>В Успенському Соборі за невеликою латунною огорожею біля першої колони знаходиться слід правої Стопи Пресвятої Богородиці . Над Стопою, подібно древньому вівтарю, ковчег з шовковим платом. На платі - зображення Стопи Богородиці, а за ним на стіні відлите з бронзи, прикрашене золотом і сріблом барельєфне зображення явища Богоматері. Під ковчегом - на камені знаходиться слід самої Стопи, з якого б’є джерело.</vt:lpstr>
      <vt:lpstr>Споруди: -Свято-Успенський собор (1771—82 pp., арх.Г.Гофман) -Троїцький собор (1906—12 pp., арх. А. Щусєв) -келії (1771—80 pp.) -Архієрейський дім (1825 p.) -дзвіниця (1861—69 pp.) висотою 65 м -надбрамний корпус (1835 p.) </vt:lpstr>
      <vt:lpstr>Архітектурний ансамбль лаври сформований із домінантним – Успенським собором 1771-1783 рр.(за проектом архітектора Гоффмана,роботи виконувались під керівництвом Петра Полейовського ). Під час будівництва архітектора просили ,,даремно гроші не тринькати,зайвого не вигадувати’’. Та все одно вийшло добре. Щорічно монастир обіцяв виплачувати  архітекторові 864 злотих.  Гоффман майстерно використав скелясті тераси,що піднімались вгору. Вони підкреслюють ажурний силует собору . У стелях бокових коридорів храму зроблено круглі отвори, крізь які можна побачити три яруси хорів.  Келії будував із цегли Гоффман за участю Кульчицького. Це кілька прямокутних корпусів, з’єднаних  між собою та з Успенським собором у замкнену композицію з внутрішнім двориком. Північний корпус триповерховий, усі інші – двоповерхові. Коридорне планування з одностороннім розміщенням приміщень. Коридори перекриті хрестовими склепіннями. </vt:lpstr>
      <vt:lpstr>Презентация PowerPoint</vt:lpstr>
      <vt:lpstr>Презентация PowerPoint</vt:lpstr>
      <vt:lpstr>   Троїцький собор </vt:lpstr>
      <vt:lpstr>Троїцький собор був споруджений у 1910-1913рр. За проектом Щусева,автора мавзолею Леніна,у псевдоросійському стилі. Велике мозаїчне панно південного порталу, до якого ведуть широкі сходи, виконані за ескізом Миколи Реріха,західне панно – за ескізом Щусева. Стіни собору прикрашені силікатним росписом.</vt:lpstr>
      <vt:lpstr>Ікона Спаса Нерукотворного на соборі Святої Троїці</vt:lpstr>
      <vt:lpstr>Презентация PowerPoint</vt:lpstr>
      <vt:lpstr>Надбрамний корпус зведено в стилі класицизму. Це цегляна двоповерхова прямокутна споруда. Її головний фасад вирішено у вигляді чотириколонного портика доричного ордера. У монастирі є 13 дзвонів, 2 з них – годинникові. Раніше, кажуть екскурсоводи, найбільший дзвін було чути на 30км, зараз – десь на 10. На третьому поверсі дзвіниці є дзвін вагою в 11,5 тонн.</vt:lpstr>
      <vt:lpstr>Також на території лаври знаходиться  цілюще джерело Святої Анни, де температура води і влітку, і взимку +5С.</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Angelina</dc:creator>
  <cp:lastModifiedBy>Tanya</cp:lastModifiedBy>
  <cp:revision>19</cp:revision>
  <dcterms:created xsi:type="dcterms:W3CDTF">2012-12-15T17:20:50Z</dcterms:created>
  <dcterms:modified xsi:type="dcterms:W3CDTF">2013-12-23T20:02:46Z</dcterms:modified>
</cp:coreProperties>
</file>