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2" d="100"/>
          <a:sy n="82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>
                <a:latin typeface="Monotype Corsiva" pitchFamily="66" charset="0"/>
                <a:ea typeface="Arial Unicode MS" pitchFamily="34" charset="-128"/>
                <a:cs typeface="Arial Unicode MS" pitchFamily="34" charset="-128"/>
              </a:rPr>
              <a:t>Підготувала</a:t>
            </a:r>
          </a:p>
          <a:p>
            <a:pPr algn="r"/>
            <a:r>
              <a:rPr lang="uk-UA" dirty="0" smtClean="0">
                <a:latin typeface="Monotype Corsiva" pitchFamily="66" charset="0"/>
                <a:ea typeface="Arial Unicode MS" pitchFamily="34" charset="-128"/>
                <a:cs typeface="Arial Unicode MS" pitchFamily="34" charset="-128"/>
              </a:rPr>
              <a:t>Учениця 11-А класу</a:t>
            </a:r>
          </a:p>
          <a:p>
            <a:pPr algn="r"/>
            <a:r>
              <a:rPr lang="uk-UA" dirty="0" err="1" smtClean="0">
                <a:latin typeface="Monotype Corsiva" pitchFamily="66" charset="0"/>
                <a:ea typeface="Arial Unicode MS" pitchFamily="34" charset="-128"/>
                <a:cs typeface="Arial Unicode MS" pitchFamily="34" charset="-128"/>
              </a:rPr>
              <a:t>Серединська</a:t>
            </a:r>
            <a:r>
              <a:rPr lang="uk-UA" dirty="0" smtClean="0">
                <a:latin typeface="Monotype Corsiva" pitchFamily="66" charset="0"/>
                <a:ea typeface="Arial Unicode MS" pitchFamily="34" charset="-128"/>
                <a:cs typeface="Arial Unicode MS" pitchFamily="34" charset="-128"/>
              </a:rPr>
              <a:t> Ольга</a:t>
            </a:r>
            <a:endParaRPr lang="ru-RU" dirty="0">
              <a:latin typeface="Monotype Corsiva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Архітектура країн Європи</a:t>
            </a:r>
            <a:endParaRPr lang="ru-RU" dirty="0"/>
          </a:p>
        </p:txBody>
      </p:sp>
    </p:spTree>
  </p:cSld>
  <p:clrMapOvr>
    <a:masterClrMapping/>
  </p:clrMapOvr>
  <p:transition advClick="0" advTm="5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ейфелева веж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484784"/>
            <a:ext cx="2880320" cy="457394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uk-UA" dirty="0" smtClean="0"/>
              <a:t>Франція . Ейфелева вежа</a:t>
            </a: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499992" y="1495524"/>
            <a:ext cx="442798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Е́йфелева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ве́жа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архітектурна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пам'ятка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Парижа,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розміщена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на Марсовому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полі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символ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сучасної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Франції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Вежу названо на честь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конструктора Густава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Ейфеля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Сам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Ейфель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називав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300-метровою вежею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інша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народна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назва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—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Залізна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леді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Популярний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туристичний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об'єкт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щорічно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приймає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понад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6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мільйонів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відвідувачів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4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80px-Bibliothèque_St_Geneviève_Par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844824"/>
            <a:ext cx="4032448" cy="289472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Бібліотека Святої Женев’єви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1628800"/>
            <a:ext cx="42484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atin typeface="Monotype Corsiva" pitchFamily="66" charset="0"/>
              </a:rPr>
              <a:t>Бібліотека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Святої</a:t>
            </a:r>
            <a:r>
              <a:rPr lang="ru-RU" sz="2000" b="1" dirty="0" smtClean="0">
                <a:latin typeface="Monotype Corsiva" pitchFamily="66" charset="0"/>
              </a:rPr>
              <a:t> </a:t>
            </a:r>
            <a:r>
              <a:rPr lang="ru-RU" sz="2000" b="1" dirty="0" err="1" smtClean="0">
                <a:latin typeface="Monotype Corsiva" pitchFamily="66" charset="0"/>
              </a:rPr>
              <a:t>Женев’єви</a:t>
            </a:r>
            <a:r>
              <a:rPr lang="ru-RU" sz="2000" dirty="0" smtClean="0">
                <a:latin typeface="Monotype Corsiva" pitchFamily="66" charset="0"/>
              </a:rPr>
              <a:t> – </a:t>
            </a:r>
            <a:r>
              <a:rPr lang="uk-UA" sz="2000" dirty="0" smtClean="0">
                <a:latin typeface="Monotype Corsiva" pitchFamily="66" charset="0"/>
              </a:rPr>
              <a:t>бібліотека </a:t>
            </a:r>
            <a:r>
              <a:rPr lang="ru-RU" sz="2000" dirty="0" smtClean="0">
                <a:latin typeface="Monotype Corsiva" pitchFamily="66" charset="0"/>
              </a:rPr>
              <a:t>в </a:t>
            </a:r>
            <a:r>
              <a:rPr lang="ru-RU" sz="2000" dirty="0" err="1" smtClean="0">
                <a:solidFill>
                  <a:schemeClr val="tx1">
                    <a:lumMod val="95000"/>
                  </a:schemeClr>
                </a:solidFill>
                <a:latin typeface="Monotype Corsiva" pitchFamily="66" charset="0"/>
              </a:rPr>
              <a:t>Парижі</a:t>
            </a:r>
            <a:r>
              <a:rPr lang="ru-RU" sz="2000" dirty="0" smtClean="0">
                <a:latin typeface="Monotype Corsiva" pitchFamily="66" charset="0"/>
              </a:rPr>
              <a:t>, </a:t>
            </a:r>
            <a:r>
              <a:rPr lang="ru-RU" sz="2000" dirty="0" err="1" smtClean="0">
                <a:latin typeface="Monotype Corsiva" pitchFamily="66" charset="0"/>
              </a:rPr>
              <a:t>розташована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неподалік</a:t>
            </a:r>
            <a:r>
              <a:rPr lang="ru-RU" sz="2000" dirty="0" smtClean="0">
                <a:latin typeface="Monotype Corsiva" pitchFamily="66" charset="0"/>
              </a:rPr>
              <a:t>  Пантеону в 5-ому </a:t>
            </a:r>
            <a:r>
              <a:rPr lang="ru-RU" sz="2000" dirty="0" err="1" smtClean="0">
                <a:latin typeface="Monotype Corsiva" pitchFamily="66" charset="0"/>
              </a:rPr>
              <a:t>адміністративному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окрузі</a:t>
            </a:r>
            <a:r>
              <a:rPr lang="ru-RU" sz="2000" dirty="0" smtClean="0">
                <a:latin typeface="Monotype Corsiva" pitchFamily="66" charset="0"/>
              </a:rPr>
              <a:t>. </a:t>
            </a:r>
            <a:r>
              <a:rPr lang="ru-RU" sz="2000" dirty="0" err="1" smtClean="0">
                <a:latin typeface="Monotype Corsiva" pitchFamily="66" charset="0"/>
              </a:rPr>
              <a:t>Приміщення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бібліотеки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споруджене</a:t>
            </a:r>
            <a:r>
              <a:rPr lang="ru-RU" sz="2000" dirty="0" smtClean="0">
                <a:latin typeface="Monotype Corsiva" pitchFamily="66" charset="0"/>
              </a:rPr>
              <a:t> в 1843-1851 роках </a:t>
            </a:r>
            <a:r>
              <a:rPr lang="ru-RU" sz="2000" dirty="0" err="1" smtClean="0">
                <a:latin typeface="Monotype Corsiva" pitchFamily="66" charset="0"/>
              </a:rPr>
              <a:t>архітектором</a:t>
            </a:r>
            <a:r>
              <a:rPr lang="ru-RU" sz="2000" dirty="0" smtClean="0">
                <a:latin typeface="Monotype Corsiva" pitchFamily="66" charset="0"/>
              </a:rPr>
              <a:t> </a:t>
            </a:r>
            <a:r>
              <a:rPr lang="ru-RU" sz="2000" dirty="0" smtClean="0">
                <a:solidFill>
                  <a:schemeClr val="tx1">
                    <a:lumMod val="9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</a:schemeClr>
                </a:solidFill>
                <a:latin typeface="Monotype Corsiva" pitchFamily="66" charset="0"/>
              </a:rPr>
              <a:t>Анрі</a:t>
            </a:r>
            <a:r>
              <a:rPr lang="ru-RU" sz="2000" dirty="0" err="1" smtClean="0">
                <a:latin typeface="Monotype Corsiva" pitchFamily="66" charset="0"/>
              </a:rPr>
              <a:t>Лабрустом</a:t>
            </a:r>
            <a:r>
              <a:rPr lang="ru-RU" sz="2000" dirty="0" smtClean="0">
                <a:latin typeface="Monotype Corsiva" pitchFamily="66" charset="0"/>
              </a:rPr>
              <a:t>. </a:t>
            </a:r>
            <a:r>
              <a:rPr lang="ru-RU" sz="2000" dirty="0" err="1" smtClean="0">
                <a:latin typeface="Monotype Corsiva" pitchFamily="66" charset="0"/>
              </a:rPr>
              <a:t>Фонди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бібліотеки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складають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понад</a:t>
            </a:r>
            <a:r>
              <a:rPr lang="ru-RU" sz="2000" dirty="0" smtClean="0">
                <a:latin typeface="Monotype Corsiva" pitchFamily="66" charset="0"/>
              </a:rPr>
              <a:t> 2 </a:t>
            </a:r>
            <a:r>
              <a:rPr lang="ru-RU" sz="2000" dirty="0" err="1" smtClean="0">
                <a:latin typeface="Monotype Corsiva" pitchFamily="66" charset="0"/>
              </a:rPr>
              <a:t>млн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одиниць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зберігання</a:t>
            </a:r>
            <a:r>
              <a:rPr lang="ru-RU" sz="2000" dirty="0" smtClean="0">
                <a:latin typeface="Monotype Corsiva" pitchFamily="66" charset="0"/>
              </a:rPr>
              <a:t>. </a:t>
            </a:r>
          </a:p>
          <a:p>
            <a:r>
              <a:rPr lang="ru-RU" sz="2000" dirty="0" err="1" smtClean="0">
                <a:latin typeface="Monotype Corsiva" pitchFamily="66" charset="0"/>
              </a:rPr>
              <a:t>Історія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бібліотеки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веде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свій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відрахунок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</a:t>
            </a:r>
            <a:r>
              <a:rPr lang="ru-RU" sz="2000" dirty="0" smtClean="0">
                <a:latin typeface="Monotype Corsiva" pitchFamily="66" charset="0"/>
              </a:rPr>
              <a:t> VI </a:t>
            </a:r>
            <a:r>
              <a:rPr lang="ru-RU" sz="2000" dirty="0" err="1" smtClean="0">
                <a:latin typeface="Monotype Corsiva" pitchFamily="66" charset="0"/>
              </a:rPr>
              <a:t>століття</a:t>
            </a:r>
            <a:r>
              <a:rPr lang="ru-RU" sz="2000" dirty="0" smtClean="0">
                <a:latin typeface="Monotype Corsiva" pitchFamily="66" charset="0"/>
              </a:rPr>
              <a:t>, коли </a:t>
            </a:r>
            <a:r>
              <a:rPr lang="ru-RU" sz="2000" dirty="0" err="1" smtClean="0">
                <a:latin typeface="Monotype Corsiva" pitchFamily="66" charset="0"/>
              </a:rPr>
              <a:t>був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заснований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монастир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Святої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Женев’єви</a:t>
            </a:r>
            <a:r>
              <a:rPr lang="ru-RU" sz="2000" dirty="0" smtClean="0">
                <a:latin typeface="Monotype Corsiva" pitchFamily="66" charset="0"/>
              </a:rPr>
              <a:t>, </a:t>
            </a:r>
            <a:r>
              <a:rPr lang="ru-RU" sz="2000" dirty="0" err="1" smtClean="0">
                <a:latin typeface="Monotype Corsiva" pitchFamily="66" charset="0"/>
              </a:rPr>
              <a:t>що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був</a:t>
            </a:r>
            <a:r>
              <a:rPr lang="ru-RU" sz="2000" dirty="0" smtClean="0">
                <a:latin typeface="Monotype Corsiva" pitchFamily="66" charset="0"/>
              </a:rPr>
              <a:t> одним </a:t>
            </a:r>
            <a:r>
              <a:rPr lang="ru-RU" sz="2000" dirty="0" err="1" smtClean="0">
                <a:latin typeface="Monotype Corsiva" pitchFamily="66" charset="0"/>
              </a:rPr>
              <a:t>з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найвпливовіших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монастирів</a:t>
            </a:r>
            <a:r>
              <a:rPr lang="ru-RU" sz="2000" dirty="0" smtClean="0">
                <a:latin typeface="Monotype Corsiva" pitchFamily="66" charset="0"/>
              </a:rPr>
              <a:t> Парижа. </a:t>
            </a:r>
            <a:r>
              <a:rPr lang="ru-RU" sz="2000" dirty="0" err="1" smtClean="0">
                <a:latin typeface="Monotype Corsiva" pitchFamily="66" charset="0"/>
              </a:rPr>
              <a:t>Бібліотека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відчинена</a:t>
            </a:r>
            <a:r>
              <a:rPr lang="ru-RU" sz="2000" dirty="0" smtClean="0">
                <a:latin typeface="Monotype Corsiva" pitchFamily="66" charset="0"/>
              </a:rPr>
              <a:t> для </a:t>
            </a:r>
            <a:r>
              <a:rPr lang="ru-RU" sz="2000" dirty="0" err="1" smtClean="0">
                <a:latin typeface="Monotype Corsiva" pitchFamily="66" charset="0"/>
              </a:rPr>
              <a:t>читачів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понеділка</a:t>
            </a:r>
            <a:r>
              <a:rPr lang="ru-RU" sz="2000" dirty="0" smtClean="0">
                <a:latin typeface="Monotype Corsiva" pitchFamily="66" charset="0"/>
              </a:rPr>
              <a:t> до </a:t>
            </a:r>
            <a:r>
              <a:rPr lang="ru-RU" sz="2000" dirty="0" err="1" smtClean="0">
                <a:latin typeface="Monotype Corsiva" pitchFamily="66" charset="0"/>
              </a:rPr>
              <a:t>суботи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</a:t>
            </a:r>
            <a:r>
              <a:rPr lang="ru-RU" sz="2000" dirty="0" smtClean="0">
                <a:latin typeface="Monotype Corsiva" pitchFamily="66" charset="0"/>
              </a:rPr>
              <a:t> 10:00 до 22:00.</a:t>
            </a:r>
          </a:p>
          <a:p>
            <a:endParaRPr lang="ru-RU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ig ba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72816"/>
            <a:ext cx="2123840" cy="43924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Велика Британія. Лондон</a:t>
            </a:r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131840" y="2216342"/>
            <a:ext cx="60121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Біг-Бен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найбільший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дзвонів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механізмі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годинника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башти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Єлизавети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Лондоні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Часто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Біг-Беном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називають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сам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годинник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годинникову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вежу,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частиною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архітектурного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комплексу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Вестмінстерського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палацу, де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розташовується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відновлений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пожежі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1834 року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британський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парламент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ізанська_вежа._Pisa_tow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3024865" cy="457041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Італія</a:t>
            </a: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851920" y="1196752"/>
            <a:ext cx="500404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Піза́нська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вежа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частина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ансамблю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міського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собору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Санта-Марія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Маджоре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Пізі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Вежа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дзвіницею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собору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примикає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північно-східного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кута.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Знаменитий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соборний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ансамбль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Пізі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— шедевр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середньовічної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італійської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архітектури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Вежа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відома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сильно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нахилена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Висота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вежі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становить 56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метрів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діаметр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— 15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метрів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На вершину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вежі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ведуть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сходи в 294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ступені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піднявшись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якими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самий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верх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оглянути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всю округу.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Всесвітньо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відомий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вчений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Галілей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використовував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Пізанську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вежу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дослідів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верхнього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поверху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кидав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предмети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довести,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швидкість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падіння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ваги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падаючого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4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etersdom_von_Engelsburg_geseh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492896"/>
            <a:ext cx="3479800" cy="26162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Собо́р Свято́го Петра́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139952" y="1916832"/>
            <a:ext cx="500404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Собор Святого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Петра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—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католицький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храм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найбільша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споруда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Ватикану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найбільша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християнська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церква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світіСобор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входить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десятку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найвищих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церков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світу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 є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однією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чотирьох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патріарших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базилік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церемоніальним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центром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Римської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католицької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Церкви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Купол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собору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є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одним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символів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Рима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4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80px-Palermo-Teatro-Massimo-bjs2007-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1268760"/>
            <a:ext cx="4312779" cy="288032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Театр Массімо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00808"/>
            <a:ext cx="37444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Театр </a:t>
            </a:r>
            <a:r>
              <a:rPr lang="ru-RU" sz="2400" dirty="0" err="1" smtClean="0">
                <a:latin typeface="Monotype Corsiva" pitchFamily="66" charset="0"/>
              </a:rPr>
              <a:t>Массімо-оперний</a:t>
            </a:r>
            <a:r>
              <a:rPr lang="ru-RU" sz="2400" dirty="0" smtClean="0">
                <a:latin typeface="Monotype Corsiva" pitchFamily="66" charset="0"/>
              </a:rPr>
              <a:t> театр у Палермо, </a:t>
            </a:r>
            <a:r>
              <a:rPr lang="ru-RU" sz="2400" dirty="0" err="1" smtClean="0">
                <a:latin typeface="Monotype Corsiva" pitchFamily="66" charset="0"/>
              </a:rPr>
              <a:t>розташований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площі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Верді</a:t>
            </a:r>
            <a:r>
              <a:rPr lang="ru-RU" sz="2400" dirty="0" smtClean="0">
                <a:latin typeface="Monotype Corsiva" pitchFamily="66" charset="0"/>
              </a:rPr>
              <a:t>. Свою </a:t>
            </a:r>
            <a:r>
              <a:rPr lang="ru-RU" sz="2400" dirty="0" err="1" smtClean="0">
                <a:latin typeface="Monotype Corsiva" pitchFamily="66" charset="0"/>
              </a:rPr>
              <a:t>назву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отримав</a:t>
            </a:r>
            <a:r>
              <a:rPr lang="ru-RU" sz="2400" dirty="0" smtClean="0">
                <a:latin typeface="Monotype Corsiva" pitchFamily="66" charset="0"/>
              </a:rPr>
              <a:t> на честь короля </a:t>
            </a:r>
            <a:r>
              <a:rPr lang="ru-RU" sz="2400" dirty="0" err="1" smtClean="0">
                <a:latin typeface="Monotype Corsiva" pitchFamily="66" charset="0"/>
              </a:rPr>
              <a:t>Віктора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Еммануїла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en-US" sz="2400" dirty="0" smtClean="0">
                <a:latin typeface="Monotype Corsiva" pitchFamily="66" charset="0"/>
              </a:rPr>
              <a:t>II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найбільшим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Італії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одним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найбільших</a:t>
            </a:r>
            <a:r>
              <a:rPr lang="ru-RU" sz="2400" dirty="0" smtClean="0">
                <a:latin typeface="Monotype Corsiva" pitchFamily="66" charset="0"/>
              </a:rPr>
              <a:t> в </a:t>
            </a:r>
            <a:r>
              <a:rPr lang="ru-RU" sz="2400" dirty="0" err="1" smtClean="0">
                <a:latin typeface="Monotype Corsiva" pitchFamily="66" charset="0"/>
              </a:rPr>
              <a:t>Європі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що</a:t>
            </a:r>
            <a:r>
              <a:rPr lang="ru-RU" sz="2400" dirty="0" smtClean="0">
                <a:latin typeface="Monotype Corsiva" pitchFamily="66" charset="0"/>
              </a:rPr>
              <a:t> славиться при </a:t>
            </a:r>
            <a:r>
              <a:rPr lang="ru-RU" sz="2400" dirty="0" err="1" smtClean="0">
                <a:latin typeface="Monotype Corsiva" pitchFamily="66" charset="0"/>
              </a:rPr>
              <a:t>цьому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своєю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чудовою</a:t>
            </a:r>
            <a:r>
              <a:rPr lang="ru-RU" sz="2400" dirty="0" smtClean="0">
                <a:latin typeface="Monotype Corsiva" pitchFamily="66" charset="0"/>
              </a:rPr>
              <a:t> акустикою.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00px-Palacio_de_Linares_-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56992"/>
            <a:ext cx="4206180" cy="280412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Палац Лінарес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6288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latin typeface="Monotype Corsiva" pitchFamily="66" charset="0"/>
              </a:rPr>
              <a:t>Палац </a:t>
            </a:r>
            <a:r>
              <a:rPr lang="ru-RU" sz="2000" b="1" dirty="0" err="1" smtClean="0">
                <a:latin typeface="Monotype Corsiva" pitchFamily="66" charset="0"/>
              </a:rPr>
              <a:t>Лінарес</a:t>
            </a:r>
            <a:r>
              <a:rPr lang="ru-RU" sz="2000" dirty="0" smtClean="0">
                <a:latin typeface="Monotype Corsiva" pitchFamily="66" charset="0"/>
              </a:rPr>
              <a:t> -палац в </a:t>
            </a:r>
            <a:r>
              <a:rPr lang="ru-RU" sz="2000" dirty="0" err="1" smtClean="0">
                <a:latin typeface="Monotype Corsiva" pitchFamily="66" charset="0"/>
              </a:rPr>
              <a:t>місті</a:t>
            </a:r>
            <a:r>
              <a:rPr lang="ru-RU" sz="2000" dirty="0" smtClean="0">
                <a:latin typeface="Monotype Corsiva" pitchFamily="66" charset="0"/>
              </a:rPr>
              <a:t> Мадрид, </a:t>
            </a:r>
            <a:r>
              <a:rPr lang="ru-RU" sz="2000" dirty="0" err="1" smtClean="0">
                <a:latin typeface="Monotype Corsiva" pitchFamily="66" charset="0"/>
              </a:rPr>
              <a:t>побудований</a:t>
            </a:r>
            <a:r>
              <a:rPr lang="ru-RU" sz="2000" dirty="0" smtClean="0">
                <a:latin typeface="Monotype Corsiva" pitchFamily="66" charset="0"/>
              </a:rPr>
              <a:t> в </a:t>
            </a:r>
            <a:r>
              <a:rPr lang="ru-RU" sz="2000" dirty="0" err="1" smtClean="0">
                <a:latin typeface="Monotype Corsiva" pitchFamily="66" charset="0"/>
              </a:rPr>
              <a:t>кінці</a:t>
            </a:r>
            <a:r>
              <a:rPr lang="ru-RU" sz="2000" dirty="0" smtClean="0">
                <a:latin typeface="Monotype Corsiva" pitchFamily="66" charset="0"/>
              </a:rPr>
              <a:t> 19 ст. в </a:t>
            </a:r>
            <a:r>
              <a:rPr lang="ru-RU" sz="2000" dirty="0" err="1" smtClean="0">
                <a:latin typeface="Monotype Corsiva" pitchFamily="66" charset="0"/>
              </a:rPr>
              <a:t>стилі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еклектика</a:t>
            </a:r>
            <a:r>
              <a:rPr lang="ru-RU" sz="2000" dirty="0" smtClean="0">
                <a:latin typeface="Monotype Corsiva" pitchFamily="66" charset="0"/>
              </a:rPr>
              <a:t>. </a:t>
            </a:r>
            <a:r>
              <a:rPr lang="ru-RU" sz="2000" dirty="0" err="1" smtClean="0">
                <a:latin typeface="Monotype Corsiva" pitchFamily="66" charset="0"/>
              </a:rPr>
              <a:t>Відновлений</a:t>
            </a:r>
            <a:r>
              <a:rPr lang="ru-RU" sz="2000" dirty="0" smtClean="0">
                <a:latin typeface="Monotype Corsiva" pitchFamily="66" charset="0"/>
              </a:rPr>
              <a:t> та </a:t>
            </a:r>
            <a:r>
              <a:rPr lang="ru-RU" sz="2000" dirty="0" err="1" smtClean="0">
                <a:latin typeface="Monotype Corsiva" pitchFamily="66" charset="0"/>
              </a:rPr>
              <a:t>реставрований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після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пошкоджень</a:t>
            </a:r>
            <a:r>
              <a:rPr lang="ru-RU" sz="2000" dirty="0" smtClean="0">
                <a:latin typeface="Monotype Corsiva" pitchFamily="66" charset="0"/>
              </a:rPr>
              <a:t> в </a:t>
            </a:r>
            <a:r>
              <a:rPr lang="ru-RU" sz="2000" dirty="0" err="1" smtClean="0">
                <a:latin typeface="Monotype Corsiva" pitchFamily="66" charset="0"/>
              </a:rPr>
              <a:t>громадянську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війну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Іспанії</a:t>
            </a:r>
            <a:r>
              <a:rPr lang="ru-RU" sz="2000" dirty="0" smtClean="0">
                <a:latin typeface="Monotype Corsiva" pitchFamily="66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836712"/>
            <a:ext cx="3779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Monotype Corsiva" pitchFamily="66" charset="0"/>
              </a:rPr>
              <a:t>У 1872 р. </a:t>
            </a:r>
            <a:r>
              <a:rPr lang="ru-RU" sz="2000" dirty="0" err="1" smtClean="0">
                <a:latin typeface="Monotype Corsiva" pitchFamily="66" charset="0"/>
              </a:rPr>
              <a:t>маркіз</a:t>
            </a:r>
            <a:r>
              <a:rPr lang="ru-RU" sz="2000" dirty="0" smtClean="0">
                <a:latin typeface="Monotype Corsiva" pitchFamily="66" charset="0"/>
              </a:rPr>
              <a:t> де </a:t>
            </a:r>
            <a:r>
              <a:rPr lang="ru-RU" sz="2000" dirty="0" err="1" smtClean="0">
                <a:latin typeface="Monotype Corsiva" pitchFamily="66" charset="0"/>
              </a:rPr>
              <a:t>Лінарес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придбав</a:t>
            </a:r>
            <a:r>
              <a:rPr lang="ru-RU" sz="2000" dirty="0" smtClean="0">
                <a:latin typeface="Monotype Corsiva" pitchFamily="66" charset="0"/>
              </a:rPr>
              <a:t> у </a:t>
            </a:r>
            <a:r>
              <a:rPr lang="ru-RU" sz="2000" dirty="0" err="1" smtClean="0">
                <a:latin typeface="Monotype Corsiva" pitchFamily="66" charset="0"/>
              </a:rPr>
              <a:t>Мадриді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ділянку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землі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</a:t>
            </a:r>
            <a:r>
              <a:rPr lang="ru-RU" sz="2000" dirty="0" smtClean="0">
                <a:latin typeface="Monotype Corsiva" pitchFamily="66" charset="0"/>
              </a:rPr>
              <a:t> метою </a:t>
            </a:r>
            <a:r>
              <a:rPr lang="ru-RU" sz="2000" dirty="0" err="1" smtClean="0">
                <a:latin typeface="Monotype Corsiva" pitchFamily="66" charset="0"/>
              </a:rPr>
              <a:t>побудови</a:t>
            </a:r>
            <a:r>
              <a:rPr lang="ru-RU" sz="2000" dirty="0" smtClean="0">
                <a:latin typeface="Monotype Corsiva" pitchFamily="66" charset="0"/>
              </a:rPr>
              <a:t> палацу. </a:t>
            </a:r>
            <a:r>
              <a:rPr lang="ru-RU" sz="2000" dirty="0" err="1" smtClean="0">
                <a:latin typeface="Monotype Corsiva" pitchFamily="66" charset="0"/>
              </a:rPr>
              <a:t>Первісний</a:t>
            </a:r>
            <a:r>
              <a:rPr lang="ru-RU" sz="2000" dirty="0" smtClean="0">
                <a:latin typeface="Monotype Corsiva" pitchFamily="66" charset="0"/>
              </a:rPr>
              <a:t> проект створив </a:t>
            </a:r>
            <a:r>
              <a:rPr lang="ru-RU" sz="2000" dirty="0" err="1" smtClean="0">
                <a:latin typeface="Monotype Corsiva" pitchFamily="66" charset="0"/>
              </a:rPr>
              <a:t>архітектор</a:t>
            </a:r>
            <a:r>
              <a:rPr lang="ru-RU" sz="2000" dirty="0" smtClean="0">
                <a:latin typeface="Monotype Corsiva" pitchFamily="66" charset="0"/>
              </a:rPr>
              <a:t> Карлос </a:t>
            </a:r>
            <a:r>
              <a:rPr lang="ru-RU" sz="2000" dirty="0" err="1" smtClean="0">
                <a:latin typeface="Monotype Corsiva" pitchFamily="66" charset="0"/>
              </a:rPr>
              <a:t>Колубі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розпочав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будівництво</a:t>
            </a:r>
            <a:r>
              <a:rPr lang="ru-RU" sz="2000" dirty="0" smtClean="0">
                <a:latin typeface="Monotype Corsiva" pitchFamily="66" charset="0"/>
              </a:rPr>
              <a:t> у 1877 р. До </a:t>
            </a:r>
            <a:r>
              <a:rPr lang="ru-RU" sz="2000" dirty="0" err="1" smtClean="0">
                <a:latin typeface="Monotype Corsiva" pitchFamily="66" charset="0"/>
              </a:rPr>
              <a:t>будівництва</a:t>
            </a:r>
            <a:r>
              <a:rPr lang="ru-RU" sz="2000" dirty="0" smtClean="0">
                <a:latin typeface="Monotype Corsiva" pitchFamily="66" charset="0"/>
              </a:rPr>
              <a:t> залучили </a:t>
            </a:r>
            <a:r>
              <a:rPr lang="ru-RU" sz="2000" dirty="0" err="1" smtClean="0">
                <a:latin typeface="Monotype Corsiva" pitchFamily="66" charset="0"/>
              </a:rPr>
              <a:t>французького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архітектора</a:t>
            </a:r>
            <a:r>
              <a:rPr lang="ru-RU" sz="2000" dirty="0" smtClean="0">
                <a:latin typeface="Monotype Corsiva" pitchFamily="66" charset="0"/>
              </a:rPr>
              <a:t> Адольфа </a:t>
            </a:r>
            <a:r>
              <a:rPr lang="ru-RU" sz="2000" dirty="0" err="1" smtClean="0">
                <a:latin typeface="Monotype Corsiva" pitchFamily="66" charset="0"/>
              </a:rPr>
              <a:t>Омбре</a:t>
            </a:r>
            <a:r>
              <a:rPr lang="ru-RU" sz="2000" dirty="0" smtClean="0">
                <a:latin typeface="Monotype Corsiva" pitchFamily="66" charset="0"/>
              </a:rPr>
              <a:t> (</a:t>
            </a:r>
            <a:r>
              <a:rPr lang="en-US" sz="2000" dirty="0" smtClean="0">
                <a:latin typeface="Monotype Corsiva" pitchFamily="66" charset="0"/>
              </a:rPr>
              <a:t>Adolf </a:t>
            </a:r>
            <a:r>
              <a:rPr lang="en-US" sz="2000" dirty="0" err="1" smtClean="0">
                <a:latin typeface="Monotype Corsiva" pitchFamily="66" charset="0"/>
              </a:rPr>
              <a:t>Ombrecht</a:t>
            </a:r>
            <a:r>
              <a:rPr lang="ru-RU" sz="2000" dirty="0" smtClean="0">
                <a:latin typeface="Monotype Corsiva" pitchFamily="66" charset="0"/>
              </a:rPr>
              <a:t>). </a:t>
            </a:r>
            <a:r>
              <a:rPr lang="ru-RU" sz="2000" dirty="0" err="1" smtClean="0">
                <a:latin typeface="Monotype Corsiva" pitchFamily="66" charset="0"/>
              </a:rPr>
              <a:t>Водночас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будували</a:t>
            </a:r>
            <a:r>
              <a:rPr lang="ru-RU" sz="2000" dirty="0" smtClean="0">
                <a:latin typeface="Monotype Corsiva" pitchFamily="66" charset="0"/>
              </a:rPr>
              <a:t> палац та </a:t>
            </a:r>
            <a:r>
              <a:rPr lang="ru-RU" sz="2000" dirty="0" err="1" smtClean="0">
                <a:latin typeface="Monotype Corsiva" pitchFamily="66" charset="0"/>
              </a:rPr>
              <a:t>службові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приміщення</a:t>
            </a:r>
            <a:r>
              <a:rPr lang="ru-RU" sz="2000" dirty="0" smtClean="0">
                <a:latin typeface="Monotype Corsiva" pitchFamily="66" charset="0"/>
              </a:rPr>
              <a:t>, над </a:t>
            </a:r>
            <a:r>
              <a:rPr lang="ru-RU" sz="2000" dirty="0" err="1" smtClean="0">
                <a:latin typeface="Monotype Corsiva" pitchFamily="66" charset="0"/>
              </a:rPr>
              <a:t>створенням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яких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працювала</a:t>
            </a:r>
            <a:r>
              <a:rPr lang="ru-RU" sz="2000" dirty="0" smtClean="0">
                <a:latin typeface="Monotype Corsiva" pitchFamily="66" charset="0"/>
              </a:rPr>
              <a:t> низка </a:t>
            </a:r>
            <a:r>
              <a:rPr lang="ru-RU" sz="2000" dirty="0" err="1" smtClean="0">
                <a:latin typeface="Monotype Corsiva" pitchFamily="66" charset="0"/>
              </a:rPr>
              <a:t>архітекторів</a:t>
            </a:r>
            <a:r>
              <a:rPr lang="ru-RU" sz="2000" dirty="0" smtClean="0">
                <a:latin typeface="Monotype Corsiva" pitchFamily="66" charset="0"/>
              </a:rPr>
              <a:t>, </a:t>
            </a:r>
            <a:r>
              <a:rPr lang="ru-RU" sz="2000" dirty="0" err="1" smtClean="0">
                <a:latin typeface="Monotype Corsiva" pitchFamily="66" charset="0"/>
              </a:rPr>
              <a:t>серед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яких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Мануель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Альварес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Анібал</a:t>
            </a:r>
            <a:r>
              <a:rPr lang="ru-RU" sz="2000" dirty="0" smtClean="0">
                <a:latin typeface="Monotype Corsiva" pitchFamily="66" charset="0"/>
              </a:rPr>
              <a:t>. Палац </a:t>
            </a:r>
            <a:r>
              <a:rPr lang="ru-RU" sz="2000" dirty="0" err="1" smtClean="0">
                <a:latin typeface="Monotype Corsiva" pitchFamily="66" charset="0"/>
              </a:rPr>
              <a:t>був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міським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і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водночас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мав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риси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багатої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садиби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з</a:t>
            </a:r>
            <a:r>
              <a:rPr lang="ru-RU" sz="2000" dirty="0" smtClean="0">
                <a:latin typeface="Monotype Corsiva" pitchFamily="66" charset="0"/>
              </a:rPr>
              <a:t> парком, </a:t>
            </a:r>
            <a:r>
              <a:rPr lang="ru-RU" sz="2000" dirty="0" err="1" smtClean="0">
                <a:latin typeface="Monotype Corsiva" pitchFamily="66" charset="0"/>
              </a:rPr>
              <a:t>стайнями</a:t>
            </a:r>
            <a:r>
              <a:rPr lang="ru-RU" sz="2000" dirty="0" smtClean="0">
                <a:latin typeface="Monotype Corsiva" pitchFamily="66" charset="0"/>
              </a:rPr>
              <a:t>, </a:t>
            </a:r>
            <a:r>
              <a:rPr lang="ru-RU" sz="2000" dirty="0" err="1" smtClean="0">
                <a:latin typeface="Monotype Corsiva" pitchFamily="66" charset="0"/>
              </a:rPr>
              <a:t>парковими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павільйонами</a:t>
            </a:r>
            <a:r>
              <a:rPr lang="ru-RU" sz="2000" dirty="0" smtClean="0">
                <a:latin typeface="Monotype Corsiva" pitchFamily="66" charset="0"/>
              </a:rPr>
              <a:t>. </a:t>
            </a:r>
            <a:r>
              <a:rPr lang="ru-RU" sz="2000" dirty="0" err="1" smtClean="0">
                <a:latin typeface="Monotype Corsiva" pitchFamily="66" charset="0"/>
              </a:rPr>
              <a:t>Маркіз</a:t>
            </a:r>
            <a:r>
              <a:rPr lang="ru-RU" sz="2000" dirty="0" smtClean="0">
                <a:latin typeface="Monotype Corsiva" pitchFamily="66" charset="0"/>
              </a:rPr>
              <a:t> де </a:t>
            </a:r>
            <a:r>
              <a:rPr lang="ru-RU" sz="2000" dirty="0" err="1" smtClean="0">
                <a:latin typeface="Monotype Corsiva" pitchFamily="66" charset="0"/>
              </a:rPr>
              <a:t>Лінарес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перебрався</a:t>
            </a:r>
            <a:r>
              <a:rPr lang="ru-RU" sz="2000" dirty="0" smtClean="0">
                <a:latin typeface="Monotype Corsiva" pitchFamily="66" charset="0"/>
              </a:rPr>
              <a:t> в палац </a:t>
            </a:r>
            <a:r>
              <a:rPr lang="ru-RU" sz="2000" dirty="0" err="1" smtClean="0">
                <a:latin typeface="Monotype Corsiva" pitchFamily="66" charset="0"/>
              </a:rPr>
              <a:t>вже</a:t>
            </a:r>
            <a:r>
              <a:rPr lang="ru-RU" sz="2000" dirty="0" smtClean="0">
                <a:latin typeface="Monotype Corsiva" pitchFamily="66" charset="0"/>
              </a:rPr>
              <a:t> у 1884 р., </a:t>
            </a:r>
            <a:r>
              <a:rPr lang="ru-RU" sz="2000" dirty="0" err="1" smtClean="0">
                <a:latin typeface="Monotype Corsiva" pitchFamily="66" charset="0"/>
              </a:rPr>
              <a:t>хоча</a:t>
            </a:r>
            <a:r>
              <a:rPr lang="ru-RU" sz="2000" dirty="0" smtClean="0">
                <a:latin typeface="Monotype Corsiva" pitchFamily="66" charset="0"/>
              </a:rPr>
              <a:t> той не </a:t>
            </a:r>
            <a:r>
              <a:rPr lang="ru-RU" sz="2000" dirty="0" err="1" smtClean="0">
                <a:latin typeface="Monotype Corsiva" pitchFamily="66" charset="0"/>
              </a:rPr>
              <a:t>був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готовий</a:t>
            </a:r>
            <a:r>
              <a:rPr lang="ru-RU" sz="2000" dirty="0" smtClean="0">
                <a:latin typeface="Monotype Corsiva" pitchFamily="66" charset="0"/>
              </a:rPr>
              <a:t>, а </a:t>
            </a:r>
            <a:r>
              <a:rPr lang="ru-RU" sz="2000" dirty="0" err="1" smtClean="0">
                <a:latin typeface="Monotype Corsiva" pitchFamily="66" charset="0"/>
              </a:rPr>
              <a:t>оздоби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інтер'єрів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 smtClean="0">
                <a:latin typeface="Monotype Corsiva" pitchFamily="66" charset="0"/>
              </a:rPr>
              <a:t>тривали</a:t>
            </a:r>
            <a:r>
              <a:rPr lang="ru-RU" sz="2000" dirty="0" smtClean="0">
                <a:latin typeface="Monotype Corsiva" pitchFamily="66" charset="0"/>
              </a:rPr>
              <a:t> до 1900 року</a:t>
            </a:r>
            <a:endParaRPr lang="ru-RU" sz="2000" dirty="0"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/>
              <a:t>Дякую за </a:t>
            </a:r>
            <a:r>
              <a:rPr lang="uk-UA" sz="8000" dirty="0" smtClean="0"/>
              <a:t>увагу</a:t>
            </a:r>
            <a:r>
              <a:rPr lang="en-US" sz="8000" dirty="0" smtClean="0"/>
              <a:t>!</a:t>
            </a:r>
            <a:endParaRPr lang="ru-RU" sz="80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</TotalTime>
  <Words>453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Архітектура країн Європи</vt:lpstr>
      <vt:lpstr>Франція . Ейфелева вежа</vt:lpstr>
      <vt:lpstr>Бібліотека Святої Женев’єви </vt:lpstr>
      <vt:lpstr>Велика Британія. Лондон</vt:lpstr>
      <vt:lpstr>Італія</vt:lpstr>
      <vt:lpstr>Собо́р Свято́го Петра́ </vt:lpstr>
      <vt:lpstr>Театр Массімо</vt:lpstr>
      <vt:lpstr>Палац Лінарес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країн Європи</dc:title>
  <cp:lastModifiedBy>User</cp:lastModifiedBy>
  <cp:revision>10</cp:revision>
  <dcterms:modified xsi:type="dcterms:W3CDTF">2015-02-18T18:02:41Z</dcterms:modified>
</cp:coreProperties>
</file>