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9DDC28-9A8E-4A74-9556-3FD14B30315E}" type="datetimeFigureOut">
              <a:rPr lang="ru-RU" smtClean="0"/>
              <a:t>30.07.2008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FBF5FB7-E7CB-4348-970E-FDE670DF99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DDC28-9A8E-4A74-9556-3FD14B30315E}" type="datetimeFigureOut">
              <a:rPr lang="ru-RU" smtClean="0"/>
              <a:t>30.07.2008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F5FB7-E7CB-4348-970E-FDE670DF9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59DDC28-9A8E-4A74-9556-3FD14B30315E}" type="datetimeFigureOut">
              <a:rPr lang="ru-RU" smtClean="0"/>
              <a:t>30.07.2008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BF5FB7-E7CB-4348-970E-FDE670DF9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DDC28-9A8E-4A74-9556-3FD14B30315E}" type="datetimeFigureOut">
              <a:rPr lang="ru-RU" smtClean="0"/>
              <a:t>30.07.2008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F5FB7-E7CB-4348-970E-FDE670DF9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9DDC28-9A8E-4A74-9556-3FD14B30315E}" type="datetimeFigureOut">
              <a:rPr lang="ru-RU" smtClean="0"/>
              <a:t>30.07.2008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FBF5FB7-E7CB-4348-970E-FDE670DF99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DDC28-9A8E-4A74-9556-3FD14B30315E}" type="datetimeFigureOut">
              <a:rPr lang="ru-RU" smtClean="0"/>
              <a:t>30.07.2008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F5FB7-E7CB-4348-970E-FDE670DF9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DDC28-9A8E-4A74-9556-3FD14B30315E}" type="datetimeFigureOut">
              <a:rPr lang="ru-RU" smtClean="0"/>
              <a:t>30.07.2008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F5FB7-E7CB-4348-970E-FDE670DF9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DDC28-9A8E-4A74-9556-3FD14B30315E}" type="datetimeFigureOut">
              <a:rPr lang="ru-RU" smtClean="0"/>
              <a:t>30.07.2008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F5FB7-E7CB-4348-970E-FDE670DF9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9DDC28-9A8E-4A74-9556-3FD14B30315E}" type="datetimeFigureOut">
              <a:rPr lang="ru-RU" smtClean="0"/>
              <a:t>30.07.2008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F5FB7-E7CB-4348-970E-FDE670DF9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DDC28-9A8E-4A74-9556-3FD14B30315E}" type="datetimeFigureOut">
              <a:rPr lang="ru-RU" smtClean="0"/>
              <a:t>30.07.2008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F5FB7-E7CB-4348-970E-FDE670DF9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DDC28-9A8E-4A74-9556-3FD14B30315E}" type="datetimeFigureOut">
              <a:rPr lang="ru-RU" smtClean="0"/>
              <a:t>30.07.2008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F5FB7-E7CB-4348-970E-FDE670DF99F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59DDC28-9A8E-4A74-9556-3FD14B30315E}" type="datetimeFigureOut">
              <a:rPr lang="ru-RU" smtClean="0"/>
              <a:t>30.07.2008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FBF5FB7-E7CB-4348-970E-FDE670DF99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w\Desktop\0066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2865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143139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 Рыцарство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16" y="142852"/>
            <a:ext cx="2043082" cy="78581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Урок № 13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ew\Desktop\0066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477135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ru-RU" dirty="0" smtClean="0"/>
              <a:t>Внутренний вид замка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ew\Desktop\0066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66213" cy="6858000"/>
          </a:xfrm>
          <a:prstGeom prst="rect">
            <a:avLst/>
          </a:prstGeom>
          <a:noFill/>
        </p:spPr>
      </p:pic>
      <p:pic>
        <p:nvPicPr>
          <p:cNvPr id="10243" name="Picture 3" descr="C:\Users\New\Desktop\0066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56" y="0"/>
            <a:ext cx="2987644" cy="6858000"/>
          </a:xfrm>
          <a:prstGeom prst="rect">
            <a:avLst/>
          </a:prstGeom>
          <a:noFill/>
        </p:spPr>
      </p:pic>
      <p:pic>
        <p:nvPicPr>
          <p:cNvPr id="10244" name="Picture 4" descr="C:\Users\New\Desktop\0066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432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857496"/>
            <a:ext cx="3143272" cy="1143000"/>
          </a:xfrm>
        </p:spPr>
        <p:txBody>
          <a:bodyPr/>
          <a:lstStyle/>
          <a:p>
            <a:r>
              <a:rPr lang="ru-RU" dirty="0" smtClean="0"/>
              <a:t>Рыцари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New\Desktop\0066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8627" y="12879"/>
            <a:ext cx="2165273" cy="4286256"/>
          </a:xfrm>
          <a:prstGeom prst="rect">
            <a:avLst/>
          </a:prstGeom>
          <a:noFill/>
        </p:spPr>
      </p:pic>
      <p:pic>
        <p:nvPicPr>
          <p:cNvPr id="11268" name="Picture 4" descr="C:\Users\New\Desktop\006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0"/>
            <a:ext cx="2357454" cy="4000504"/>
          </a:xfrm>
          <a:prstGeom prst="rect">
            <a:avLst/>
          </a:prstGeom>
          <a:noFill/>
        </p:spPr>
      </p:pic>
      <p:pic>
        <p:nvPicPr>
          <p:cNvPr id="11269" name="Picture 5" descr="C:\Users\New\Desktop\0012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643306" cy="3214686"/>
          </a:xfrm>
          <a:prstGeom prst="rect">
            <a:avLst/>
          </a:prstGeom>
          <a:noFill/>
        </p:spPr>
      </p:pic>
      <p:pic>
        <p:nvPicPr>
          <p:cNvPr id="11270" name="Picture 6" descr="C:\Users\New\Desktop\0061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280858"/>
            <a:ext cx="3610266" cy="2577142"/>
          </a:xfrm>
          <a:prstGeom prst="rect">
            <a:avLst/>
          </a:prstGeom>
          <a:noFill/>
        </p:spPr>
      </p:pic>
      <p:pic>
        <p:nvPicPr>
          <p:cNvPr id="11266" name="Picture 2" descr="C:\Users\New\Desktop\006625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2500306"/>
            <a:ext cx="3214710" cy="43576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3143248"/>
            <a:ext cx="4757742" cy="1143000"/>
          </a:xfrm>
        </p:spPr>
        <p:txBody>
          <a:bodyPr/>
          <a:lstStyle/>
          <a:p>
            <a:r>
              <a:rPr lang="ru-RU" dirty="0" smtClean="0"/>
              <a:t>Доспехи рыцарей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ew\Desktop\0066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43300"/>
            <a:ext cx="5381625" cy="3314700"/>
          </a:xfrm>
          <a:prstGeom prst="rect">
            <a:avLst/>
          </a:prstGeom>
          <a:noFill/>
        </p:spPr>
      </p:pic>
      <p:pic>
        <p:nvPicPr>
          <p:cNvPr id="13315" name="Picture 3" descr="C:\Users\New\Desktop\0066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63640" cy="3643314"/>
          </a:xfrm>
          <a:prstGeom prst="rect">
            <a:avLst/>
          </a:prstGeom>
          <a:noFill/>
        </p:spPr>
      </p:pic>
      <p:pic>
        <p:nvPicPr>
          <p:cNvPr id="13316" name="Picture 4" descr="C:\Users\New\Desktop\0066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643314"/>
            <a:ext cx="3786182" cy="3214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Рыцари в бою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ew\Desktop\0066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0824" y="0"/>
            <a:ext cx="5353075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2786050" cy="1143000"/>
          </a:xfrm>
        </p:spPr>
        <p:txBody>
          <a:bodyPr/>
          <a:lstStyle/>
          <a:p>
            <a:r>
              <a:rPr lang="ru-RU" dirty="0" smtClean="0"/>
              <a:t>Жонглёр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ew\Desktop\0023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12" cy="3500438"/>
          </a:xfrm>
          <a:prstGeom prst="rect">
            <a:avLst/>
          </a:prstGeom>
          <a:noFill/>
        </p:spPr>
      </p:pic>
      <p:pic>
        <p:nvPicPr>
          <p:cNvPr id="15363" name="Picture 3" descr="C:\Users\New\Desktop\0066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0"/>
            <a:ext cx="3929058" cy="6858000"/>
          </a:xfrm>
          <a:prstGeom prst="rect">
            <a:avLst/>
          </a:prstGeom>
          <a:noFill/>
        </p:spPr>
      </p:pic>
      <p:pic>
        <p:nvPicPr>
          <p:cNvPr id="15364" name="Picture 4" descr="C:\Users\New\Desktop\0066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5214942" cy="3357562"/>
          </a:xfrm>
          <a:prstGeom prst="rect">
            <a:avLst/>
          </a:prstGeom>
          <a:noFill/>
        </p:spPr>
      </p:pic>
      <p:pic>
        <p:nvPicPr>
          <p:cNvPr id="15365" name="Picture 5" descr="C:\Users\New\Desktop\0027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0"/>
            <a:ext cx="2428892" cy="3500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57430"/>
            <a:ext cx="4714908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Рыцарские Гербы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ew\Desktop\0066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0"/>
            <a:ext cx="40291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2971792" cy="4846320"/>
          </a:xfrm>
        </p:spPr>
        <p:txBody>
          <a:bodyPr/>
          <a:lstStyle/>
          <a:p>
            <a:r>
              <a:rPr lang="ru-RU" dirty="0" smtClean="0"/>
              <a:t>П. 7, нарисовать рисунки по теме,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составить рассказ «День феодала» (по желанию) 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643438" y="6000768"/>
            <a:ext cx="3500462" cy="6314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Герб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Флоренции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w\Desktop\006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1094" y="0"/>
            <a:ext cx="420290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Познакомиться с условиями жизни класса феодалов</a:t>
            </a:r>
          </a:p>
          <a:p>
            <a:r>
              <a:rPr lang="ru-RU" dirty="0" smtClean="0"/>
              <a:t>Выяснить, как феодалы поддерживали своё господство над зависимыми крестьянами, какие моральные нормы существовали у феодалов</a:t>
            </a:r>
          </a:p>
          <a:p>
            <a:endParaRPr lang="ru-RU" dirty="0" smtClean="0"/>
          </a:p>
          <a:p>
            <a:r>
              <a:rPr lang="ru-RU" dirty="0" smtClean="0"/>
              <a:t>Новые слова: замок, рыцарь, донжон, паж, латы, палица, кольчуга, забрало, герольд, турнир, герб, девиз, рыцарская честь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w\Desktop\0066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Вступительное слово учителя</a:t>
            </a:r>
          </a:p>
          <a:p>
            <a:r>
              <a:rPr lang="ru-RU" dirty="0" smtClean="0"/>
              <a:t>Выступления учащихся:</a:t>
            </a:r>
          </a:p>
          <a:p>
            <a:endParaRPr lang="ru-RU" dirty="0" smtClean="0"/>
          </a:p>
          <a:p>
            <a:r>
              <a:rPr lang="ru-RU" dirty="0" smtClean="0"/>
              <a:t>В замке феодалов</a:t>
            </a:r>
          </a:p>
          <a:p>
            <a:r>
              <a:rPr lang="ru-RU" dirty="0" smtClean="0"/>
              <a:t>Снаряжение рыцаря</a:t>
            </a:r>
          </a:p>
          <a:p>
            <a:r>
              <a:rPr lang="ru-RU" dirty="0" smtClean="0"/>
              <a:t>Развлечения рыцарей</a:t>
            </a:r>
          </a:p>
          <a:p>
            <a:r>
              <a:rPr lang="ru-RU" dirty="0" smtClean="0"/>
              <a:t>Ценности рыцарей</a:t>
            </a:r>
          </a:p>
          <a:p>
            <a:endParaRPr lang="ru-RU" dirty="0" smtClean="0"/>
          </a:p>
          <a:p>
            <a:r>
              <a:rPr lang="ru-RU" dirty="0" smtClean="0"/>
              <a:t>Закрепление изученного материала</a:t>
            </a:r>
          </a:p>
          <a:p>
            <a:r>
              <a:rPr lang="ru-RU" dirty="0" smtClean="0"/>
              <a:t>Д/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ew\Desktop\0019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643438" cy="3429000"/>
          </a:xfrm>
          <a:prstGeom prst="rect">
            <a:avLst/>
          </a:prstGeom>
          <a:noFill/>
        </p:spPr>
      </p:pic>
      <p:pic>
        <p:nvPicPr>
          <p:cNvPr id="4099" name="Picture 3" descr="C:\Users\New\Desktop\0066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3429000"/>
          </a:xfrm>
          <a:prstGeom prst="rect">
            <a:avLst/>
          </a:prstGeom>
          <a:noFill/>
        </p:spPr>
      </p:pic>
      <p:pic>
        <p:nvPicPr>
          <p:cNvPr id="4100" name="Picture 4" descr="C:\Users\New\Desktop\0066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429000"/>
            <a:ext cx="4500562" cy="3429000"/>
          </a:xfrm>
          <a:prstGeom prst="rect">
            <a:avLst/>
          </a:prstGeom>
          <a:noFill/>
        </p:spPr>
      </p:pic>
      <p:pic>
        <p:nvPicPr>
          <p:cNvPr id="4101" name="Picture 5" descr="C:\Users\New\Desktop\0030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0"/>
            <a:ext cx="4500562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571744"/>
            <a:ext cx="631033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Замки феодалов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w\Desktop\0066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071810"/>
          </a:xfrm>
          <a:prstGeom prst="rect">
            <a:avLst/>
          </a:prstGeom>
          <a:noFill/>
        </p:spPr>
      </p:pic>
      <p:pic>
        <p:nvPicPr>
          <p:cNvPr id="5123" name="Picture 3" descr="C:\Users\New\Desktop\0066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3071810"/>
          </a:xfrm>
          <a:prstGeom prst="rect">
            <a:avLst/>
          </a:prstGeom>
          <a:noFill/>
        </p:spPr>
      </p:pic>
      <p:pic>
        <p:nvPicPr>
          <p:cNvPr id="5124" name="Picture 4" descr="C:\Users\New\Desktop\0067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071810"/>
            <a:ext cx="3643306" cy="3786190"/>
          </a:xfrm>
          <a:prstGeom prst="rect">
            <a:avLst/>
          </a:prstGeom>
          <a:noFill/>
        </p:spPr>
      </p:pic>
      <p:pic>
        <p:nvPicPr>
          <p:cNvPr id="5125" name="Picture 5" descr="C:\Users\New\Desktop\0030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071810"/>
            <a:ext cx="5500694" cy="37861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214554"/>
            <a:ext cx="7239000" cy="1143000"/>
          </a:xfrm>
        </p:spPr>
        <p:txBody>
          <a:bodyPr/>
          <a:lstStyle/>
          <a:p>
            <a:r>
              <a:rPr lang="ru-RU" dirty="0" smtClean="0"/>
              <a:t>Рыцарские замки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w\Desktop\0030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500562" cy="3429000"/>
          </a:xfrm>
          <a:prstGeom prst="rect">
            <a:avLst/>
          </a:prstGeom>
          <a:noFill/>
        </p:spPr>
      </p:pic>
      <p:pic>
        <p:nvPicPr>
          <p:cNvPr id="6147" name="Picture 3" descr="C:\Users\New\Desktop\003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29000"/>
            <a:ext cx="4643438" cy="3429000"/>
          </a:xfrm>
          <a:prstGeom prst="rect">
            <a:avLst/>
          </a:prstGeom>
          <a:noFill/>
        </p:spPr>
      </p:pic>
      <p:pic>
        <p:nvPicPr>
          <p:cNvPr id="6148" name="Picture 4" descr="C:\Users\New\Desktop\0002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643438" cy="3429000"/>
          </a:xfrm>
          <a:prstGeom prst="rect">
            <a:avLst/>
          </a:prstGeom>
          <a:noFill/>
        </p:spPr>
      </p:pic>
      <p:pic>
        <p:nvPicPr>
          <p:cNvPr id="6149" name="Picture 5" descr="C:\Users\New\Desktop\0066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00562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571744"/>
            <a:ext cx="7239000" cy="1143000"/>
          </a:xfrm>
        </p:spPr>
        <p:txBody>
          <a:bodyPr/>
          <a:lstStyle/>
          <a:p>
            <a:r>
              <a:rPr lang="ru-RU" dirty="0" smtClean="0"/>
              <a:t>Средневековые замки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ew\Desktop\006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3" y="0"/>
            <a:ext cx="50006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8802"/>
            <a:ext cx="4143372" cy="2428892"/>
          </a:xfrm>
        </p:spPr>
        <p:txBody>
          <a:bodyPr>
            <a:normAutofit/>
          </a:bodyPr>
          <a:lstStyle/>
          <a:p>
            <a:r>
              <a:rPr lang="ru-RU" dirty="0" smtClean="0"/>
              <a:t>Замок в </a:t>
            </a:r>
            <a:br>
              <a:rPr lang="ru-RU" dirty="0" smtClean="0"/>
            </a:br>
            <a:r>
              <a:rPr lang="ru-RU" dirty="0" smtClean="0"/>
              <a:t>шато-гайяр (Франция) и его схема.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ew\Desktop\0066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4286248" cy="5072074"/>
          </a:xfrm>
          <a:prstGeom prst="rect">
            <a:avLst/>
          </a:prstGeom>
          <a:noFill/>
        </p:spPr>
      </p:pic>
      <p:pic>
        <p:nvPicPr>
          <p:cNvPr id="12291" name="Picture 3" descr="C:\Users\New\Desktop\0066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4857752" cy="4857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Штурм замков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ew\Desktop\002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4" cy="6858000"/>
          </a:xfrm>
          <a:prstGeom prst="rect">
            <a:avLst/>
          </a:prstGeom>
          <a:noFill/>
        </p:spPr>
      </p:pic>
      <p:pic>
        <p:nvPicPr>
          <p:cNvPr id="8195" name="Picture 3" descr="C:\Users\New\Desktop\0066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5" y="0"/>
            <a:ext cx="407196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Донжоны – самые укреплённые башни замков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79</TotalTime>
  <Words>135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 Рыцарство</vt:lpstr>
      <vt:lpstr>Цели урока:</vt:lpstr>
      <vt:lpstr>План урока:</vt:lpstr>
      <vt:lpstr>Замки феодалов</vt:lpstr>
      <vt:lpstr>Рыцарские замки</vt:lpstr>
      <vt:lpstr>Средневековые замки</vt:lpstr>
      <vt:lpstr>Замок в  шато-гайяр (Франция) и его схема.</vt:lpstr>
      <vt:lpstr>Штурм замков</vt:lpstr>
      <vt:lpstr>Донжоны – самые укреплённые башни замков</vt:lpstr>
      <vt:lpstr>Внутренний вид замка</vt:lpstr>
      <vt:lpstr>Рыцари</vt:lpstr>
      <vt:lpstr>Доспехи рыцарей</vt:lpstr>
      <vt:lpstr>Рыцари в бою</vt:lpstr>
      <vt:lpstr>Жонглёр</vt:lpstr>
      <vt:lpstr>Рыцарские Гербы</vt:lpstr>
      <vt:lpstr>Домашнее задание: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Рыцарство</dc:title>
  <dc:creator>New</dc:creator>
  <cp:lastModifiedBy>New</cp:lastModifiedBy>
  <cp:revision>8</cp:revision>
  <dcterms:created xsi:type="dcterms:W3CDTF">2008-07-30T06:56:09Z</dcterms:created>
  <dcterms:modified xsi:type="dcterms:W3CDTF">2008-07-30T08:15:56Z</dcterms:modified>
</cp:coreProperties>
</file>