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8" r:id="rId4"/>
    <p:sldId id="259" r:id="rId5"/>
    <p:sldId id="261" r:id="rId6"/>
    <p:sldId id="263" r:id="rId7"/>
    <p:sldId id="260"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660"/>
  </p:normalViewPr>
  <p:slideViewPr>
    <p:cSldViewPr>
      <p:cViewPr varScale="1">
        <p:scale>
          <a:sx n="69" d="100"/>
          <a:sy n="69" d="100"/>
        </p:scale>
        <p:origin x="-137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48C5CAD-927B-4DAA-97C7-94AE60FB3C0B}" type="datetimeFigureOut">
              <a:rPr lang="ru-RU" smtClean="0"/>
              <a:pPr/>
              <a:t>06.02.2014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EE90A7-963A-4965-B91F-F37D68380D0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8C5CAD-927B-4DAA-97C7-94AE60FB3C0B}" type="datetimeFigureOut">
              <a:rPr lang="ru-RU" smtClean="0"/>
              <a:pPr/>
              <a:t>06.02.2014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EE90A7-963A-4965-B91F-F37D68380D0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8C5CAD-927B-4DAA-97C7-94AE60FB3C0B}" type="datetimeFigureOut">
              <a:rPr lang="ru-RU" smtClean="0"/>
              <a:pPr/>
              <a:t>06.02.2014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EE90A7-963A-4965-B91F-F37D68380D0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8C5CAD-927B-4DAA-97C7-94AE60FB3C0B}" type="datetimeFigureOut">
              <a:rPr lang="ru-RU" smtClean="0"/>
              <a:pPr/>
              <a:t>06.02.2014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EE90A7-963A-4965-B91F-F37D68380D0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48C5CAD-927B-4DAA-97C7-94AE60FB3C0B}" type="datetimeFigureOut">
              <a:rPr lang="ru-RU" smtClean="0"/>
              <a:pPr/>
              <a:t>06.02.2014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EE90A7-963A-4965-B91F-F37D68380D0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48C5CAD-927B-4DAA-97C7-94AE60FB3C0B}" type="datetimeFigureOut">
              <a:rPr lang="ru-RU" smtClean="0"/>
              <a:pPr/>
              <a:t>06.02.2014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EE90A7-963A-4965-B91F-F37D68380D0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48C5CAD-927B-4DAA-97C7-94AE60FB3C0B}" type="datetimeFigureOut">
              <a:rPr lang="ru-RU" smtClean="0"/>
              <a:pPr/>
              <a:t>06.02.2014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CEE90A7-963A-4965-B91F-F37D68380D0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48C5CAD-927B-4DAA-97C7-94AE60FB3C0B}" type="datetimeFigureOut">
              <a:rPr lang="ru-RU" smtClean="0"/>
              <a:pPr/>
              <a:t>06.02.2014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CEE90A7-963A-4965-B91F-F37D68380D0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48C5CAD-927B-4DAA-97C7-94AE60FB3C0B}" type="datetimeFigureOut">
              <a:rPr lang="ru-RU" smtClean="0"/>
              <a:pPr/>
              <a:t>06.02.2014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CEE90A7-963A-4965-B91F-F37D68380D0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8C5CAD-927B-4DAA-97C7-94AE60FB3C0B}" type="datetimeFigureOut">
              <a:rPr lang="ru-RU" smtClean="0"/>
              <a:pPr/>
              <a:t>06.02.2014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EE90A7-963A-4965-B91F-F37D68380D0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8C5CAD-927B-4DAA-97C7-94AE60FB3C0B}" type="datetimeFigureOut">
              <a:rPr lang="ru-RU" smtClean="0"/>
              <a:pPr/>
              <a:t>06.02.2014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EE90A7-963A-4965-B91F-F37D68380D0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8C5CAD-927B-4DAA-97C7-94AE60FB3C0B}" type="datetimeFigureOut">
              <a:rPr lang="ru-RU" smtClean="0"/>
              <a:pPr/>
              <a:t>06.02.2014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E90A7-963A-4965-B91F-F37D68380D0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Овал 6"/>
          <p:cNvSpPr/>
          <p:nvPr/>
        </p:nvSpPr>
        <p:spPr>
          <a:xfrm>
            <a:off x="1142976" y="428604"/>
            <a:ext cx="7143800" cy="585791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3" name="Подзаголовок 2"/>
          <p:cNvSpPr>
            <a:spLocks noGrp="1"/>
          </p:cNvSpPr>
          <p:nvPr>
            <p:ph type="subTitle" idx="1"/>
          </p:nvPr>
        </p:nvSpPr>
        <p:spPr>
          <a:xfrm>
            <a:off x="2428860" y="4643446"/>
            <a:ext cx="4414846" cy="609592"/>
          </a:xfrm>
        </p:spPr>
        <p:txBody>
          <a:bodyPr/>
          <a:lstStyle/>
          <a:p>
            <a:r>
              <a:rPr lang="uk-UA" dirty="0" smtClean="0"/>
              <a:t>підзаголовок</a:t>
            </a:r>
            <a:endParaRPr lang="ru-RU" dirty="0"/>
          </a:p>
        </p:txBody>
      </p:sp>
      <p:sp>
        <p:nvSpPr>
          <p:cNvPr id="2" name="Заголовок 1"/>
          <p:cNvSpPr>
            <a:spLocks noGrp="1"/>
          </p:cNvSpPr>
          <p:nvPr>
            <p:ph type="ctrTitle"/>
          </p:nvPr>
        </p:nvSpPr>
        <p:spPr>
          <a:xfrm>
            <a:off x="2486024" y="908720"/>
            <a:ext cx="4457704" cy="2592288"/>
          </a:xfrm>
        </p:spPr>
        <p:txBody>
          <a:bodyPr>
            <a:noAutofit/>
          </a:bodyPr>
          <a:lstStyle/>
          <a:p>
            <a:r>
              <a:rPr lang="de-DE" sz="9600" dirty="0"/>
              <a:t>Ivan Franko</a:t>
            </a:r>
            <a:endParaRPr lang="ru-RU" sz="9600"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6" y="3645024"/>
            <a:ext cx="3048000" cy="22860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00232" y="500042"/>
            <a:ext cx="4457704" cy="1470025"/>
          </a:xfrm>
        </p:spPr>
        <p:txBody>
          <a:bodyPr/>
          <a:lstStyle/>
          <a:p>
            <a:r>
              <a:rPr lang="uk-UA" dirty="0" smtClean="0"/>
              <a:t>Заголовок</a:t>
            </a:r>
            <a:endParaRPr lang="ru-RU" dirty="0"/>
          </a:p>
        </p:txBody>
      </p:sp>
      <p:sp>
        <p:nvSpPr>
          <p:cNvPr id="3" name="Подзаголовок 2"/>
          <p:cNvSpPr>
            <a:spLocks noGrp="1"/>
          </p:cNvSpPr>
          <p:nvPr>
            <p:ph type="subTitle" idx="1"/>
          </p:nvPr>
        </p:nvSpPr>
        <p:spPr>
          <a:xfrm>
            <a:off x="2285984" y="6000768"/>
            <a:ext cx="4414846" cy="609592"/>
          </a:xfrm>
        </p:spPr>
        <p:txBody>
          <a:bodyPr/>
          <a:lstStyle/>
          <a:p>
            <a:r>
              <a:rPr lang="uk-UA" dirty="0" smtClean="0"/>
              <a:t>підзаголовок</a:t>
            </a:r>
            <a:endParaRPr lang="ru-RU" dirty="0"/>
          </a:p>
        </p:txBody>
      </p:sp>
      <p:sp>
        <p:nvSpPr>
          <p:cNvPr id="5" name="Прямоугольник 4"/>
          <p:cNvSpPr/>
          <p:nvPr/>
        </p:nvSpPr>
        <p:spPr>
          <a:xfrm>
            <a:off x="4027349" y="0"/>
            <a:ext cx="5087338" cy="6858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4" name="TextBox 3"/>
          <p:cNvSpPr txBox="1"/>
          <p:nvPr/>
        </p:nvSpPr>
        <p:spPr>
          <a:xfrm>
            <a:off x="4211960" y="215059"/>
            <a:ext cx="4680520" cy="6370975"/>
          </a:xfrm>
          <a:prstGeom prst="rect">
            <a:avLst/>
          </a:prstGeom>
          <a:noFill/>
        </p:spPr>
        <p:txBody>
          <a:bodyPr wrap="square" rtlCol="0">
            <a:spAutoFit/>
          </a:bodyPr>
          <a:lstStyle/>
          <a:p>
            <a:r>
              <a:rPr lang="en-US" sz="2400" dirty="0"/>
              <a:t>One of the innovators of all genres of literature was Ivan </a:t>
            </a:r>
            <a:r>
              <a:rPr lang="en-US" sz="2400" dirty="0" err="1"/>
              <a:t>Franko</a:t>
            </a:r>
            <a:r>
              <a:rPr lang="en-US" sz="2400" dirty="0"/>
              <a:t>. He raised the post-Shevchenko Ukrainian poetry of the late 19th and early 20th century to new heights. He did the same in prose. We always remember the volume of poetry «Heights and Depths», the novel «</a:t>
            </a:r>
            <a:r>
              <a:rPr lang="en-US" sz="2400" dirty="0" err="1"/>
              <a:t>Boryslav</a:t>
            </a:r>
            <a:r>
              <a:rPr lang="en-US" sz="2400" dirty="0"/>
              <a:t> is laughing», the drama «Stolen Happiness», etc. He devoted much attention to translations from foreign languages. His merits as a thinker and scholar were great in many fields: the history and theory of literature, folklore, political economy, history, ethnography.</a:t>
            </a:r>
            <a:endParaRPr lang="uk-UA" sz="2400"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402"/>
            <a:ext cx="1919447" cy="3099145"/>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72025"/>
            <a:ext cx="1919447" cy="3124200"/>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9568" y="329925"/>
            <a:ext cx="2119645" cy="3070622"/>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7704" y="3372026"/>
            <a:ext cx="2119645" cy="3124200"/>
          </a:xfrm>
          <a:prstGeom prst="rect">
            <a:avLst/>
          </a:prstGeom>
        </p:spPr>
      </p:pic>
    </p:spTree>
    <p:extLst>
      <p:ext uri="{BB962C8B-B14F-4D97-AF65-F5344CB8AC3E}">
        <p14:creationId xmlns:p14="http://schemas.microsoft.com/office/powerpoint/2010/main" val="614305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00232" y="500042"/>
            <a:ext cx="4457704" cy="1470025"/>
          </a:xfrm>
        </p:spPr>
        <p:txBody>
          <a:bodyPr/>
          <a:lstStyle/>
          <a:p>
            <a:r>
              <a:rPr lang="uk-UA" dirty="0" smtClean="0"/>
              <a:t>Заголовок</a:t>
            </a:r>
            <a:endParaRPr lang="ru-RU" dirty="0"/>
          </a:p>
        </p:txBody>
      </p:sp>
      <p:sp>
        <p:nvSpPr>
          <p:cNvPr id="3" name="Подзаголовок 2"/>
          <p:cNvSpPr>
            <a:spLocks noGrp="1"/>
          </p:cNvSpPr>
          <p:nvPr>
            <p:ph type="subTitle" idx="1"/>
          </p:nvPr>
        </p:nvSpPr>
        <p:spPr>
          <a:xfrm>
            <a:off x="2285984" y="6000768"/>
            <a:ext cx="4414846" cy="609592"/>
          </a:xfrm>
        </p:spPr>
        <p:txBody>
          <a:bodyPr/>
          <a:lstStyle/>
          <a:p>
            <a:r>
              <a:rPr lang="uk-UA" dirty="0" smtClean="0"/>
              <a:t>підзаголовок</a:t>
            </a:r>
            <a:endParaRPr lang="ru-RU" dirty="0"/>
          </a:p>
        </p:txBody>
      </p:sp>
      <p:sp>
        <p:nvSpPr>
          <p:cNvPr id="5" name="Прямоугольник 4"/>
          <p:cNvSpPr/>
          <p:nvPr/>
        </p:nvSpPr>
        <p:spPr>
          <a:xfrm>
            <a:off x="1403648" y="16024"/>
            <a:ext cx="6500858" cy="6858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4" name="TextBox 3"/>
          <p:cNvSpPr txBox="1"/>
          <p:nvPr/>
        </p:nvSpPr>
        <p:spPr>
          <a:xfrm>
            <a:off x="1773757" y="620688"/>
            <a:ext cx="5760640" cy="5016758"/>
          </a:xfrm>
          <a:prstGeom prst="rect">
            <a:avLst/>
          </a:prstGeom>
          <a:noFill/>
        </p:spPr>
        <p:txBody>
          <a:bodyPr wrap="square" rtlCol="0">
            <a:spAutoFit/>
          </a:bodyPr>
          <a:lstStyle/>
          <a:p>
            <a:r>
              <a:rPr lang="de-DE" sz="3200" b="1" dirty="0"/>
              <a:t>Ivan </a:t>
            </a:r>
            <a:r>
              <a:rPr lang="de-DE" sz="3200" b="1" dirty="0" err="1"/>
              <a:t>Yakovych</a:t>
            </a:r>
            <a:r>
              <a:rPr lang="de-DE" sz="3200" b="1" dirty="0"/>
              <a:t> Franko</a:t>
            </a:r>
            <a:r>
              <a:rPr lang="uk-UA" sz="3200" b="1" dirty="0"/>
              <a:t> </a:t>
            </a:r>
            <a:r>
              <a:rPr lang="de-DE" sz="3200" dirty="0"/>
              <a:t>was a </a:t>
            </a:r>
            <a:r>
              <a:rPr lang="de-DE" sz="3200" dirty="0" err="1"/>
              <a:t>Ukrainian</a:t>
            </a:r>
            <a:r>
              <a:rPr lang="de-DE" sz="3200" dirty="0"/>
              <a:t> </a:t>
            </a:r>
            <a:r>
              <a:rPr lang="de-DE" sz="3200" dirty="0" err="1"/>
              <a:t>poet</a:t>
            </a:r>
            <a:r>
              <a:rPr lang="de-DE" sz="3200" dirty="0"/>
              <a:t>, </a:t>
            </a:r>
            <a:r>
              <a:rPr lang="de-DE" sz="3200" dirty="0" err="1"/>
              <a:t>writer</a:t>
            </a:r>
            <a:r>
              <a:rPr lang="de-DE" sz="3200" dirty="0"/>
              <a:t>, </a:t>
            </a:r>
            <a:r>
              <a:rPr lang="de-DE" sz="3200" dirty="0" err="1"/>
              <a:t>social</a:t>
            </a:r>
            <a:r>
              <a:rPr lang="de-DE" sz="3200" dirty="0"/>
              <a:t> </a:t>
            </a:r>
            <a:r>
              <a:rPr lang="de-DE" sz="3200" dirty="0" err="1"/>
              <a:t>and</a:t>
            </a:r>
            <a:r>
              <a:rPr lang="de-DE" sz="3200" dirty="0"/>
              <a:t> </a:t>
            </a:r>
            <a:r>
              <a:rPr lang="de-DE" sz="3200" dirty="0" err="1"/>
              <a:t>literary</a:t>
            </a:r>
            <a:r>
              <a:rPr lang="de-DE" sz="3200" dirty="0"/>
              <a:t> </a:t>
            </a:r>
            <a:r>
              <a:rPr lang="de-DE" sz="3200" dirty="0" err="1"/>
              <a:t>critic</a:t>
            </a:r>
            <a:r>
              <a:rPr lang="de-DE" sz="3200" dirty="0"/>
              <a:t>, </a:t>
            </a:r>
            <a:r>
              <a:rPr lang="de-DE" sz="3200" dirty="0" err="1"/>
              <a:t>journalist</a:t>
            </a:r>
            <a:r>
              <a:rPr lang="de-DE" sz="3200" dirty="0"/>
              <a:t>, </a:t>
            </a:r>
            <a:r>
              <a:rPr lang="de-DE" sz="3200" dirty="0" err="1"/>
              <a:t>interpreter</a:t>
            </a:r>
            <a:r>
              <a:rPr lang="de-DE" sz="3200" dirty="0"/>
              <a:t>, </a:t>
            </a:r>
            <a:r>
              <a:rPr lang="de-DE" sz="3200" dirty="0" err="1"/>
              <a:t>economist</a:t>
            </a:r>
            <a:r>
              <a:rPr lang="de-DE" sz="3200" dirty="0"/>
              <a:t>, </a:t>
            </a:r>
            <a:r>
              <a:rPr lang="de-DE" sz="3200" dirty="0" err="1"/>
              <a:t>political</a:t>
            </a:r>
            <a:r>
              <a:rPr lang="de-DE" sz="3200" dirty="0"/>
              <a:t> </a:t>
            </a:r>
            <a:r>
              <a:rPr lang="de-DE" sz="3200" dirty="0" err="1"/>
              <a:t>activist</a:t>
            </a:r>
            <a:r>
              <a:rPr lang="de-DE" sz="3200" dirty="0"/>
              <a:t>, </a:t>
            </a:r>
            <a:r>
              <a:rPr lang="de-DE" sz="3200" dirty="0" err="1"/>
              <a:t>doctor</a:t>
            </a:r>
            <a:r>
              <a:rPr lang="de-DE" sz="3200" dirty="0"/>
              <a:t> </a:t>
            </a:r>
            <a:r>
              <a:rPr lang="de-DE" sz="3200" dirty="0" err="1"/>
              <a:t>of</a:t>
            </a:r>
            <a:r>
              <a:rPr lang="de-DE" sz="3200" dirty="0"/>
              <a:t> </a:t>
            </a:r>
            <a:r>
              <a:rPr lang="de-DE" sz="3200" dirty="0" err="1"/>
              <a:t>philosophy</a:t>
            </a:r>
            <a:r>
              <a:rPr lang="de-DE" sz="3200" dirty="0"/>
              <a:t>, </a:t>
            </a:r>
            <a:r>
              <a:rPr lang="de-DE" sz="3200" dirty="0" err="1"/>
              <a:t>ethnographer</a:t>
            </a:r>
            <a:r>
              <a:rPr lang="de-DE" sz="3200" dirty="0"/>
              <a:t>, </a:t>
            </a:r>
            <a:r>
              <a:rPr lang="de-DE" sz="3200" dirty="0" err="1"/>
              <a:t>the</a:t>
            </a:r>
            <a:r>
              <a:rPr lang="de-DE" sz="3200" dirty="0"/>
              <a:t> </a:t>
            </a:r>
            <a:r>
              <a:rPr lang="de-DE" sz="3200" dirty="0" err="1"/>
              <a:t>author</a:t>
            </a:r>
            <a:r>
              <a:rPr lang="de-DE" sz="3200" dirty="0"/>
              <a:t> </a:t>
            </a:r>
            <a:r>
              <a:rPr lang="de-DE" sz="3200" dirty="0" err="1"/>
              <a:t>of</a:t>
            </a:r>
            <a:r>
              <a:rPr lang="de-DE" sz="3200" dirty="0"/>
              <a:t> </a:t>
            </a:r>
            <a:r>
              <a:rPr lang="de-DE" sz="3200" dirty="0" err="1"/>
              <a:t>the</a:t>
            </a:r>
            <a:r>
              <a:rPr lang="de-DE" sz="3200" dirty="0"/>
              <a:t> </a:t>
            </a:r>
            <a:r>
              <a:rPr lang="de-DE" sz="3200" dirty="0" err="1"/>
              <a:t>first</a:t>
            </a:r>
            <a:r>
              <a:rPr lang="de-DE" sz="3200" dirty="0"/>
              <a:t> </a:t>
            </a:r>
            <a:r>
              <a:rPr lang="de-DE" sz="3200" dirty="0" err="1"/>
              <a:t>detective</a:t>
            </a:r>
            <a:r>
              <a:rPr lang="de-DE" sz="3200" dirty="0"/>
              <a:t> </a:t>
            </a:r>
            <a:r>
              <a:rPr lang="de-DE" sz="3200" dirty="0" err="1"/>
              <a:t>novels</a:t>
            </a:r>
            <a:r>
              <a:rPr lang="de-DE" sz="3200" dirty="0"/>
              <a:t> </a:t>
            </a:r>
            <a:r>
              <a:rPr lang="de-DE" sz="3200" dirty="0" err="1"/>
              <a:t>and</a:t>
            </a:r>
            <a:r>
              <a:rPr lang="de-DE" sz="3200" dirty="0"/>
              <a:t> modern </a:t>
            </a:r>
            <a:r>
              <a:rPr lang="de-DE" sz="3200" dirty="0" err="1"/>
              <a:t>poetry</a:t>
            </a:r>
            <a:r>
              <a:rPr lang="de-DE" sz="3200" dirty="0"/>
              <a:t> in </a:t>
            </a:r>
            <a:r>
              <a:rPr lang="de-DE" sz="3200" dirty="0" err="1"/>
              <a:t>the</a:t>
            </a:r>
            <a:r>
              <a:rPr lang="de-DE" sz="3200" dirty="0"/>
              <a:t> </a:t>
            </a:r>
            <a:r>
              <a:rPr lang="de-DE" sz="3200" dirty="0" err="1"/>
              <a:t>Ukrainian</a:t>
            </a:r>
            <a:r>
              <a:rPr lang="de-DE" sz="3200" dirty="0"/>
              <a:t> </a:t>
            </a:r>
            <a:r>
              <a:rPr lang="de-DE" sz="3200" dirty="0" err="1"/>
              <a:t>language</a:t>
            </a:r>
            <a:r>
              <a:rPr lang="de-DE" sz="3200" dirty="0"/>
              <a:t>.</a:t>
            </a:r>
            <a:endParaRPr lang="ru-RU" sz="3200" dirty="0"/>
          </a:p>
          <a:p>
            <a:endParaRPr lang="uk-UA"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00232" y="500042"/>
            <a:ext cx="4457704" cy="1470025"/>
          </a:xfrm>
        </p:spPr>
        <p:txBody>
          <a:bodyPr/>
          <a:lstStyle/>
          <a:p>
            <a:r>
              <a:rPr lang="uk-UA" dirty="0" smtClean="0"/>
              <a:t>Заголовок</a:t>
            </a:r>
            <a:endParaRPr lang="ru-RU" dirty="0"/>
          </a:p>
        </p:txBody>
      </p:sp>
      <p:sp>
        <p:nvSpPr>
          <p:cNvPr id="3" name="Подзаголовок 2"/>
          <p:cNvSpPr>
            <a:spLocks noGrp="1"/>
          </p:cNvSpPr>
          <p:nvPr>
            <p:ph type="subTitle" idx="1"/>
          </p:nvPr>
        </p:nvSpPr>
        <p:spPr>
          <a:xfrm>
            <a:off x="2285984" y="6000768"/>
            <a:ext cx="4414846" cy="609592"/>
          </a:xfrm>
        </p:spPr>
        <p:txBody>
          <a:bodyPr/>
          <a:lstStyle/>
          <a:p>
            <a:r>
              <a:rPr lang="uk-UA" dirty="0" smtClean="0"/>
              <a:t>підзаголовок</a:t>
            </a:r>
            <a:endParaRPr lang="ru-RU" dirty="0"/>
          </a:p>
        </p:txBody>
      </p:sp>
      <p:sp>
        <p:nvSpPr>
          <p:cNvPr id="5" name="Прямоугольник 4"/>
          <p:cNvSpPr/>
          <p:nvPr/>
        </p:nvSpPr>
        <p:spPr>
          <a:xfrm>
            <a:off x="395536" y="0"/>
            <a:ext cx="8532440" cy="6858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6" name="TextBox 5"/>
          <p:cNvSpPr txBox="1"/>
          <p:nvPr/>
        </p:nvSpPr>
        <p:spPr>
          <a:xfrm>
            <a:off x="1979712" y="404664"/>
            <a:ext cx="5544616" cy="369332"/>
          </a:xfrm>
          <a:prstGeom prst="rect">
            <a:avLst/>
          </a:prstGeom>
          <a:noFill/>
        </p:spPr>
        <p:txBody>
          <a:bodyPr wrap="square" rtlCol="0">
            <a:spAutoFit/>
          </a:bodyPr>
          <a:lstStyle/>
          <a:p>
            <a:endParaRPr lang="uk-UA" dirty="0"/>
          </a:p>
        </p:txBody>
      </p:sp>
      <p:sp>
        <p:nvSpPr>
          <p:cNvPr id="7" name="TextBox 6"/>
          <p:cNvSpPr txBox="1"/>
          <p:nvPr/>
        </p:nvSpPr>
        <p:spPr>
          <a:xfrm>
            <a:off x="395536" y="0"/>
            <a:ext cx="8532440" cy="6555641"/>
          </a:xfrm>
          <a:prstGeom prst="rect">
            <a:avLst/>
          </a:prstGeom>
          <a:noFill/>
        </p:spPr>
        <p:txBody>
          <a:bodyPr wrap="square" rtlCol="0">
            <a:spAutoFit/>
          </a:bodyPr>
          <a:lstStyle/>
          <a:p>
            <a:r>
              <a:rPr lang="en-US" sz="2800" dirty="0"/>
              <a:t>These two sonnets were written while </a:t>
            </a:r>
            <a:r>
              <a:rPr lang="en-US" sz="2800" dirty="0" err="1"/>
              <a:t>Franko</a:t>
            </a:r>
            <a:r>
              <a:rPr lang="en-US" sz="2800" dirty="0"/>
              <a:t> was still a schoolboy, seventeen years of age. In the first one, the poet has in mind one of the many grave mounds or funeral barrows on the steppe beneath which lie the bones of those who fell in battle against the Tatars or other invaders. To him the ancient and anonymous folk songs represent the soul of his people with its perennial resurgence from the disasters of the past. The second one came as the result of his acquaintance with </a:t>
            </a:r>
            <a:r>
              <a:rPr lang="en-US" sz="2800" dirty="0" err="1"/>
              <a:t>Kotlyarevsky's</a:t>
            </a:r>
            <a:r>
              <a:rPr lang="en-US" sz="2800" dirty="0"/>
              <a:t> burlesque of Virgil's </a:t>
            </a:r>
            <a:r>
              <a:rPr lang="en-US" sz="2800" i="1" dirty="0"/>
              <a:t>Aeneid</a:t>
            </a:r>
            <a:r>
              <a:rPr lang="en-US" sz="2800" dirty="0"/>
              <a:t> which appeared in 1798. Its importance lies in the fact that </a:t>
            </a:r>
            <a:r>
              <a:rPr lang="en-US" sz="2800" dirty="0" err="1"/>
              <a:t>Kotlyarevsky</a:t>
            </a:r>
            <a:r>
              <a:rPr lang="en-US" sz="2800" dirty="0"/>
              <a:t> was the first writer in modern times to use the speech of the Ukrainian people as a literary medium and hence he is regarded as the father of modern Ukrainian literature.</a:t>
            </a:r>
            <a:endParaRPr lang="ru-RU" sz="2800" dirty="0"/>
          </a:p>
        </p:txBody>
      </p:sp>
    </p:spTree>
    <p:extLst>
      <p:ext uri="{BB962C8B-B14F-4D97-AF65-F5344CB8AC3E}">
        <p14:creationId xmlns:p14="http://schemas.microsoft.com/office/powerpoint/2010/main" val="1453716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00232" y="500042"/>
            <a:ext cx="4457704" cy="1470025"/>
          </a:xfrm>
        </p:spPr>
        <p:txBody>
          <a:bodyPr/>
          <a:lstStyle/>
          <a:p>
            <a:r>
              <a:rPr lang="uk-UA" dirty="0" smtClean="0"/>
              <a:t>Заголовок</a:t>
            </a:r>
            <a:endParaRPr lang="ru-RU" dirty="0"/>
          </a:p>
        </p:txBody>
      </p:sp>
      <p:sp>
        <p:nvSpPr>
          <p:cNvPr id="3" name="Подзаголовок 2"/>
          <p:cNvSpPr>
            <a:spLocks noGrp="1"/>
          </p:cNvSpPr>
          <p:nvPr>
            <p:ph type="subTitle" idx="1"/>
          </p:nvPr>
        </p:nvSpPr>
        <p:spPr>
          <a:xfrm>
            <a:off x="2285984" y="6000768"/>
            <a:ext cx="4414846" cy="609592"/>
          </a:xfrm>
        </p:spPr>
        <p:txBody>
          <a:bodyPr/>
          <a:lstStyle/>
          <a:p>
            <a:r>
              <a:rPr lang="uk-UA" dirty="0" smtClean="0"/>
              <a:t>підзаголовок</a:t>
            </a:r>
            <a:endParaRPr lang="ru-RU" dirty="0"/>
          </a:p>
        </p:txBody>
      </p:sp>
      <p:sp>
        <p:nvSpPr>
          <p:cNvPr id="5" name="Прямоугольник 4"/>
          <p:cNvSpPr/>
          <p:nvPr/>
        </p:nvSpPr>
        <p:spPr>
          <a:xfrm>
            <a:off x="251520" y="0"/>
            <a:ext cx="8712968" cy="6858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4" name="TextBox 3"/>
          <p:cNvSpPr txBox="1"/>
          <p:nvPr/>
        </p:nvSpPr>
        <p:spPr>
          <a:xfrm>
            <a:off x="323528" y="62053"/>
            <a:ext cx="4536504" cy="6463308"/>
          </a:xfrm>
          <a:prstGeom prst="rect">
            <a:avLst/>
          </a:prstGeom>
          <a:noFill/>
        </p:spPr>
        <p:txBody>
          <a:bodyPr wrap="square" rtlCol="0">
            <a:spAutoFit/>
          </a:bodyPr>
          <a:lstStyle/>
          <a:p>
            <a:pPr algn="ctr"/>
            <a:r>
              <a:rPr lang="en-US" sz="2000" b="1" dirty="0"/>
              <a:t>FOLK SONG</a:t>
            </a:r>
            <a:endParaRPr lang="en-US" sz="2000" dirty="0"/>
          </a:p>
          <a:p>
            <a:r>
              <a:rPr lang="en-US" dirty="0"/>
              <a:t>Behold the spring which gushes from that grave</a:t>
            </a:r>
            <a:br>
              <a:rPr lang="en-US" dirty="0"/>
            </a:br>
            <a:r>
              <a:rPr lang="en-US" dirty="0"/>
              <a:t>And gurgles o'er the steppe in tear-like stream!</a:t>
            </a:r>
            <a:br>
              <a:rPr lang="en-US" dirty="0"/>
            </a:br>
            <a:r>
              <a:rPr lang="en-US" dirty="0"/>
              <a:t>On its clear surface doth the moonlight gleam,</a:t>
            </a:r>
            <a:br>
              <a:rPr lang="en-US" dirty="0"/>
            </a:br>
            <a:r>
              <a:rPr lang="en-US" dirty="0"/>
              <a:t>The beaming sun plays on its crystal wave.</a:t>
            </a:r>
            <a:br>
              <a:rPr lang="en-US" dirty="0"/>
            </a:br>
            <a:r>
              <a:rPr lang="en-US" dirty="0"/>
              <a:t>From out earth's bosom pulse those waters clear.</a:t>
            </a:r>
            <a:br>
              <a:rPr lang="en-US" dirty="0"/>
            </a:br>
            <a:r>
              <a:rPr lang="en-US" dirty="0"/>
              <a:t>The living movement sleeps not, knows no bound.</a:t>
            </a:r>
            <a:br>
              <a:rPr lang="en-US" dirty="0"/>
            </a:br>
            <a:r>
              <a:rPr lang="en-US" dirty="0"/>
              <a:t>The quickening waters spread new life around</a:t>
            </a:r>
            <a:br>
              <a:rPr lang="en-US" dirty="0"/>
            </a:br>
            <a:r>
              <a:rPr lang="en-US" dirty="0"/>
              <a:t>To thousands of Spring's children growing there.</a:t>
            </a:r>
            <a:br>
              <a:rPr lang="en-US" dirty="0"/>
            </a:br>
            <a:r>
              <a:rPr lang="en-US" dirty="0"/>
              <a:t>That spring with its unceasing magic flow</a:t>
            </a:r>
            <a:br>
              <a:rPr lang="en-US" dirty="0"/>
            </a:br>
            <a:r>
              <a:rPr lang="en-US" dirty="0"/>
              <a:t>Is like my people's soul—though wrapped in grief,</a:t>
            </a:r>
            <a:br>
              <a:rPr lang="en-US" dirty="0"/>
            </a:br>
            <a:r>
              <a:rPr lang="en-US" dirty="0"/>
              <a:t>It still sings to the heart of long ago.</a:t>
            </a:r>
            <a:br>
              <a:rPr lang="en-US" dirty="0"/>
            </a:br>
            <a:r>
              <a:rPr lang="en-US" dirty="0"/>
              <a:t>As that spring's source lies in earth's hidden parts,</a:t>
            </a:r>
            <a:br>
              <a:rPr lang="en-US" dirty="0"/>
            </a:br>
            <a:r>
              <a:rPr lang="en-US" dirty="0"/>
              <a:t>So from mysterious depths do folk songs rise</a:t>
            </a:r>
            <a:br>
              <a:rPr lang="en-US" dirty="0"/>
            </a:br>
            <a:r>
              <a:rPr lang="en-US" dirty="0"/>
              <a:t>With their pure </a:t>
            </a:r>
            <a:r>
              <a:rPr lang="en-US" dirty="0" err="1" smtClean="0"/>
              <a:t>fervour</a:t>
            </a:r>
            <a:r>
              <a:rPr lang="uk-UA" dirty="0" smtClean="0"/>
              <a:t> </a:t>
            </a:r>
            <a:r>
              <a:rPr lang="en-US" dirty="0" smtClean="0"/>
              <a:t>to </a:t>
            </a:r>
            <a:r>
              <a:rPr lang="en-US" dirty="0"/>
              <a:t>inflame our hearts.</a:t>
            </a:r>
          </a:p>
          <a:p>
            <a:endParaRPr lang="uk-UA" dirty="0"/>
          </a:p>
        </p:txBody>
      </p:sp>
      <p:sp>
        <p:nvSpPr>
          <p:cNvPr id="6" name="TextBox 5"/>
          <p:cNvSpPr txBox="1"/>
          <p:nvPr/>
        </p:nvSpPr>
        <p:spPr>
          <a:xfrm>
            <a:off x="4860032" y="58846"/>
            <a:ext cx="4032448" cy="6740307"/>
          </a:xfrm>
          <a:prstGeom prst="rect">
            <a:avLst/>
          </a:prstGeom>
          <a:noFill/>
        </p:spPr>
        <p:txBody>
          <a:bodyPr wrap="square" rtlCol="0">
            <a:spAutoFit/>
          </a:bodyPr>
          <a:lstStyle/>
          <a:p>
            <a:pPr algn="ctr"/>
            <a:r>
              <a:rPr lang="en-US" sz="2000" b="1" dirty="0"/>
              <a:t> </a:t>
            </a:r>
            <a:r>
              <a:rPr lang="en-US" sz="2000" b="1" dirty="0" smtClean="0"/>
              <a:t>KOTLYAREVSKY</a:t>
            </a:r>
            <a:endParaRPr lang="en-US" dirty="0"/>
          </a:p>
          <a:p>
            <a:r>
              <a:rPr lang="en-US" dirty="0"/>
              <a:t>A mighty eagle on a snowy height</a:t>
            </a:r>
            <a:br>
              <a:rPr lang="en-US" dirty="0"/>
            </a:br>
            <a:r>
              <a:rPr lang="en-US" dirty="0"/>
              <a:t>Sat gazing all around with his keen eye,</a:t>
            </a:r>
            <a:br>
              <a:rPr lang="en-US" dirty="0"/>
            </a:br>
            <a:r>
              <a:rPr lang="en-US" dirty="0"/>
              <a:t>When lo, he started upwards towards the sky</a:t>
            </a:r>
            <a:br>
              <a:rPr lang="en-US" dirty="0"/>
            </a:br>
            <a:r>
              <a:rPr lang="en-US" dirty="0"/>
              <a:t>And on his splendid pinions took his flight.</a:t>
            </a:r>
            <a:br>
              <a:rPr lang="en-US" dirty="0"/>
            </a:br>
            <a:r>
              <a:rPr lang="en-US" dirty="0"/>
              <a:t>His sweeping wing brushed off a clod of snow;</a:t>
            </a:r>
            <a:br>
              <a:rPr lang="en-US" dirty="0"/>
            </a:br>
            <a:r>
              <a:rPr lang="en-US" dirty="0"/>
              <a:t>It fell and started other clods downhill;</a:t>
            </a:r>
            <a:br>
              <a:rPr lang="en-US" dirty="0"/>
            </a:br>
            <a:r>
              <a:rPr lang="en-US" dirty="0"/>
              <a:t>They gathered force and strength and size until</a:t>
            </a:r>
            <a:br>
              <a:rPr lang="en-US" dirty="0"/>
            </a:br>
            <a:r>
              <a:rPr lang="en-US" dirty="0"/>
              <a:t>An avalanche went roaring down below.</a:t>
            </a:r>
            <a:br>
              <a:rPr lang="en-US" dirty="0"/>
            </a:br>
            <a:r>
              <a:rPr lang="en-US" dirty="0"/>
              <a:t>So </a:t>
            </a:r>
            <a:r>
              <a:rPr lang="en-US" dirty="0" err="1"/>
              <a:t>Kotlyarevsky</a:t>
            </a:r>
            <a:r>
              <a:rPr lang="en-US" dirty="0"/>
              <a:t> happily once spoke,</a:t>
            </a:r>
            <a:br>
              <a:rPr lang="en-US" dirty="0"/>
            </a:br>
            <a:r>
              <a:rPr lang="en-US" dirty="0"/>
              <a:t>Began to sing in our Ukrainian tongue—</a:t>
            </a:r>
            <a:br>
              <a:rPr lang="en-US" dirty="0"/>
            </a:br>
            <a:r>
              <a:rPr lang="en-US" dirty="0"/>
              <a:t>Though what he sang then seemed to be a joke,</a:t>
            </a:r>
            <a:br>
              <a:rPr lang="en-US" dirty="0"/>
            </a:br>
            <a:r>
              <a:rPr lang="en-US" dirty="0"/>
              <a:t>Yet in it lay an earnest great and strong.</a:t>
            </a:r>
            <a:br>
              <a:rPr lang="en-US" dirty="0"/>
            </a:br>
            <a:r>
              <a:rPr lang="en-US" dirty="0"/>
              <a:t>That spark did not die out amongst our folk,</a:t>
            </a:r>
            <a:br>
              <a:rPr lang="en-US" dirty="0"/>
            </a:br>
            <a:r>
              <a:rPr lang="en-US" dirty="0"/>
              <a:t>But blazed and warmed us all ere long.</a:t>
            </a:r>
          </a:p>
          <a:p>
            <a:endParaRPr lang="ru-RU" dirty="0"/>
          </a:p>
          <a:p>
            <a:endParaRPr lang="uk-UA" dirty="0"/>
          </a:p>
        </p:txBody>
      </p:sp>
    </p:spTree>
    <p:extLst>
      <p:ext uri="{BB962C8B-B14F-4D97-AF65-F5344CB8AC3E}">
        <p14:creationId xmlns:p14="http://schemas.microsoft.com/office/powerpoint/2010/main" val="2140705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00232" y="500042"/>
            <a:ext cx="4457704" cy="1470025"/>
          </a:xfrm>
        </p:spPr>
        <p:txBody>
          <a:bodyPr/>
          <a:lstStyle/>
          <a:p>
            <a:r>
              <a:rPr lang="uk-UA" dirty="0" smtClean="0"/>
              <a:t>Заголовок</a:t>
            </a:r>
            <a:endParaRPr lang="ru-RU" dirty="0"/>
          </a:p>
        </p:txBody>
      </p:sp>
      <p:sp>
        <p:nvSpPr>
          <p:cNvPr id="3" name="Подзаголовок 2"/>
          <p:cNvSpPr>
            <a:spLocks noGrp="1"/>
          </p:cNvSpPr>
          <p:nvPr>
            <p:ph type="subTitle" idx="1"/>
          </p:nvPr>
        </p:nvSpPr>
        <p:spPr>
          <a:xfrm>
            <a:off x="2285984" y="6000768"/>
            <a:ext cx="4414846" cy="609592"/>
          </a:xfrm>
        </p:spPr>
        <p:txBody>
          <a:bodyPr/>
          <a:lstStyle/>
          <a:p>
            <a:r>
              <a:rPr lang="uk-UA" dirty="0" smtClean="0"/>
              <a:t>підзаголовок</a:t>
            </a:r>
            <a:endParaRPr lang="ru-RU" dirty="0"/>
          </a:p>
        </p:txBody>
      </p:sp>
      <p:sp>
        <p:nvSpPr>
          <p:cNvPr id="5" name="Прямоугольник 4"/>
          <p:cNvSpPr/>
          <p:nvPr/>
        </p:nvSpPr>
        <p:spPr>
          <a:xfrm>
            <a:off x="1355188" y="16024"/>
            <a:ext cx="6500858" cy="6858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4" name="TextBox 3"/>
          <p:cNvSpPr txBox="1"/>
          <p:nvPr/>
        </p:nvSpPr>
        <p:spPr>
          <a:xfrm>
            <a:off x="1540242" y="116632"/>
            <a:ext cx="6130749" cy="7171194"/>
          </a:xfrm>
          <a:prstGeom prst="rect">
            <a:avLst/>
          </a:prstGeom>
          <a:noFill/>
        </p:spPr>
        <p:txBody>
          <a:bodyPr wrap="square" rtlCol="0">
            <a:spAutoFit/>
          </a:bodyPr>
          <a:lstStyle/>
          <a:p>
            <a:r>
              <a:rPr lang="en-US" sz="2800" dirty="0"/>
              <a:t>Today the memory of the great Ukrainian classic is </a:t>
            </a:r>
            <a:r>
              <a:rPr lang="en-US" sz="2800" dirty="0" err="1"/>
              <a:t>honoured</a:t>
            </a:r>
            <a:r>
              <a:rPr lang="en-US" sz="2800" dirty="0"/>
              <a:t> by his countrymen throughout our land.</a:t>
            </a:r>
          </a:p>
          <a:p>
            <a:r>
              <a:rPr lang="en-US" sz="2800" dirty="0"/>
              <a:t>His works are read and translated all over the world. They have been published in 19 languages and in editions </a:t>
            </a:r>
            <a:r>
              <a:rPr lang="en-US" sz="2800" dirty="0" err="1"/>
              <a:t>totalling</a:t>
            </a:r>
            <a:r>
              <a:rPr lang="en-US" sz="2800" dirty="0"/>
              <a:t> nine million copies.</a:t>
            </a:r>
          </a:p>
          <a:p>
            <a:r>
              <a:rPr lang="en-US" sz="2800" dirty="0"/>
              <a:t>The nature of </a:t>
            </a:r>
            <a:r>
              <a:rPr lang="en-US" sz="2800" dirty="0" err="1"/>
              <a:t>Franko's</a:t>
            </a:r>
            <a:r>
              <a:rPr lang="en-US" sz="2800" dirty="0"/>
              <a:t> works can be understood by quoting his own words: «I consider it's my duty to dedicate my life's work to the common people, I learned two Rules of life at a very early age: the first, a sense of duty to the people, the second, the necessity for constant work».</a:t>
            </a:r>
          </a:p>
          <a:p>
            <a:r>
              <a:rPr lang="en-US" sz="2000" dirty="0"/>
              <a:t> </a:t>
            </a:r>
          </a:p>
          <a:p>
            <a:endParaRPr lang="uk-UA" sz="2000"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795" y="16024"/>
            <a:ext cx="5127477" cy="6858000"/>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0963" y="0"/>
            <a:ext cx="5631533" cy="6858000"/>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2796" y="88415"/>
            <a:ext cx="5963250" cy="6766788"/>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729" y="332656"/>
            <a:ext cx="8128000" cy="6360602"/>
          </a:xfrm>
          <a:prstGeom prst="rect">
            <a:avLst/>
          </a:prstGeom>
        </p:spPr>
      </p:pic>
    </p:spTree>
    <p:extLst>
      <p:ext uri="{BB962C8B-B14F-4D97-AF65-F5344CB8AC3E}">
        <p14:creationId xmlns:p14="http://schemas.microsoft.com/office/powerpoint/2010/main" val="51179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00232" y="500042"/>
            <a:ext cx="4457704" cy="1470025"/>
          </a:xfrm>
        </p:spPr>
        <p:txBody>
          <a:bodyPr/>
          <a:lstStyle/>
          <a:p>
            <a:r>
              <a:rPr lang="uk-UA" dirty="0" smtClean="0"/>
              <a:t>Заголовок</a:t>
            </a:r>
            <a:endParaRPr lang="ru-RU" dirty="0"/>
          </a:p>
        </p:txBody>
      </p:sp>
      <p:sp>
        <p:nvSpPr>
          <p:cNvPr id="3" name="Подзаголовок 2"/>
          <p:cNvSpPr>
            <a:spLocks noGrp="1"/>
          </p:cNvSpPr>
          <p:nvPr>
            <p:ph type="subTitle" idx="1"/>
          </p:nvPr>
        </p:nvSpPr>
        <p:spPr>
          <a:xfrm>
            <a:off x="2285984" y="6000768"/>
            <a:ext cx="4414846" cy="609592"/>
          </a:xfrm>
        </p:spPr>
        <p:txBody>
          <a:bodyPr/>
          <a:lstStyle/>
          <a:p>
            <a:r>
              <a:rPr lang="uk-UA" dirty="0" smtClean="0"/>
              <a:t>підзаголовок</a:t>
            </a:r>
            <a:endParaRPr lang="ru-RU" dirty="0"/>
          </a:p>
        </p:txBody>
      </p:sp>
      <p:sp>
        <p:nvSpPr>
          <p:cNvPr id="5" name="Прямоугольник 4"/>
          <p:cNvSpPr/>
          <p:nvPr/>
        </p:nvSpPr>
        <p:spPr>
          <a:xfrm>
            <a:off x="1403648" y="16024"/>
            <a:ext cx="6500858" cy="6858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7" name="Заголовок 1"/>
          <p:cNvSpPr txBox="1">
            <a:spLocks/>
          </p:cNvSpPr>
          <p:nvPr/>
        </p:nvSpPr>
        <p:spPr>
          <a:xfrm>
            <a:off x="1088567" y="91225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a:p>
        </p:txBody>
      </p:sp>
      <p:pic>
        <p:nvPicPr>
          <p:cNvPr id="8" name="Содержимое 3" descr="800px-20-Hryvnia-2003-front.jpg"/>
          <p:cNvPicPr>
            <a:picLocks noChangeAspect="1"/>
          </p:cNvPicPr>
          <p:nvPr/>
        </p:nvPicPr>
        <p:blipFill>
          <a:blip r:embed="rId3"/>
          <a:stretch>
            <a:fillRect/>
          </a:stretch>
        </p:blipFill>
        <p:spPr>
          <a:xfrm>
            <a:off x="5235478" y="172389"/>
            <a:ext cx="3927397" cy="2274101"/>
          </a:xfrm>
          <a:prstGeom prst="rect">
            <a:avLst/>
          </a:prstGeom>
        </p:spPr>
      </p:pic>
      <p:pic>
        <p:nvPicPr>
          <p:cNvPr id="9" name="Рисунок 8" descr="1890(18).jpg"/>
          <p:cNvPicPr>
            <a:picLocks noChangeAspect="1"/>
          </p:cNvPicPr>
          <p:nvPr/>
        </p:nvPicPr>
        <p:blipFill>
          <a:blip r:embed="rId4"/>
          <a:stretch>
            <a:fillRect/>
          </a:stretch>
        </p:blipFill>
        <p:spPr>
          <a:xfrm>
            <a:off x="395536" y="3717032"/>
            <a:ext cx="2421992" cy="3140968"/>
          </a:xfrm>
          <a:prstGeom prst="rect">
            <a:avLst/>
          </a:prstGeom>
        </p:spPr>
      </p:pic>
      <p:pic>
        <p:nvPicPr>
          <p:cNvPr id="10" name="Рисунок 9" descr="191306.jpg"/>
          <p:cNvPicPr>
            <a:picLocks noChangeAspect="1"/>
          </p:cNvPicPr>
          <p:nvPr/>
        </p:nvPicPr>
        <p:blipFill>
          <a:blip r:embed="rId5"/>
          <a:stretch>
            <a:fillRect/>
          </a:stretch>
        </p:blipFill>
        <p:spPr>
          <a:xfrm>
            <a:off x="6372200" y="2941712"/>
            <a:ext cx="2643206" cy="3633273"/>
          </a:xfrm>
          <a:prstGeom prst="rect">
            <a:avLst/>
          </a:prstGeom>
        </p:spPr>
      </p:pic>
      <p:pic>
        <p:nvPicPr>
          <p:cNvPr id="11" name="Рисунок 10" descr="589189.jpg"/>
          <p:cNvPicPr>
            <a:picLocks noChangeAspect="1"/>
          </p:cNvPicPr>
          <p:nvPr/>
        </p:nvPicPr>
        <p:blipFill>
          <a:blip r:embed="rId6"/>
          <a:stretch>
            <a:fillRect/>
          </a:stretch>
        </p:blipFill>
        <p:spPr>
          <a:xfrm>
            <a:off x="3131840" y="72756"/>
            <a:ext cx="1743844" cy="2576133"/>
          </a:xfrm>
          <a:prstGeom prst="rect">
            <a:avLst/>
          </a:prstGeom>
        </p:spPr>
      </p:pic>
      <p:pic>
        <p:nvPicPr>
          <p:cNvPr id="12" name="Рисунок 11" descr="bjornsterne-bjornson-norvezkij-prijatel-ukrainciv_4(2).jpg"/>
          <p:cNvPicPr>
            <a:picLocks noChangeAspect="1"/>
          </p:cNvPicPr>
          <p:nvPr/>
        </p:nvPicPr>
        <p:blipFill>
          <a:blip r:embed="rId7"/>
          <a:stretch>
            <a:fillRect/>
          </a:stretch>
        </p:blipFill>
        <p:spPr>
          <a:xfrm>
            <a:off x="395536" y="72756"/>
            <a:ext cx="2421992" cy="3411257"/>
          </a:xfrm>
          <a:prstGeom prst="rect">
            <a:avLst/>
          </a:prstGeom>
        </p:spPr>
      </p:pic>
      <p:pic>
        <p:nvPicPr>
          <p:cNvPr id="13" name="Рисунок 12" descr="Ivan1.jpeg"/>
          <p:cNvPicPr>
            <a:picLocks noChangeAspect="1"/>
          </p:cNvPicPr>
          <p:nvPr/>
        </p:nvPicPr>
        <p:blipFill>
          <a:blip r:embed="rId8"/>
          <a:stretch>
            <a:fillRect/>
          </a:stretch>
        </p:blipFill>
        <p:spPr>
          <a:xfrm>
            <a:off x="3240113" y="2934250"/>
            <a:ext cx="2686050" cy="3829050"/>
          </a:xfrm>
          <a:prstGeom prst="rect">
            <a:avLst/>
          </a:prstGeom>
        </p:spPr>
      </p:pic>
    </p:spTree>
    <p:extLst>
      <p:ext uri="{BB962C8B-B14F-4D97-AF65-F5344CB8AC3E}">
        <p14:creationId xmlns:p14="http://schemas.microsoft.com/office/powerpoint/2010/main" val="1366906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10">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Template>
  <TotalTime>159</TotalTime>
  <Words>336</Words>
  <Application>Microsoft Office PowerPoint</Application>
  <PresentationFormat>Экран (4:3)</PresentationFormat>
  <Paragraphs>25</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10</vt:lpstr>
      <vt:lpstr>Ivan Franko</vt:lpstr>
      <vt:lpstr>Заголовок</vt:lpstr>
      <vt:lpstr>Заголовок</vt:lpstr>
      <vt:lpstr>Заголовок</vt:lpstr>
      <vt:lpstr>Заголовок</vt:lpstr>
      <vt:lpstr>Заголовок</vt:lpstr>
      <vt:lpstr>Заголовок</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Ivan Franko</dc:title>
  <dc:creator>NASTIA</dc:creator>
  <cp:lastModifiedBy>NASTIA</cp:lastModifiedBy>
  <cp:revision>7</cp:revision>
  <dcterms:created xsi:type="dcterms:W3CDTF">2014-02-06T20:25:12Z</dcterms:created>
  <dcterms:modified xsi:type="dcterms:W3CDTF">2014-02-06T23:04:29Z</dcterms:modified>
</cp:coreProperties>
</file>