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0" r:id="rId4"/>
    <p:sldId id="257" r:id="rId5"/>
    <p:sldId id="258" r:id="rId6"/>
    <p:sldId id="259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ECFF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466" name="Picture 2" descr="sky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246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altLang="ru-RU" noProof="0" smtClean="0"/>
              <a:t>Образец заголовка</a:t>
            </a:r>
            <a:endParaRPr lang="en-US" altLang="ru-RU" noProof="0" smtClean="0"/>
          </a:p>
        </p:txBody>
      </p:sp>
      <p:sp>
        <p:nvSpPr>
          <p:cNvPr id="6246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ru-RU" altLang="ru-RU" noProof="0" smtClean="0"/>
              <a:t>Образец подзаголовка</a:t>
            </a:r>
            <a:endParaRPr lang="en-US" altLang="ru-RU" noProof="0" smtClean="0"/>
          </a:p>
        </p:txBody>
      </p:sp>
      <p:sp>
        <p:nvSpPr>
          <p:cNvPr id="62469" name="Rectangle 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9D2B862D-8B6D-475C-B1D8-3E1D99D98A2F}" type="datetimeFigureOut">
              <a:rPr lang="ru-RU" smtClean="0"/>
              <a:t>14.11.2013</a:t>
            </a:fld>
            <a:endParaRPr lang="ru-RU"/>
          </a:p>
        </p:txBody>
      </p:sp>
      <p:sp>
        <p:nvSpPr>
          <p:cNvPr id="62470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2471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56398F3D-40DA-4C17-B6C2-A8B46750832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D2B862D-8B6D-475C-B1D8-3E1D99D98A2F}" type="datetimeFigureOut">
              <a:rPr lang="ru-RU" smtClean="0"/>
              <a:t>14.11.2013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398F3D-40DA-4C17-B6C2-A8B4675083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83130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D2B862D-8B6D-475C-B1D8-3E1D99D98A2F}" type="datetimeFigureOut">
              <a:rPr lang="ru-RU" smtClean="0"/>
              <a:t>14.11.2013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398F3D-40DA-4C17-B6C2-A8B4675083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52959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D2B862D-8B6D-475C-B1D8-3E1D99D98A2F}" type="datetimeFigureOut">
              <a:rPr lang="ru-RU" smtClean="0"/>
              <a:t>14.11.2013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398F3D-40DA-4C17-B6C2-A8B4675083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04416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D2B862D-8B6D-475C-B1D8-3E1D99D98A2F}" type="datetimeFigureOut">
              <a:rPr lang="ru-RU" smtClean="0"/>
              <a:t>14.11.2013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398F3D-40DA-4C17-B6C2-A8B4675083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13076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D2B862D-8B6D-475C-B1D8-3E1D99D98A2F}" type="datetimeFigureOut">
              <a:rPr lang="ru-RU" smtClean="0"/>
              <a:t>14.11.2013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398F3D-40DA-4C17-B6C2-A8B4675083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90846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D2B862D-8B6D-475C-B1D8-3E1D99D98A2F}" type="datetimeFigureOut">
              <a:rPr lang="ru-RU" smtClean="0"/>
              <a:t>14.11.2013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398F3D-40DA-4C17-B6C2-A8B4675083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2728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D2B862D-8B6D-475C-B1D8-3E1D99D98A2F}" type="datetimeFigureOut">
              <a:rPr lang="ru-RU" smtClean="0"/>
              <a:t>14.11.2013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398F3D-40DA-4C17-B6C2-A8B4675083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13100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D2B862D-8B6D-475C-B1D8-3E1D99D98A2F}" type="datetimeFigureOut">
              <a:rPr lang="ru-RU" smtClean="0"/>
              <a:t>14.11.2013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398F3D-40DA-4C17-B6C2-A8B4675083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60968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D2B862D-8B6D-475C-B1D8-3E1D99D98A2F}" type="datetimeFigureOut">
              <a:rPr lang="ru-RU" smtClean="0"/>
              <a:t>14.11.2013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398F3D-40DA-4C17-B6C2-A8B4675083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17971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D2B862D-8B6D-475C-B1D8-3E1D99D98A2F}" type="datetimeFigureOut">
              <a:rPr lang="ru-RU" smtClean="0"/>
              <a:t>14.11.2013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398F3D-40DA-4C17-B6C2-A8B4675083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71357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42" name="Picture 2" descr="sky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443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2057400" y="609600"/>
            <a:ext cx="6400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ru-RU" smtClean="0"/>
              <a:t>Click to edit Master title</a:t>
            </a:r>
          </a:p>
        </p:txBody>
      </p:sp>
      <p:sp>
        <p:nvSpPr>
          <p:cNvPr id="61444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61445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9D2B862D-8B6D-475C-B1D8-3E1D99D98A2F}" type="datetimeFigureOut">
              <a:rPr lang="ru-RU" smtClean="0"/>
              <a:t>14.11.2013</a:t>
            </a:fld>
            <a:endParaRPr lang="ru-RU"/>
          </a:p>
        </p:txBody>
      </p:sp>
      <p:sp>
        <p:nvSpPr>
          <p:cNvPr id="61446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61447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56398F3D-40DA-4C17-B6C2-A8B467508323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836712"/>
            <a:ext cx="7990656" cy="4176464"/>
          </a:xfrm>
        </p:spPr>
        <p:txBody>
          <a:bodyPr>
            <a:prstTxWarp prst="textStop">
              <a:avLst/>
            </a:prstTxWarp>
          </a:bodyPr>
          <a:lstStyle/>
          <a:p>
            <a:r>
              <a:rPr lang="ru-RU" b="1" dirty="0" err="1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38100" dist="38100" dir="7020000" algn="tl">
                    <a:srgbClr val="000000">
                      <a:alpha val="35000"/>
                    </a:srgbClr>
                  </a:outerShdw>
                  <a:reflection blurRad="6350" stA="50000" endA="300" endPos="50000" dist="29997" dir="5400000" sy="-100000" algn="bl" rotWithShape="0"/>
                </a:effectLst>
              </a:rPr>
              <a:t>Писемність</a:t>
            </a:r>
            <a:endParaRPr lang="ru-RU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  <a:outerShdw blurRad="38100" dist="38100" dir="7020000" algn="tl">
                  <a:srgbClr val="000000">
                    <a:alpha val="35000"/>
                  </a:srgbClr>
                </a:outerShdw>
                <a:reflection blurRad="6350" stA="50000" endA="300" endPos="50000" dist="29997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717280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51720" y="404664"/>
            <a:ext cx="6400800" cy="1143000"/>
          </a:xfrm>
        </p:spPr>
        <p:txBody>
          <a:bodyPr/>
          <a:lstStyle/>
          <a:p>
            <a:r>
              <a:rPr lang="uk-UA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  <a:reflection blurRad="6350" stA="50000" endA="300" endPos="50000" dist="60007" dir="5400000" sy="-100000" algn="bl" rotWithShape="0"/>
                </a:effectLst>
              </a:rPr>
              <a:t>Що ж це таке?</a:t>
            </a:r>
            <a:endParaRPr lang="ru-RU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glow rad="101600">
                  <a:schemeClr val="accent4">
                    <a:satMod val="175000"/>
                    <a:alpha val="40000"/>
                  </a:schemeClr>
                </a:glow>
                <a:reflection blurRad="6350" stA="50000" endA="300" endPos="50000" dist="60007" dir="5400000" sy="-100000" algn="bl" rotWithShape="0"/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1988840"/>
            <a:ext cx="7772400" cy="4114800"/>
          </a:xfrm>
        </p:spPr>
        <p:txBody>
          <a:bodyPr/>
          <a:lstStyle/>
          <a:p>
            <a:pPr marL="0" indent="0">
              <a:buNone/>
            </a:pPr>
            <a:r>
              <a:rPr lang="uk-UA" b="1" i="1" dirty="0">
                <a:solidFill>
                  <a:schemeClr val="accent2">
                    <a:lumMod val="50000"/>
                  </a:schemeClr>
                </a:solidFill>
              </a:rPr>
              <a:t>Писемність</a:t>
            </a:r>
            <a:r>
              <a:rPr lang="uk-UA" dirty="0"/>
              <a:t> — засіб передачі людської мови за допомогою </a:t>
            </a:r>
            <a:r>
              <a:rPr lang="uk-UA" dirty="0" smtClean="0"/>
              <a:t>знаків; </a:t>
            </a:r>
            <a:r>
              <a:rPr lang="uk-UA" dirty="0"/>
              <a:t>також література, сукупність писемних пам'яток певного часу, певного народу; письменство.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818788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5800" y="836712"/>
            <a:ext cx="7772400" cy="5259288"/>
          </a:xfrm>
        </p:spPr>
        <p:txBody>
          <a:bodyPr>
            <a:prstTxWarp prst="textChevronInverted">
              <a:avLst/>
            </a:prstTxWarp>
          </a:bodyPr>
          <a:lstStyle/>
          <a:p>
            <a:pPr marL="0" indent="0" algn="ctr">
              <a:buNone/>
            </a:pPr>
            <a:r>
              <a:rPr lang="uk-UA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9 листопада - День української писемності</a:t>
            </a:r>
            <a:endParaRPr lang="ru-RU" b="1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015440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79712" y="404664"/>
            <a:ext cx="6478488" cy="1347936"/>
          </a:xfrm>
        </p:spPr>
        <p:txBody>
          <a:bodyPr>
            <a:prstTxWarp prst="textPlain">
              <a:avLst/>
            </a:prstTxWarp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uk-UA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Письмо:</a:t>
            </a:r>
            <a:endParaRPr lang="ru-RU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uk-UA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Предметне</a:t>
            </a:r>
          </a:p>
          <a:p>
            <a:pPr algn="ctr"/>
            <a:r>
              <a:rPr lang="uk-UA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Піктографічне</a:t>
            </a:r>
          </a:p>
          <a:p>
            <a:pPr algn="ctr"/>
            <a:r>
              <a:rPr lang="uk-UA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Ієрогліфічне</a:t>
            </a:r>
          </a:p>
          <a:p>
            <a:pPr algn="ctr"/>
            <a:r>
              <a:rPr lang="uk-UA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Складове</a:t>
            </a:r>
          </a:p>
          <a:p>
            <a:pPr algn="ctr"/>
            <a:r>
              <a:rPr lang="uk-UA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Алфавітне </a:t>
            </a:r>
            <a:endParaRPr lang="ru-RU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301394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35696" y="332656"/>
            <a:ext cx="6478488" cy="1347936"/>
          </a:xfrm>
        </p:spPr>
        <p:txBody>
          <a:bodyPr>
            <a:prstTxWarp prst="textCurveDown">
              <a:avLst>
                <a:gd name="adj" fmla="val 31587"/>
              </a:avLst>
            </a:prstTxWarp>
          </a:bodyPr>
          <a:lstStyle/>
          <a:p>
            <a:r>
              <a:rPr lang="uk-UA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5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Типи писемності людських мов:</a:t>
            </a:r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5">
                  <a:lumMod val="7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5800" y="1981200"/>
            <a:ext cx="8062664" cy="3896072"/>
          </a:xfrm>
        </p:spPr>
        <p:txBody>
          <a:bodyPr/>
          <a:lstStyle/>
          <a:p>
            <a:r>
              <a:rPr lang="uk-UA" dirty="0" err="1" smtClean="0">
                <a:latin typeface="Comic Sans MS" panose="030F0702030302020204" pitchFamily="66" charset="0"/>
              </a:rPr>
              <a:t>Протописьмо</a:t>
            </a:r>
            <a:r>
              <a:rPr lang="uk-UA" dirty="0" smtClean="0">
                <a:latin typeface="Comic Sans MS" panose="030F0702030302020204" pitchFamily="66" charset="0"/>
              </a:rPr>
              <a:t>(«предметне письмо»);</a:t>
            </a:r>
          </a:p>
          <a:p>
            <a:r>
              <a:rPr lang="uk-UA" dirty="0" smtClean="0">
                <a:latin typeface="Comic Sans MS" panose="030F0702030302020204" pitchFamily="66" charset="0"/>
              </a:rPr>
              <a:t>Піктографія(малюнкове письмо);</a:t>
            </a:r>
          </a:p>
          <a:p>
            <a:r>
              <a:rPr lang="uk-UA" dirty="0" smtClean="0">
                <a:latin typeface="Comic Sans MS" panose="030F0702030302020204" pitchFamily="66" charset="0"/>
              </a:rPr>
              <a:t>Ідеографічне письмо(ієрогліфічне);</a:t>
            </a:r>
          </a:p>
          <a:p>
            <a:r>
              <a:rPr lang="uk-UA" dirty="0" smtClean="0">
                <a:latin typeface="Comic Sans MS" panose="030F0702030302020204" pitchFamily="66" charset="0"/>
              </a:rPr>
              <a:t>Складове письмо;</a:t>
            </a:r>
          </a:p>
          <a:p>
            <a:r>
              <a:rPr lang="uk-UA" dirty="0" smtClean="0">
                <a:latin typeface="Comic Sans MS" panose="030F0702030302020204" pitchFamily="66" charset="0"/>
              </a:rPr>
              <a:t>Звукове(фонетичне) письмо.</a:t>
            </a:r>
          </a:p>
          <a:p>
            <a:pPr marL="0" indent="0">
              <a:buNone/>
            </a:pPr>
            <a:endParaRPr lang="ru-RU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59633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4854" y="1039090"/>
            <a:ext cx="8209594" cy="4910189"/>
          </a:xfrm>
        </p:spPr>
        <p:txBody>
          <a:bodyPr>
            <a:prstTxWarp prst="textStop">
              <a:avLst/>
            </a:prstTxWarp>
          </a:bodyPr>
          <a:lstStyle/>
          <a:p>
            <a:pPr marL="0" indent="0">
              <a:buNone/>
            </a:pPr>
            <a:r>
              <a:rPr lang="uk-UA" b="1" cap="all" dirty="0" smtClean="0">
                <a:ln w="9000" cmpd="sng">
                  <a:solidFill>
                    <a:srgbClr val="00B050"/>
                  </a:solidFill>
                  <a:prstDash val="solid"/>
                </a:ln>
                <a:solidFill>
                  <a:srgbClr val="00B050"/>
                </a:solidFill>
                <a:effectLst>
                  <a:glow rad="101600">
                    <a:srgbClr val="92D050">
                      <a:alpha val="60000"/>
                    </a:srgbClr>
                  </a:glow>
                  <a:reflection blurRad="12700" stA="28000" endPos="45000" dist="1000" dir="5400000" sy="-100000" algn="bl" rotWithShape="0"/>
                </a:effectLst>
              </a:rPr>
              <a:t>Дякую за увагу!</a:t>
            </a:r>
            <a:endParaRPr lang="ru-RU" b="1" cap="all" dirty="0">
              <a:ln w="9000" cmpd="sng">
                <a:solidFill>
                  <a:srgbClr val="00B050"/>
                </a:solidFill>
                <a:prstDash val="solid"/>
              </a:ln>
              <a:solidFill>
                <a:srgbClr val="00B050"/>
              </a:solidFill>
              <a:effectLst>
                <a:glow rad="101600">
                  <a:srgbClr val="92D050">
                    <a:alpha val="60000"/>
                  </a:srgbClr>
                </a:glow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643010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139">
  <a:themeElements>
    <a:clrScheme name="sky1 5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FFCC66"/>
      </a:accent1>
      <a:accent2>
        <a:srgbClr val="0000FF"/>
      </a:accent2>
      <a:accent3>
        <a:srgbClr val="FFFFFF"/>
      </a:accent3>
      <a:accent4>
        <a:srgbClr val="000000"/>
      </a:accent4>
      <a:accent5>
        <a:srgbClr val="FFE2B8"/>
      </a:accent5>
      <a:accent6>
        <a:srgbClr val="0000E7"/>
      </a:accent6>
      <a:hlink>
        <a:srgbClr val="CC00CC"/>
      </a:hlink>
      <a:folHlink>
        <a:srgbClr val="C0C0C0"/>
      </a:folHlink>
    </a:clrScheme>
    <a:fontScheme name="sky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2075" tIns="46038" rIns="92075" bIns="46038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alt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2075" tIns="46038" rIns="92075" bIns="46038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alt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sky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ky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y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ky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ky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ky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ky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Тема139</Template>
  <TotalTime>109</TotalTime>
  <Words>70</Words>
  <Application>Microsoft Office PowerPoint</Application>
  <PresentationFormat>Экран (4:3)</PresentationFormat>
  <Paragraphs>17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Тема139</vt:lpstr>
      <vt:lpstr>Писемність</vt:lpstr>
      <vt:lpstr>Що ж це таке?</vt:lpstr>
      <vt:lpstr>Презентация PowerPoint</vt:lpstr>
      <vt:lpstr>Письмо:</vt:lpstr>
      <vt:lpstr>Типи писемності людських мов: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Писемність</dc:title>
  <dc:creator>Администратор</dc:creator>
  <cp:lastModifiedBy>Администратор</cp:lastModifiedBy>
  <cp:revision>4</cp:revision>
  <dcterms:created xsi:type="dcterms:W3CDTF">2013-11-14T13:35:55Z</dcterms:created>
  <dcterms:modified xsi:type="dcterms:W3CDTF">2013-11-14T15:25:46Z</dcterms:modified>
</cp:coreProperties>
</file>