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660"/>
  </p:normalViewPr>
  <p:slideViewPr>
    <p:cSldViewPr>
      <p:cViewPr varScale="1">
        <p:scale>
          <a:sx n="80" d="100"/>
          <a:sy n="80" d="100"/>
        </p:scale>
        <p:origin x="-198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93D9BE-A4AD-4DE9-BC65-A4FD0364F537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5E3E55-7D2D-4DFD-A022-B1A893B0D8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ea typeface="Calibri"/>
                <a:cs typeface="Times New Roman"/>
              </a:rPr>
              <a:t>Ефірні</a:t>
            </a:r>
            <a:r>
              <a:rPr lang="ru-RU" b="1" dirty="0">
                <a:ea typeface="Calibri"/>
                <a:cs typeface="Times New Roman"/>
              </a:rPr>
              <a:t> масла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i="1" dirty="0" err="1" smtClean="0"/>
              <a:t>Клюкіна</a:t>
            </a:r>
            <a:r>
              <a:rPr lang="uk-UA" sz="2400" i="1" dirty="0" smtClean="0"/>
              <a:t> 11-А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504993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4968552" cy="6120680"/>
          </a:xfrm>
        </p:spPr>
        <p:txBody>
          <a:bodyPr>
            <a:normAutofit/>
          </a:bodyPr>
          <a:lstStyle/>
          <a:p>
            <a:r>
              <a:rPr lang="ru-RU" dirty="0" err="1">
                <a:ea typeface="Times New Roman"/>
              </a:rPr>
              <a:t>Небезпечні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ефірні</a:t>
            </a:r>
            <a:r>
              <a:rPr lang="ru-RU" dirty="0">
                <a:ea typeface="Times New Roman"/>
              </a:rPr>
              <a:t> масла </a:t>
            </a:r>
            <a:r>
              <a:rPr lang="ru-RU" dirty="0" err="1">
                <a:ea typeface="Times New Roman"/>
              </a:rPr>
              <a:t>можуть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впливати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організм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людини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двома</a:t>
            </a:r>
            <a:r>
              <a:rPr lang="ru-RU" dirty="0">
                <a:ea typeface="Times New Roman"/>
              </a:rPr>
              <a:t> способами: через </a:t>
            </a:r>
            <a:r>
              <a:rPr lang="ru-RU" dirty="0" err="1">
                <a:ea typeface="Times New Roman"/>
              </a:rPr>
              <a:t>шкіру</a:t>
            </a:r>
            <a:r>
              <a:rPr lang="ru-RU" dirty="0">
                <a:ea typeface="Times New Roman"/>
              </a:rPr>
              <a:t> і через </a:t>
            </a:r>
            <a:r>
              <a:rPr lang="ru-RU" dirty="0" err="1">
                <a:ea typeface="Times New Roman"/>
              </a:rPr>
              <a:t>дихальні</a:t>
            </a:r>
            <a:r>
              <a:rPr lang="ru-RU" dirty="0">
                <a:ea typeface="Times New Roman"/>
              </a:rPr>
              <a:t> шляхи. </a:t>
            </a:r>
            <a:endParaRPr lang="ru-RU" dirty="0" smtClean="0">
              <a:ea typeface="Times New Roman"/>
            </a:endParaRPr>
          </a:p>
          <a:p>
            <a:r>
              <a:rPr lang="ru-RU" dirty="0" err="1" smtClean="0">
                <a:ea typeface="Times New Roman"/>
              </a:rPr>
              <a:t>Щоб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уникнути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небезпечного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впливу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ефірних</a:t>
            </a:r>
            <a:r>
              <a:rPr lang="ru-RU" dirty="0">
                <a:ea typeface="Times New Roman"/>
              </a:rPr>
              <a:t> масел, </a:t>
            </a:r>
            <a:r>
              <a:rPr lang="ru-RU" dirty="0" err="1">
                <a:ea typeface="Times New Roman"/>
              </a:rPr>
              <a:t>необхідно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наносити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шкіру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розбавлені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розчини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які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складаються</a:t>
            </a:r>
            <a:r>
              <a:rPr lang="ru-RU" dirty="0">
                <a:ea typeface="Times New Roman"/>
              </a:rPr>
              <a:t> з ароматичного масла і </a:t>
            </a:r>
            <a:r>
              <a:rPr lang="ru-RU" dirty="0" err="1">
                <a:ea typeface="Times New Roman"/>
              </a:rPr>
              <a:t>розчинника</a:t>
            </a:r>
            <a:r>
              <a:rPr lang="ru-RU" dirty="0">
                <a:ea typeface="Times New Roman"/>
              </a:rPr>
              <a:t> (</a:t>
            </a:r>
            <a:r>
              <a:rPr lang="ru-RU" dirty="0" err="1">
                <a:ea typeface="Times New Roman"/>
              </a:rPr>
              <a:t>етиловий</a:t>
            </a:r>
            <a:r>
              <a:rPr lang="ru-RU" dirty="0">
                <a:ea typeface="Times New Roman"/>
              </a:rPr>
              <a:t> спирт, </a:t>
            </a:r>
            <a:r>
              <a:rPr lang="ru-RU" dirty="0" err="1">
                <a:ea typeface="Times New Roman"/>
              </a:rPr>
              <a:t>віск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рослинна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олія</a:t>
            </a:r>
            <a:r>
              <a:rPr lang="ru-RU" dirty="0">
                <a:ea typeface="Times New Roman"/>
              </a:rPr>
              <a:t>).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9218" name="Picture 2" descr="http://www.top4man.ru/UserFiles/Zdorov/maslo_arom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73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136904" cy="295232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ea typeface="Times New Roman"/>
              </a:rPr>
              <a:t>Наступний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спосіб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впливу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ефірних</a:t>
            </a:r>
            <a:r>
              <a:rPr lang="ru-RU" dirty="0">
                <a:ea typeface="Times New Roman"/>
              </a:rPr>
              <a:t> масел на </a:t>
            </a:r>
            <a:r>
              <a:rPr lang="ru-RU" dirty="0" err="1">
                <a:ea typeface="Times New Roman"/>
              </a:rPr>
              <a:t>організм</a:t>
            </a:r>
            <a:r>
              <a:rPr lang="ru-RU" dirty="0">
                <a:ea typeface="Times New Roman"/>
              </a:rPr>
              <a:t> - через нюх. </a:t>
            </a:r>
            <a:r>
              <a:rPr lang="ru-RU" dirty="0" err="1">
                <a:ea typeface="Times New Roman"/>
              </a:rPr>
              <a:t>Ефірні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олії</a:t>
            </a:r>
            <a:r>
              <a:rPr lang="ru-RU" dirty="0">
                <a:ea typeface="Times New Roman"/>
              </a:rPr>
              <a:t> є </a:t>
            </a:r>
            <a:r>
              <a:rPr lang="ru-RU" dirty="0" err="1">
                <a:ea typeface="Times New Roman"/>
              </a:rPr>
              <a:t>висококонцентрованими</a:t>
            </a:r>
            <a:r>
              <a:rPr lang="ru-RU" dirty="0">
                <a:ea typeface="Times New Roman"/>
              </a:rPr>
              <a:t> ароматами </a:t>
            </a:r>
            <a:r>
              <a:rPr lang="ru-RU" dirty="0" err="1">
                <a:ea typeface="Times New Roman"/>
              </a:rPr>
              <a:t>рослин</a:t>
            </a:r>
            <a:r>
              <a:rPr lang="ru-RU" dirty="0">
                <a:ea typeface="Times New Roman"/>
              </a:rPr>
              <a:t>, в </a:t>
            </a:r>
            <a:r>
              <a:rPr lang="ru-RU" dirty="0" err="1">
                <a:ea typeface="Times New Roman"/>
              </a:rPr>
              <a:t>яких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вміст</a:t>
            </a:r>
            <a:r>
              <a:rPr lang="ru-RU" dirty="0">
                <a:ea typeface="Times New Roman"/>
              </a:rPr>
              <a:t> пахучих </a:t>
            </a:r>
            <a:r>
              <a:rPr lang="ru-RU" dirty="0" err="1">
                <a:ea typeface="Times New Roman"/>
              </a:rPr>
              <a:t>речовин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перевищує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природне</a:t>
            </a:r>
            <a:r>
              <a:rPr lang="ru-RU" dirty="0">
                <a:ea typeface="Times New Roman"/>
              </a:rPr>
              <a:t> в 50-100 </a:t>
            </a:r>
            <a:r>
              <a:rPr lang="ru-RU" dirty="0" err="1">
                <a:ea typeface="Times New Roman"/>
              </a:rPr>
              <a:t>разів</a:t>
            </a:r>
            <a:r>
              <a:rPr lang="ru-RU" dirty="0">
                <a:ea typeface="Times New Roman"/>
              </a:rPr>
              <a:t>. </a:t>
            </a:r>
            <a:r>
              <a:rPr lang="ru-RU" dirty="0" err="1" smtClean="0">
                <a:ea typeface="Times New Roman"/>
              </a:rPr>
              <a:t>Реакція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організму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небезпечні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ефірні</a:t>
            </a:r>
            <a:r>
              <a:rPr lang="ru-RU" dirty="0">
                <a:ea typeface="Times New Roman"/>
              </a:rPr>
              <a:t> масла </a:t>
            </a:r>
            <a:r>
              <a:rPr lang="ru-RU" dirty="0" err="1">
                <a:ea typeface="Times New Roman"/>
              </a:rPr>
              <a:t>непередбачувана</a:t>
            </a:r>
            <a:r>
              <a:rPr lang="ru-RU" dirty="0">
                <a:ea typeface="Times New Roman"/>
              </a:rPr>
              <a:t>, результатом </a:t>
            </a:r>
            <a:r>
              <a:rPr lang="ru-RU" dirty="0" err="1">
                <a:ea typeface="Times New Roman"/>
              </a:rPr>
              <a:t>їх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застосування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може</a:t>
            </a:r>
            <a:r>
              <a:rPr lang="ru-RU" dirty="0">
                <a:ea typeface="Times New Roman"/>
              </a:rPr>
              <a:t> стати </a:t>
            </a:r>
            <a:r>
              <a:rPr lang="ru-RU" dirty="0" err="1">
                <a:ea typeface="Times New Roman"/>
              </a:rPr>
              <a:t>алергія</a:t>
            </a:r>
            <a:r>
              <a:rPr lang="ru-RU" dirty="0">
                <a:ea typeface="Times New Roman"/>
              </a:rPr>
              <a:t> і набряк </a:t>
            </a:r>
            <a:r>
              <a:rPr lang="ru-RU" dirty="0" err="1">
                <a:ea typeface="Times New Roman"/>
              </a:rPr>
              <a:t>м'яких</a:t>
            </a:r>
            <a:r>
              <a:rPr lang="ru-RU" dirty="0">
                <a:ea typeface="Times New Roman"/>
              </a:rPr>
              <a:t> тканин </a:t>
            </a:r>
            <a:r>
              <a:rPr lang="ru-RU" dirty="0" err="1">
                <a:ea typeface="Times New Roman"/>
              </a:rPr>
              <a:t>верхніх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дихальних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шляхів</a:t>
            </a:r>
            <a:r>
              <a:rPr lang="ru-RU" dirty="0"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http://sunfood.com.ua/default/articles_0/473/mai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277477" cy="3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65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2.rf-sp.ru/45/c3/e3/6e/45c3e36e6f2f12c40d78a53bce03aa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5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5" y="548680"/>
            <a:ext cx="4464495" cy="597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ефірні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: ажгон, </a:t>
            </a:r>
            <a:r>
              <a:rPr lang="ru-RU" dirty="0" err="1"/>
              <a:t>арніка</a:t>
            </a:r>
            <a:r>
              <a:rPr lang="ru-RU" dirty="0"/>
              <a:t>, </a:t>
            </a:r>
            <a:r>
              <a:rPr lang="ru-RU" dirty="0" err="1"/>
              <a:t>амброзія</a:t>
            </a:r>
            <a:r>
              <a:rPr lang="ru-RU" dirty="0"/>
              <a:t>, </a:t>
            </a:r>
            <a:r>
              <a:rPr lang="ru-RU" dirty="0" err="1"/>
              <a:t>аїр</a:t>
            </a:r>
            <a:r>
              <a:rPr lang="ru-RU" dirty="0"/>
              <a:t> </a:t>
            </a:r>
            <a:r>
              <a:rPr lang="ru-RU" dirty="0" err="1"/>
              <a:t>тростинний</a:t>
            </a:r>
            <a:r>
              <a:rPr lang="ru-RU" dirty="0"/>
              <a:t>, </a:t>
            </a:r>
            <a:r>
              <a:rPr lang="ru-RU" dirty="0" err="1"/>
              <a:t>аїр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, </a:t>
            </a:r>
            <a:r>
              <a:rPr lang="ru-RU" dirty="0" err="1"/>
              <a:t>Болден</a:t>
            </a:r>
            <a:r>
              <a:rPr lang="ru-RU" dirty="0"/>
              <a:t>, вербена, </a:t>
            </a:r>
            <a:r>
              <a:rPr lang="ru-RU" dirty="0" err="1"/>
              <a:t>гірчиця</a:t>
            </a:r>
            <a:r>
              <a:rPr lang="ru-RU" dirty="0"/>
              <a:t>, </a:t>
            </a:r>
            <a:r>
              <a:rPr lang="ru-RU" dirty="0" err="1"/>
              <a:t>гаультерія</a:t>
            </a:r>
            <a:r>
              <a:rPr lang="ru-RU" dirty="0"/>
              <a:t> </a:t>
            </a:r>
            <a:r>
              <a:rPr lang="ru-RU" dirty="0" err="1"/>
              <a:t>лежача</a:t>
            </a:r>
            <a:r>
              <a:rPr lang="ru-RU" dirty="0"/>
              <a:t>, </a:t>
            </a:r>
            <a:r>
              <a:rPr lang="ru-RU" dirty="0" err="1"/>
              <a:t>оман</a:t>
            </a:r>
            <a:r>
              <a:rPr lang="ru-RU" dirty="0"/>
              <a:t>, материнка </a:t>
            </a:r>
            <a:r>
              <a:rPr lang="ru-RU" dirty="0" err="1"/>
              <a:t>іспанська</a:t>
            </a:r>
            <a:r>
              <a:rPr lang="ru-RU" dirty="0"/>
              <a:t>, материнка </a:t>
            </a:r>
            <a:r>
              <a:rPr lang="ru-RU" dirty="0" err="1"/>
              <a:t>звичайна</a:t>
            </a:r>
            <a:r>
              <a:rPr lang="ru-RU" dirty="0"/>
              <a:t>, </a:t>
            </a:r>
            <a:r>
              <a:rPr lang="ru-RU" dirty="0" err="1"/>
              <a:t>буркун</a:t>
            </a:r>
            <a:r>
              <a:rPr lang="ru-RU" dirty="0"/>
              <a:t>, </a:t>
            </a:r>
            <a:r>
              <a:rPr lang="ru-RU" dirty="0" err="1"/>
              <a:t>ірний</a:t>
            </a:r>
            <a:r>
              <a:rPr lang="ru-RU" dirty="0"/>
              <a:t> </a:t>
            </a:r>
            <a:r>
              <a:rPr lang="ru-RU" dirty="0" err="1"/>
              <a:t>корінь</a:t>
            </a:r>
            <a:r>
              <a:rPr lang="ru-RU" dirty="0"/>
              <a:t>, </a:t>
            </a:r>
            <a:r>
              <a:rPr lang="ru-RU" dirty="0" err="1"/>
              <a:t>Костусєв</a:t>
            </a:r>
            <a:r>
              <a:rPr lang="ru-RU" dirty="0"/>
              <a:t>, </a:t>
            </a:r>
            <a:r>
              <a:rPr lang="ru-RU" dirty="0" err="1"/>
              <a:t>камфора</a:t>
            </a:r>
            <a:r>
              <a:rPr lang="ru-RU" dirty="0"/>
              <a:t>, </a:t>
            </a:r>
            <a:r>
              <a:rPr lang="ru-RU" dirty="0" err="1"/>
              <a:t>каніфоль</a:t>
            </a:r>
            <a:r>
              <a:rPr lang="ru-RU" dirty="0"/>
              <a:t>, </a:t>
            </a:r>
            <a:r>
              <a:rPr lang="ru-RU" dirty="0" err="1"/>
              <a:t>коричник</a:t>
            </a:r>
            <a:r>
              <a:rPr lang="ru-RU" dirty="0"/>
              <a:t> </a:t>
            </a:r>
            <a:r>
              <a:rPr lang="ru-RU" dirty="0" err="1"/>
              <a:t>китайська</a:t>
            </a:r>
            <a:r>
              <a:rPr lang="ru-RU" dirty="0"/>
              <a:t>, </a:t>
            </a:r>
            <a:r>
              <a:rPr lang="ru-RU" dirty="0" err="1"/>
              <a:t>мигдаль</a:t>
            </a:r>
            <a:r>
              <a:rPr lang="ru-RU" dirty="0"/>
              <a:t> </a:t>
            </a:r>
            <a:r>
              <a:rPr lang="ru-RU" dirty="0" err="1"/>
              <a:t>гіркий</a:t>
            </a:r>
            <a:r>
              <a:rPr lang="ru-RU" dirty="0"/>
              <a:t>, </a:t>
            </a:r>
            <a:r>
              <a:rPr lang="ru-RU" dirty="0" err="1"/>
              <a:t>ялівець</a:t>
            </a:r>
            <a:r>
              <a:rPr lang="ru-RU" dirty="0"/>
              <a:t> </a:t>
            </a:r>
            <a:r>
              <a:rPr lang="ru-RU" dirty="0" err="1"/>
              <a:t>козацький</a:t>
            </a:r>
            <a:r>
              <a:rPr lang="ru-RU" dirty="0"/>
              <a:t>, </a:t>
            </a:r>
            <a:r>
              <a:rPr lang="ru-RU" dirty="0" err="1"/>
              <a:t>лобода</a:t>
            </a:r>
            <a:r>
              <a:rPr lang="ru-RU" dirty="0"/>
              <a:t>, </a:t>
            </a:r>
            <a:r>
              <a:rPr lang="ru-RU" dirty="0" err="1"/>
              <a:t>м'ята</a:t>
            </a:r>
            <a:r>
              <a:rPr lang="ru-RU" dirty="0"/>
              <a:t> </a:t>
            </a:r>
            <a:r>
              <a:rPr lang="ru-RU" dirty="0" err="1"/>
              <a:t>болотна</a:t>
            </a:r>
            <a:r>
              <a:rPr lang="ru-RU" dirty="0"/>
              <a:t>, </a:t>
            </a:r>
            <a:r>
              <a:rPr lang="ru-RU" dirty="0" err="1"/>
              <a:t>полин</a:t>
            </a:r>
            <a:r>
              <a:rPr lang="ru-RU" dirty="0"/>
              <a:t>, </a:t>
            </a:r>
            <a:r>
              <a:rPr lang="ru-RU" dirty="0" err="1"/>
              <a:t>пижмо</a:t>
            </a:r>
            <a:r>
              <a:rPr lang="ru-RU" dirty="0"/>
              <a:t>, рута </a:t>
            </a:r>
            <a:r>
              <a:rPr lang="ru-RU" dirty="0" err="1"/>
              <a:t>запашна</a:t>
            </a:r>
            <a:r>
              <a:rPr lang="ru-RU" dirty="0"/>
              <a:t>,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анісу</a:t>
            </a:r>
            <a:r>
              <a:rPr lang="ru-RU" dirty="0"/>
              <a:t>, </a:t>
            </a:r>
            <a:r>
              <a:rPr lang="ru-RU" dirty="0" err="1"/>
              <a:t>насіння</a:t>
            </a:r>
            <a:r>
              <a:rPr lang="ru-RU" dirty="0"/>
              <a:t> петрушки, сассафрас </a:t>
            </a:r>
            <a:r>
              <a:rPr lang="ru-RU" dirty="0" err="1"/>
              <a:t>бразильський</a:t>
            </a:r>
            <a:r>
              <a:rPr lang="ru-RU" dirty="0"/>
              <a:t>, туя </a:t>
            </a:r>
            <a:r>
              <a:rPr lang="ru-RU" dirty="0" err="1"/>
              <a:t>складчаста</a:t>
            </a:r>
            <a:r>
              <a:rPr lang="ru-RU" dirty="0"/>
              <a:t>, туя </a:t>
            </a:r>
            <a:r>
              <a:rPr lang="ru-RU" dirty="0" err="1"/>
              <a:t>західна</a:t>
            </a:r>
            <a:r>
              <a:rPr lang="ru-RU" dirty="0"/>
              <a:t>, </a:t>
            </a:r>
            <a:r>
              <a:rPr lang="ru-RU" dirty="0" err="1"/>
              <a:t>хрін</a:t>
            </a:r>
            <a:r>
              <a:rPr lang="ru-RU" dirty="0"/>
              <a:t>, чабер </a:t>
            </a:r>
            <a:r>
              <a:rPr lang="ru-RU" dirty="0" err="1"/>
              <a:t>садовий</a:t>
            </a:r>
            <a:r>
              <a:rPr lang="ru-RU" dirty="0"/>
              <a:t>, чабер </a:t>
            </a:r>
            <a:r>
              <a:rPr lang="ru-RU" dirty="0" err="1"/>
              <a:t>гірський</a:t>
            </a:r>
            <a:r>
              <a:rPr lang="ru-RU" dirty="0"/>
              <a:t>, </a:t>
            </a:r>
            <a:r>
              <a:rPr lang="ru-RU" dirty="0" err="1"/>
              <a:t>яборанді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496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reenmama.ru/dn_images/00/81/63/92/125881051811892635_11973971708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55" y="1052736"/>
            <a:ext cx="49543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75" y="332656"/>
            <a:ext cx="3866127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ea typeface="Calibri"/>
                <a:cs typeface="Times New Roman"/>
              </a:rPr>
              <a:t>Аромати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зайняли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особливе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місце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сучасному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побуті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dirty="0" err="1">
                <a:ea typeface="Calibri"/>
                <a:cs typeface="Times New Roman"/>
              </a:rPr>
              <a:t>Немає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землі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жодної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людини</a:t>
            </a:r>
            <a:r>
              <a:rPr lang="ru-RU" dirty="0">
                <a:ea typeface="Calibri"/>
                <a:cs typeface="Times New Roman"/>
              </a:rPr>
              <a:t>, яка б не </a:t>
            </a:r>
            <a:r>
              <a:rPr lang="ru-RU" dirty="0" err="1">
                <a:ea typeface="Calibri"/>
                <a:cs typeface="Times New Roman"/>
              </a:rPr>
              <a:t>застосовував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аромати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dirty="0" err="1" smtClean="0">
                <a:ea typeface="Calibri"/>
                <a:cs typeface="Times New Roman"/>
              </a:rPr>
              <a:t>Цілком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природно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не </a:t>
            </a:r>
            <a:r>
              <a:rPr lang="ru-RU" dirty="0" err="1">
                <a:ea typeface="Calibri"/>
                <a:cs typeface="Times New Roman"/>
              </a:rPr>
              <a:t>акцентуючи</a:t>
            </a:r>
            <a:r>
              <a:rPr lang="ru-RU" dirty="0">
                <a:ea typeface="Calibri"/>
                <a:cs typeface="Times New Roman"/>
              </a:rPr>
              <a:t> свою </a:t>
            </a:r>
            <a:r>
              <a:rPr lang="ru-RU" dirty="0" err="1">
                <a:ea typeface="Calibri"/>
                <a:cs typeface="Times New Roman"/>
              </a:rPr>
              <a:t>увагу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цьому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факті</a:t>
            </a:r>
            <a:r>
              <a:rPr lang="ru-RU" dirty="0">
                <a:ea typeface="Calibri"/>
                <a:cs typeface="Times New Roman"/>
              </a:rPr>
              <a:t>, люди </a:t>
            </a:r>
            <a:r>
              <a:rPr lang="ru-RU" dirty="0" err="1">
                <a:ea typeface="Calibri"/>
                <a:cs typeface="Times New Roman"/>
              </a:rPr>
              <a:t>використовують</a:t>
            </a:r>
            <a:r>
              <a:rPr lang="ru-RU" dirty="0">
                <a:ea typeface="Calibri"/>
                <a:cs typeface="Times New Roman"/>
              </a:rPr>
              <a:t> у </a:t>
            </a:r>
            <a:r>
              <a:rPr lang="ru-RU" dirty="0" err="1">
                <a:ea typeface="Calibri"/>
                <a:cs typeface="Times New Roman"/>
              </a:rPr>
              <a:t>їжу</a:t>
            </a:r>
            <a:r>
              <a:rPr lang="ru-RU" dirty="0">
                <a:ea typeface="Calibri"/>
                <a:cs typeface="Times New Roman"/>
              </a:rPr>
              <a:t> і в </a:t>
            </a:r>
            <a:r>
              <a:rPr lang="ru-RU" dirty="0" err="1">
                <a:ea typeface="Calibri"/>
                <a:cs typeface="Times New Roman"/>
              </a:rPr>
              <a:t>побуті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ефірні</a:t>
            </a:r>
            <a:r>
              <a:rPr lang="ru-RU" dirty="0">
                <a:ea typeface="Calibri"/>
                <a:cs typeface="Times New Roman"/>
              </a:rPr>
              <a:t> масла. </a:t>
            </a:r>
            <a:r>
              <a:rPr lang="ru-RU" dirty="0" err="1">
                <a:ea typeface="Calibri"/>
                <a:cs typeface="Times New Roman"/>
              </a:rPr>
              <a:t>Від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народження</a:t>
            </a:r>
            <a:r>
              <a:rPr lang="ru-RU" dirty="0">
                <a:ea typeface="Calibri"/>
                <a:cs typeface="Times New Roman"/>
              </a:rPr>
              <a:t> до </a:t>
            </a:r>
            <a:r>
              <a:rPr lang="ru-RU" dirty="0" err="1">
                <a:ea typeface="Calibri"/>
                <a:cs typeface="Times New Roman"/>
              </a:rPr>
              <a:t>самої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смерті</a:t>
            </a:r>
            <a:r>
              <a:rPr lang="ru-RU" dirty="0">
                <a:ea typeface="Calibri"/>
                <a:cs typeface="Times New Roman"/>
              </a:rPr>
              <a:t>, не </a:t>
            </a:r>
            <a:r>
              <a:rPr lang="ru-RU" dirty="0" err="1">
                <a:ea typeface="Calibri"/>
                <a:cs typeface="Times New Roman"/>
              </a:rPr>
              <a:t>потребуючи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спеціальному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навчанні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або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термінах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dirty="0" err="1">
                <a:ea typeface="Calibri"/>
                <a:cs typeface="Times New Roman"/>
              </a:rPr>
              <a:t>Аромати</a:t>
            </a:r>
            <a:r>
              <a:rPr lang="ru-RU" dirty="0">
                <a:ea typeface="Calibri"/>
                <a:cs typeface="Times New Roman"/>
              </a:rPr>
              <a:t> - </a:t>
            </a:r>
            <a:r>
              <a:rPr lang="ru-RU" dirty="0" err="1">
                <a:ea typeface="Calibri"/>
                <a:cs typeface="Times New Roman"/>
              </a:rPr>
              <a:t>невід'ємна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частина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життя</a:t>
            </a:r>
            <a:r>
              <a:rPr lang="ru-RU" dirty="0">
                <a:ea typeface="Calibri"/>
                <a:cs typeface="Times New Roman"/>
              </a:rPr>
              <a:t>, як тепло, </a:t>
            </a:r>
            <a:r>
              <a:rPr lang="ru-RU" dirty="0" err="1">
                <a:ea typeface="Calibri"/>
                <a:cs typeface="Times New Roman"/>
              </a:rPr>
              <a:t>колір</a:t>
            </a:r>
            <a:r>
              <a:rPr lang="ru-RU" dirty="0">
                <a:ea typeface="Calibri"/>
                <a:cs typeface="Times New Roman"/>
              </a:rPr>
              <a:t> та звук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604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94" y="620688"/>
            <a:ext cx="8064896" cy="3508977"/>
          </a:xfrm>
        </p:spPr>
        <p:txBody>
          <a:bodyPr>
            <a:normAutofit/>
          </a:bodyPr>
          <a:lstStyle/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ea typeface="Calibri"/>
                <a:cs typeface="Times New Roman"/>
              </a:rPr>
              <a:t>Ефірні</a:t>
            </a:r>
            <a:r>
              <a:rPr lang="ru-RU" b="1" dirty="0">
                <a:ea typeface="Calibri"/>
                <a:cs typeface="Times New Roman"/>
              </a:rPr>
              <a:t> масла </a:t>
            </a:r>
            <a:r>
              <a:rPr lang="ru-RU" b="1" dirty="0" err="1">
                <a:ea typeface="Calibri"/>
                <a:cs typeface="Times New Roman"/>
              </a:rPr>
              <a:t>або</a:t>
            </a: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dirty="0" err="1">
                <a:ea typeface="Calibri"/>
                <a:cs typeface="Times New Roman"/>
              </a:rPr>
              <a:t>пахощі</a:t>
            </a:r>
            <a:r>
              <a:rPr lang="ru-RU" dirty="0">
                <a:ea typeface="Calibri"/>
                <a:cs typeface="Times New Roman"/>
              </a:rPr>
              <a:t> - </a:t>
            </a:r>
            <a:r>
              <a:rPr lang="ru-RU" dirty="0" err="1">
                <a:ea typeface="Calibri"/>
                <a:cs typeface="Times New Roman"/>
              </a:rPr>
              <a:t>це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клас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летючих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органічних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сполук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одержуваних</a:t>
            </a:r>
            <a:r>
              <a:rPr lang="ru-RU" dirty="0">
                <a:ea typeface="Calibri"/>
                <a:cs typeface="Times New Roman"/>
              </a:rPr>
              <a:t> з </a:t>
            </a:r>
            <a:r>
              <a:rPr lang="ru-RU" dirty="0" err="1">
                <a:ea typeface="Calibri"/>
                <a:cs typeface="Times New Roman"/>
              </a:rPr>
              <a:t>ефіроолійних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рослин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володіють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характерним</a:t>
            </a:r>
            <a:r>
              <a:rPr lang="ru-RU" dirty="0" smtClean="0">
                <a:ea typeface="Calibri"/>
                <a:cs typeface="Times New Roman"/>
              </a:rPr>
              <a:t> запахом </a:t>
            </a:r>
            <a:r>
              <a:rPr lang="ru-RU" dirty="0">
                <a:ea typeface="Calibri"/>
                <a:cs typeface="Times New Roman"/>
              </a:rPr>
              <a:t>і </a:t>
            </a:r>
            <a:r>
              <a:rPr lang="ru-RU" dirty="0" err="1">
                <a:ea typeface="Calibri"/>
                <a:cs typeface="Times New Roman"/>
              </a:rPr>
              <a:t>пекучим</a:t>
            </a:r>
            <a:r>
              <a:rPr lang="ru-RU" dirty="0">
                <a:ea typeface="Calibri"/>
                <a:cs typeface="Times New Roman"/>
              </a:rPr>
              <a:t> смаком. </a:t>
            </a:r>
            <a:endParaRPr lang="ru-RU" dirty="0"/>
          </a:p>
        </p:txBody>
      </p:sp>
      <p:pic>
        <p:nvPicPr>
          <p:cNvPr id="1026" name="Picture 2" descr="http://www.2bgreen.co.uk/images/products/c_69_120401072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412093" cy="40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9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4392487" cy="5838066"/>
          </a:xfrm>
        </p:spPr>
        <p:txBody>
          <a:bodyPr>
            <a:normAutofit/>
          </a:bodyPr>
          <a:lstStyle/>
          <a:p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ефірне</a:t>
            </a:r>
            <a:r>
              <a:rPr lang="ru-RU" dirty="0"/>
              <a:t> масло, і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унікальну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. </a:t>
            </a:r>
            <a:r>
              <a:rPr lang="ru-RU" dirty="0" err="1"/>
              <a:t>Двох</a:t>
            </a:r>
            <a:r>
              <a:rPr lang="ru-RU" dirty="0"/>
              <a:t> абсолютно </a:t>
            </a:r>
            <a:r>
              <a:rPr lang="ru-RU" dirty="0" err="1"/>
              <a:t>однакових</a:t>
            </a:r>
            <a:r>
              <a:rPr lang="ru-RU" dirty="0"/>
              <a:t> 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масел в </a:t>
            </a:r>
            <a:r>
              <a:rPr lang="ru-RU" dirty="0" err="1"/>
              <a:t>природі</a:t>
            </a:r>
            <a:r>
              <a:rPr lang="ru-RU" dirty="0"/>
              <a:t> не </a:t>
            </a:r>
            <a:r>
              <a:rPr lang="ru-RU" dirty="0" err="1" smtClean="0"/>
              <a:t>існує</a:t>
            </a:r>
            <a:r>
              <a:rPr lang="ru-RU" dirty="0" smtClean="0"/>
              <a:t>. </a:t>
            </a:r>
            <a:r>
              <a:rPr lang="ru-RU" dirty="0"/>
              <a:t>Але </a:t>
            </a:r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ефіроолійними</a:t>
            </a:r>
            <a:r>
              <a:rPr lang="ru-RU" dirty="0"/>
              <a:t> не є. </a:t>
            </a:r>
          </a:p>
        </p:txBody>
      </p:sp>
      <p:pic>
        <p:nvPicPr>
          <p:cNvPr id="2052" name="Picture 4" descr="http://www.womanews.ru/wp-content/uploads/2012/04/img2_1334608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713446"/>
            <a:ext cx="3868040" cy="58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6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omaterapia-esencias.com/wp-content/uploads/2009/08/na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50387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61" y="692696"/>
            <a:ext cx="4108739" cy="5616624"/>
          </a:xfrm>
        </p:spPr>
        <p:txBody>
          <a:bodyPr>
            <a:normAutofit/>
          </a:bodyPr>
          <a:lstStyle/>
          <a:p>
            <a:r>
              <a:rPr lang="ru-RU" dirty="0" err="1">
                <a:ea typeface="Calibri"/>
                <a:cs typeface="Arial"/>
              </a:rPr>
              <a:t>Ефірне</a:t>
            </a:r>
            <a:r>
              <a:rPr lang="ru-RU" dirty="0">
                <a:ea typeface="Calibri"/>
                <a:cs typeface="Arial"/>
              </a:rPr>
              <a:t> масло </a:t>
            </a:r>
            <a:r>
              <a:rPr lang="ru-RU" dirty="0" err="1">
                <a:ea typeface="Calibri"/>
                <a:cs typeface="Arial"/>
              </a:rPr>
              <a:t>надає</a:t>
            </a:r>
            <a:r>
              <a:rPr lang="ru-RU" dirty="0">
                <a:ea typeface="Calibri"/>
                <a:cs typeface="Arial"/>
              </a:rPr>
              <a:t> в </a:t>
            </a:r>
            <a:r>
              <a:rPr lang="ru-RU" dirty="0" err="1">
                <a:ea typeface="Calibri"/>
                <a:cs typeface="Arial"/>
              </a:rPr>
              <a:t>цілому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таку</a:t>
            </a:r>
            <a:r>
              <a:rPr lang="ru-RU" dirty="0">
                <a:ea typeface="Calibri"/>
                <a:cs typeface="Arial"/>
              </a:rPr>
              <a:t> ж </a:t>
            </a:r>
            <a:r>
              <a:rPr lang="ru-RU" dirty="0" err="1">
                <a:ea typeface="Calibri"/>
                <a:cs typeface="Arial"/>
              </a:rPr>
              <a:t>дію</a:t>
            </a:r>
            <a:r>
              <a:rPr lang="ru-RU" dirty="0">
                <a:ea typeface="Calibri"/>
                <a:cs typeface="Arial"/>
              </a:rPr>
              <a:t> на </a:t>
            </a:r>
            <a:r>
              <a:rPr lang="ru-RU" dirty="0" err="1">
                <a:ea typeface="Calibri"/>
                <a:cs typeface="Arial"/>
              </a:rPr>
              <a:t>організм</a:t>
            </a:r>
            <a:r>
              <a:rPr lang="ru-RU" dirty="0">
                <a:ea typeface="Calibri"/>
                <a:cs typeface="Arial"/>
              </a:rPr>
              <a:t>, як і </a:t>
            </a:r>
            <a:r>
              <a:rPr lang="ru-RU" dirty="0" err="1">
                <a:ea typeface="Calibri"/>
                <a:cs typeface="Arial"/>
              </a:rPr>
              <a:t>рослина</a:t>
            </a:r>
            <a:r>
              <a:rPr lang="ru-RU" dirty="0">
                <a:ea typeface="Calibri"/>
                <a:cs typeface="Arial"/>
              </a:rPr>
              <a:t>, з </a:t>
            </a:r>
            <a:r>
              <a:rPr lang="ru-RU" dirty="0" err="1">
                <a:ea typeface="Calibri"/>
                <a:cs typeface="Arial"/>
              </a:rPr>
              <a:t>якого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його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одержують</a:t>
            </a:r>
            <a:r>
              <a:rPr lang="ru-RU" dirty="0">
                <a:ea typeface="Calibri"/>
                <a:cs typeface="Arial"/>
              </a:rPr>
              <a:t>. Але в </a:t>
            </a:r>
            <a:r>
              <a:rPr lang="ru-RU" dirty="0" err="1">
                <a:ea typeface="Calibri"/>
                <a:cs typeface="Arial"/>
              </a:rPr>
              <a:t>ряді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випадків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дію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ефірної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олії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може</a:t>
            </a:r>
            <a:r>
              <a:rPr lang="ru-RU" dirty="0">
                <a:ea typeface="Calibri"/>
                <a:cs typeface="Arial"/>
              </a:rPr>
              <a:t> бути </a:t>
            </a:r>
            <a:r>
              <a:rPr lang="ru-RU" dirty="0" err="1">
                <a:ea typeface="Calibri"/>
                <a:cs typeface="Arial"/>
              </a:rPr>
              <a:t>набагато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сильніше</a:t>
            </a:r>
            <a:r>
              <a:rPr lang="ru-RU" dirty="0">
                <a:ea typeface="Calibri"/>
                <a:cs typeface="Arial"/>
              </a:rPr>
              <a:t>. І </a:t>
            </a:r>
            <a:r>
              <a:rPr lang="ru-RU" dirty="0" err="1">
                <a:ea typeface="Calibri"/>
                <a:cs typeface="Arial"/>
              </a:rPr>
              <a:t>вже</a:t>
            </a:r>
            <a:r>
              <a:rPr lang="ru-RU" dirty="0">
                <a:ea typeface="Calibri"/>
                <a:cs typeface="Arial"/>
              </a:rPr>
              <a:t> абсолютно точно, </a:t>
            </a:r>
            <a:r>
              <a:rPr lang="ru-RU" dirty="0" err="1">
                <a:ea typeface="Calibri"/>
                <a:cs typeface="Arial"/>
              </a:rPr>
              <a:t>що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ефірні</a:t>
            </a:r>
            <a:r>
              <a:rPr lang="ru-RU" dirty="0">
                <a:ea typeface="Calibri"/>
                <a:cs typeface="Arial"/>
              </a:rPr>
              <a:t> масла </a:t>
            </a:r>
            <a:r>
              <a:rPr lang="ru-RU" dirty="0" err="1">
                <a:ea typeface="Calibri"/>
                <a:cs typeface="Arial"/>
              </a:rPr>
              <a:t>роблять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більш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ефективний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вплив</a:t>
            </a:r>
            <a:r>
              <a:rPr lang="ru-RU" dirty="0">
                <a:ea typeface="Calibri"/>
                <a:cs typeface="Arial"/>
              </a:rPr>
              <a:t> на </a:t>
            </a:r>
            <a:r>
              <a:rPr lang="ru-RU" dirty="0" err="1">
                <a:ea typeface="Calibri"/>
                <a:cs typeface="Arial"/>
              </a:rPr>
              <a:t>психіку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людини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ніж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лікарські</a:t>
            </a:r>
            <a:r>
              <a:rPr lang="ru-RU" dirty="0">
                <a:ea typeface="Calibri"/>
                <a:cs typeface="Arial"/>
              </a:rPr>
              <a:t> трави.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66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80920" cy="3508977"/>
          </a:xfrm>
        </p:spPr>
        <p:txBody>
          <a:bodyPr>
            <a:normAutofit/>
          </a:bodyPr>
          <a:lstStyle/>
          <a:p>
            <a:r>
              <a:rPr lang="ru-RU" dirty="0" err="1">
                <a:ea typeface="Calibri"/>
                <a:cs typeface="Arial"/>
              </a:rPr>
              <a:t>Дивовижне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вплив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ароматів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відмітили</a:t>
            </a:r>
            <a:r>
              <a:rPr lang="ru-RU" dirty="0">
                <a:ea typeface="Calibri"/>
                <a:cs typeface="Arial"/>
              </a:rPr>
              <a:t> і </a:t>
            </a:r>
            <a:r>
              <a:rPr lang="ru-RU" dirty="0" err="1">
                <a:ea typeface="Calibri"/>
                <a:cs typeface="Arial"/>
              </a:rPr>
              <a:t>успішно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використовували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ще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стародавні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єгиптяни</a:t>
            </a:r>
            <a:r>
              <a:rPr lang="ru-RU" dirty="0">
                <a:ea typeface="Calibri"/>
                <a:cs typeface="Arial"/>
              </a:rPr>
              <a:t>. </a:t>
            </a:r>
            <a:r>
              <a:rPr lang="ru-RU" dirty="0" smtClean="0">
                <a:ea typeface="Calibri"/>
                <a:cs typeface="Arial"/>
              </a:rPr>
              <a:t>Греки </a:t>
            </a:r>
            <a:r>
              <a:rPr lang="ru-RU" dirty="0" err="1">
                <a:ea typeface="Calibri"/>
                <a:cs typeface="Arial"/>
              </a:rPr>
              <a:t>продовжили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дослідження</a:t>
            </a:r>
            <a:r>
              <a:rPr lang="ru-RU" dirty="0">
                <a:ea typeface="Calibri"/>
                <a:cs typeface="Arial"/>
              </a:rPr>
              <a:t> в </a:t>
            </a:r>
            <a:r>
              <a:rPr lang="ru-RU" dirty="0" err="1">
                <a:ea typeface="Calibri"/>
                <a:cs typeface="Arial"/>
              </a:rPr>
              <a:t>галузі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ароматерапії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відкрили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нові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методи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застосування</a:t>
            </a:r>
            <a:r>
              <a:rPr lang="ru-RU" dirty="0">
                <a:ea typeface="Calibri"/>
                <a:cs typeface="Arial"/>
              </a:rPr>
              <a:t> масел в </a:t>
            </a:r>
            <a:r>
              <a:rPr lang="ru-RU" dirty="0" err="1">
                <a:ea typeface="Calibri"/>
                <a:cs typeface="Arial"/>
              </a:rPr>
              <a:t>медичних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цілях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актуальні</a:t>
            </a:r>
            <a:r>
              <a:rPr lang="ru-RU" dirty="0">
                <a:ea typeface="Calibri"/>
                <a:cs typeface="Arial"/>
              </a:rPr>
              <a:t> і в </a:t>
            </a:r>
            <a:r>
              <a:rPr lang="ru-RU" dirty="0" err="1">
                <a:ea typeface="Calibri"/>
                <a:cs typeface="Arial"/>
              </a:rPr>
              <a:t>сучасній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практиці</a:t>
            </a:r>
            <a:r>
              <a:rPr lang="ru-RU" dirty="0">
                <a:ea typeface="Calibri"/>
                <a:cs typeface="Arial"/>
              </a:rPr>
              <a:t>. </a:t>
            </a:r>
            <a:r>
              <a:rPr lang="ru-RU" dirty="0" err="1">
                <a:ea typeface="Calibri"/>
                <a:cs typeface="Arial"/>
              </a:rPr>
              <a:t>Римляни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базували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свої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знання</a:t>
            </a:r>
            <a:r>
              <a:rPr lang="ru-RU" dirty="0">
                <a:ea typeface="Calibri"/>
                <a:cs typeface="Arial"/>
              </a:rPr>
              <a:t> на </a:t>
            </a:r>
            <a:r>
              <a:rPr lang="ru-RU" dirty="0" err="1" smtClean="0">
                <a:ea typeface="Calibri"/>
                <a:cs typeface="Arial"/>
              </a:rPr>
              <a:t>досягненнях</a:t>
            </a:r>
            <a:r>
              <a:rPr lang="ru-RU" dirty="0" smtClean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греків</a:t>
            </a:r>
            <a:r>
              <a:rPr lang="ru-RU" dirty="0">
                <a:ea typeface="Calibri"/>
                <a:cs typeface="Arial"/>
              </a:rPr>
              <a:t>. </a:t>
            </a:r>
            <a:endParaRPr lang="ru-RU" dirty="0"/>
          </a:p>
        </p:txBody>
      </p:sp>
      <p:pic>
        <p:nvPicPr>
          <p:cNvPr id="4100" name="Picture 4" descr="http://www.6rb.com/uploads/photos/n8_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4072"/>
            <a:ext cx="5386907" cy="35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17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08912" cy="2520280"/>
          </a:xfrm>
        </p:spPr>
        <p:txBody>
          <a:bodyPr>
            <a:normAutofit fontScale="85000" lnSpcReduction="20000"/>
          </a:bodyPr>
          <a:lstStyle/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Arial"/>
              </a:rPr>
              <a:t>У </a:t>
            </a:r>
            <a:r>
              <a:rPr lang="ru-RU" dirty="0">
                <a:ea typeface="Calibri"/>
                <a:cs typeface="Arial"/>
              </a:rPr>
              <a:t>1904 </a:t>
            </a:r>
            <a:r>
              <a:rPr lang="ru-RU" dirty="0" err="1">
                <a:ea typeface="Calibri"/>
                <a:cs typeface="Arial"/>
              </a:rPr>
              <a:t>році</a:t>
            </a:r>
            <a:r>
              <a:rPr lang="ru-RU" dirty="0">
                <a:ea typeface="Calibri"/>
                <a:cs typeface="Arial"/>
              </a:rPr>
              <a:t> у </a:t>
            </a:r>
            <a:r>
              <a:rPr lang="ru-RU" dirty="0" err="1">
                <a:ea typeface="Calibri"/>
                <a:cs typeface="Arial"/>
              </a:rPr>
              <a:t>Франції</a:t>
            </a:r>
            <a:r>
              <a:rPr lang="ru-RU" dirty="0">
                <a:ea typeface="Calibri"/>
                <a:cs typeface="Arial"/>
              </a:rPr>
              <a:t> в </a:t>
            </a:r>
            <a:r>
              <a:rPr lang="ru-RU" dirty="0" err="1">
                <a:ea typeface="Calibri"/>
                <a:cs typeface="Arial"/>
              </a:rPr>
              <a:t>лабораторії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хіміка</a:t>
            </a:r>
            <a:r>
              <a:rPr lang="ru-RU" dirty="0">
                <a:ea typeface="Calibri"/>
                <a:cs typeface="Arial"/>
              </a:rPr>
              <a:t> Рене </a:t>
            </a:r>
            <a:r>
              <a:rPr lang="ru-RU" dirty="0" err="1" smtClean="0">
                <a:ea typeface="Calibri"/>
                <a:cs typeface="Arial"/>
              </a:rPr>
              <a:t>Гаттенфоса</a:t>
            </a:r>
            <a:r>
              <a:rPr lang="ru-RU" dirty="0" smtClean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стався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вибух</a:t>
            </a:r>
            <a:r>
              <a:rPr lang="ru-RU" dirty="0">
                <a:ea typeface="Calibri"/>
                <a:cs typeface="Arial"/>
              </a:rPr>
              <a:t>. Вогнем </a:t>
            </a:r>
            <a:r>
              <a:rPr lang="ru-RU" dirty="0" err="1">
                <a:ea typeface="Calibri"/>
                <a:cs typeface="Arial"/>
              </a:rPr>
              <a:t>хіміку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обпалило</a:t>
            </a:r>
            <a:r>
              <a:rPr lang="ru-RU" dirty="0">
                <a:ea typeface="Calibri"/>
                <a:cs typeface="Arial"/>
              </a:rPr>
              <a:t> руки, </a:t>
            </a:r>
            <a:r>
              <a:rPr lang="ru-RU" dirty="0" err="1">
                <a:ea typeface="Calibri"/>
                <a:cs typeface="Arial"/>
              </a:rPr>
              <a:t>він</a:t>
            </a:r>
            <a:r>
              <a:rPr lang="ru-RU" dirty="0">
                <a:ea typeface="Calibri"/>
                <a:cs typeface="Arial"/>
              </a:rPr>
              <a:t> сунув </a:t>
            </a:r>
            <a:r>
              <a:rPr lang="ru-RU" dirty="0" err="1">
                <a:ea typeface="Calibri"/>
                <a:cs typeface="Arial"/>
              </a:rPr>
              <a:t>їх</a:t>
            </a:r>
            <a:r>
              <a:rPr lang="ru-RU" dirty="0">
                <a:ea typeface="Calibri"/>
                <a:cs typeface="Arial"/>
              </a:rPr>
              <a:t> у банку з </a:t>
            </a:r>
            <a:r>
              <a:rPr lang="ru-RU" dirty="0" err="1">
                <a:ea typeface="Calibri"/>
                <a:cs typeface="Arial"/>
              </a:rPr>
              <a:t>лавандовим</a:t>
            </a:r>
            <a:r>
              <a:rPr lang="ru-RU" dirty="0">
                <a:ea typeface="Calibri"/>
                <a:cs typeface="Arial"/>
              </a:rPr>
              <a:t> маслом і </a:t>
            </a:r>
            <a:r>
              <a:rPr lang="ru-RU" dirty="0" err="1">
                <a:ea typeface="Calibri"/>
                <a:cs typeface="Arial"/>
              </a:rPr>
              <a:t>був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вражений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ефектом</a:t>
            </a:r>
            <a:r>
              <a:rPr lang="ru-RU" dirty="0">
                <a:ea typeface="Calibri"/>
                <a:cs typeface="Arial"/>
              </a:rPr>
              <a:t>: </a:t>
            </a:r>
            <a:r>
              <a:rPr lang="ru-RU" dirty="0" err="1">
                <a:ea typeface="Calibri"/>
                <a:cs typeface="Arial"/>
              </a:rPr>
              <a:t>біль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швидко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пройшла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опіки</a:t>
            </a:r>
            <a:r>
              <a:rPr lang="ru-RU" dirty="0">
                <a:ea typeface="Calibri"/>
                <a:cs typeface="Arial"/>
              </a:rPr>
              <a:t> зажили, </a:t>
            </a:r>
            <a:r>
              <a:rPr lang="ru-RU" dirty="0" err="1">
                <a:ea typeface="Calibri"/>
                <a:cs typeface="Arial"/>
              </a:rPr>
              <a:t>навіть</a:t>
            </a:r>
            <a:r>
              <a:rPr lang="ru-RU" dirty="0">
                <a:ea typeface="Calibri"/>
                <a:cs typeface="Arial"/>
              </a:rPr>
              <a:t> не </a:t>
            </a:r>
            <a:r>
              <a:rPr lang="ru-RU" dirty="0" err="1">
                <a:ea typeface="Calibri"/>
                <a:cs typeface="Arial"/>
              </a:rPr>
              <a:t>залишивши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шрамів</a:t>
            </a:r>
            <a:r>
              <a:rPr lang="ru-RU" dirty="0">
                <a:ea typeface="Calibri"/>
                <a:cs typeface="Arial"/>
              </a:rPr>
              <a:t>. </a:t>
            </a:r>
            <a:r>
              <a:rPr lang="ru-RU" dirty="0" err="1">
                <a:ea typeface="Calibri"/>
                <a:cs typeface="Arial"/>
              </a:rPr>
              <a:t>Саме</a:t>
            </a:r>
            <a:r>
              <a:rPr lang="ru-RU" dirty="0">
                <a:ea typeface="Calibri"/>
                <a:cs typeface="Arial"/>
              </a:rPr>
              <a:t> так </a:t>
            </a:r>
            <a:r>
              <a:rPr lang="ru-RU" dirty="0" err="1">
                <a:ea typeface="Calibri"/>
                <a:cs typeface="Arial"/>
              </a:rPr>
              <a:t>він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познайомився</a:t>
            </a:r>
            <a:r>
              <a:rPr lang="ru-RU" dirty="0">
                <a:ea typeface="Calibri"/>
                <a:cs typeface="Arial"/>
              </a:rPr>
              <a:t> з </a:t>
            </a:r>
            <a:r>
              <a:rPr lang="ru-RU" dirty="0" err="1">
                <a:ea typeface="Calibri"/>
                <a:cs typeface="Arial"/>
              </a:rPr>
              <a:t>цілющим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властивістю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ефірних</a:t>
            </a:r>
            <a:r>
              <a:rPr lang="ru-RU" dirty="0">
                <a:ea typeface="Calibri"/>
                <a:cs typeface="Arial"/>
              </a:rPr>
              <a:t> масел, </a:t>
            </a:r>
            <a:r>
              <a:rPr lang="ru-RU" dirty="0" err="1">
                <a:ea typeface="Calibri"/>
                <a:cs typeface="Arial"/>
              </a:rPr>
              <a:t>які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під</a:t>
            </a:r>
            <a:r>
              <a:rPr lang="ru-RU" dirty="0">
                <a:ea typeface="Calibri"/>
                <a:cs typeface="Arial"/>
              </a:rPr>
              <a:t> час </a:t>
            </a:r>
            <a:r>
              <a:rPr lang="ru-RU" dirty="0" err="1">
                <a:ea typeface="Calibri"/>
                <a:cs typeface="Arial"/>
              </a:rPr>
              <a:t>першої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світової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війни</a:t>
            </a:r>
            <a:r>
              <a:rPr lang="ru-RU" dirty="0">
                <a:ea typeface="Calibri"/>
                <a:cs typeface="Arial"/>
              </a:rPr>
              <a:t> стали широко </a:t>
            </a:r>
            <a:r>
              <a:rPr lang="ru-RU" dirty="0" err="1">
                <a:ea typeface="Calibri"/>
                <a:cs typeface="Arial"/>
              </a:rPr>
              <a:t>використовуватися</a:t>
            </a:r>
            <a:r>
              <a:rPr lang="ru-RU" dirty="0">
                <a:ea typeface="Calibri"/>
                <a:cs typeface="Arial"/>
              </a:rPr>
              <a:t> при </a:t>
            </a:r>
            <a:r>
              <a:rPr lang="ru-RU" dirty="0" err="1">
                <a:ea typeface="Calibri"/>
                <a:cs typeface="Arial"/>
              </a:rPr>
              <a:t>хірургічних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операціях</a:t>
            </a:r>
            <a:r>
              <a:rPr lang="ru-RU" dirty="0">
                <a:ea typeface="Calibri"/>
                <a:cs typeface="Arial"/>
              </a:rPr>
              <a:t>. </a:t>
            </a:r>
            <a:endParaRPr lang="ru-RU" dirty="0"/>
          </a:p>
        </p:txBody>
      </p:sp>
      <p:pic>
        <p:nvPicPr>
          <p:cNvPr id="5122" name="Picture 2" descr="http://www.punmiris.com/himg/o.4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5688"/>
            <a:ext cx="4572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05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824536" cy="5832648"/>
          </a:xfrm>
        </p:spPr>
        <p:txBody>
          <a:bodyPr>
            <a:normAutofit fontScale="77500" lnSpcReduction="20000"/>
          </a:bodyPr>
          <a:lstStyle/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ea typeface="Calibri"/>
                <a:cs typeface="Arial"/>
              </a:rPr>
              <a:t>Ефірні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олії</a:t>
            </a:r>
            <a:r>
              <a:rPr lang="ru-RU" dirty="0">
                <a:ea typeface="Calibri"/>
                <a:cs typeface="Arial"/>
              </a:rPr>
              <a:t>, як </a:t>
            </a:r>
            <a:r>
              <a:rPr lang="ru-RU" dirty="0" err="1">
                <a:ea typeface="Calibri"/>
                <a:cs typeface="Arial"/>
              </a:rPr>
              <a:t>з'ясувалося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прискорюють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процес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регенерації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клітин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що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сприяє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швидкому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загоєнню</a:t>
            </a:r>
            <a:r>
              <a:rPr lang="ru-RU" dirty="0">
                <a:ea typeface="Calibri"/>
                <a:cs typeface="Arial"/>
              </a:rPr>
              <a:t> ран, </a:t>
            </a:r>
            <a:r>
              <a:rPr lang="ru-RU" dirty="0" err="1">
                <a:ea typeface="Calibri"/>
                <a:cs typeface="Arial"/>
              </a:rPr>
              <a:t>лікують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запалення</a:t>
            </a:r>
            <a:r>
              <a:rPr lang="ru-RU" dirty="0">
                <a:ea typeface="Calibri"/>
                <a:cs typeface="Arial"/>
              </a:rPr>
              <a:t>. </a:t>
            </a:r>
            <a:endParaRPr lang="en-US" dirty="0" smtClean="0">
              <a:ea typeface="Calibri"/>
              <a:cs typeface="Arial"/>
            </a:endParaRPr>
          </a:p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ea typeface="Calibri"/>
                <a:cs typeface="Arial"/>
              </a:rPr>
              <a:t>Ефірні</a:t>
            </a:r>
            <a:r>
              <a:rPr lang="ru-RU" dirty="0" smtClean="0">
                <a:ea typeface="Calibri"/>
                <a:cs typeface="Arial"/>
              </a:rPr>
              <a:t> </a:t>
            </a:r>
            <a:r>
              <a:rPr lang="ru-RU" dirty="0">
                <a:ea typeface="Calibri"/>
                <a:cs typeface="Arial"/>
              </a:rPr>
              <a:t>масла </a:t>
            </a:r>
            <a:r>
              <a:rPr lang="ru-RU" dirty="0" err="1">
                <a:ea typeface="Calibri"/>
                <a:cs typeface="Arial"/>
              </a:rPr>
              <a:t>заглушають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біль</a:t>
            </a:r>
            <a:r>
              <a:rPr lang="ru-RU" dirty="0">
                <a:ea typeface="Calibri"/>
                <a:cs typeface="Arial"/>
              </a:rPr>
              <a:t> при </a:t>
            </a:r>
            <a:r>
              <a:rPr lang="ru-RU" dirty="0" err="1">
                <a:ea typeface="Calibri"/>
                <a:cs typeface="Arial"/>
              </a:rPr>
              <a:t>ревматизмі</a:t>
            </a:r>
            <a:r>
              <a:rPr lang="ru-RU" dirty="0">
                <a:ea typeface="Calibri"/>
                <a:cs typeface="Arial"/>
              </a:rPr>
              <a:t> та </a:t>
            </a:r>
            <a:r>
              <a:rPr lang="ru-RU" dirty="0" err="1">
                <a:ea typeface="Calibri"/>
                <a:cs typeface="Arial"/>
              </a:rPr>
              <a:t>артриті</a:t>
            </a:r>
            <a:r>
              <a:rPr lang="ru-RU" dirty="0">
                <a:ea typeface="Calibri"/>
                <a:cs typeface="Arial"/>
              </a:rPr>
              <a:t>. </a:t>
            </a:r>
            <a:r>
              <a:rPr lang="ru-RU" dirty="0" err="1">
                <a:ea typeface="Calibri"/>
                <a:cs typeface="Arial"/>
              </a:rPr>
              <a:t>Рослинні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ароматичні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речовини</a:t>
            </a:r>
            <a:r>
              <a:rPr lang="ru-RU" dirty="0">
                <a:ea typeface="Calibri"/>
                <a:cs typeface="Arial"/>
              </a:rPr>
              <a:t> позитивно </a:t>
            </a:r>
            <a:r>
              <a:rPr lang="ru-RU" dirty="0" err="1">
                <a:ea typeface="Calibri"/>
                <a:cs typeface="Arial"/>
              </a:rPr>
              <a:t>впливають</a:t>
            </a:r>
            <a:r>
              <a:rPr lang="ru-RU" dirty="0">
                <a:ea typeface="Calibri"/>
                <a:cs typeface="Arial"/>
              </a:rPr>
              <a:t> на </a:t>
            </a:r>
            <a:r>
              <a:rPr lang="ru-RU" dirty="0" err="1">
                <a:ea typeface="Calibri"/>
                <a:cs typeface="Arial"/>
              </a:rPr>
              <a:t>серцево-судинну</a:t>
            </a:r>
            <a:r>
              <a:rPr lang="ru-RU" dirty="0">
                <a:ea typeface="Calibri"/>
                <a:cs typeface="Arial"/>
              </a:rPr>
              <a:t> систему. </a:t>
            </a:r>
            <a:r>
              <a:rPr lang="ru-RU" dirty="0" smtClean="0">
                <a:ea typeface="Calibri"/>
                <a:cs typeface="Arial"/>
              </a:rPr>
              <a:t>Вони </a:t>
            </a:r>
            <a:r>
              <a:rPr lang="ru-RU" dirty="0" err="1">
                <a:ea typeface="Calibri"/>
                <a:cs typeface="Arial"/>
              </a:rPr>
              <a:t>стимулюють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нервову</a:t>
            </a:r>
            <a:r>
              <a:rPr lang="ru-RU" dirty="0">
                <a:ea typeface="Calibri"/>
                <a:cs typeface="Arial"/>
              </a:rPr>
              <a:t> систему, </a:t>
            </a:r>
            <a:r>
              <a:rPr lang="ru-RU" dirty="0" err="1">
                <a:ea typeface="Calibri"/>
                <a:cs typeface="Arial"/>
              </a:rPr>
              <a:t>вимикають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нервове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напруження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знімають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стресові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стани</a:t>
            </a:r>
            <a:r>
              <a:rPr lang="ru-RU" dirty="0" smtClean="0">
                <a:ea typeface="Calibri"/>
                <a:cs typeface="Arial"/>
              </a:rPr>
              <a:t>.</a:t>
            </a:r>
          </a:p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ea typeface="Calibri"/>
                <a:cs typeface="Arial"/>
              </a:rPr>
              <a:t>Ефірні</a:t>
            </a:r>
            <a:r>
              <a:rPr lang="ru-RU" dirty="0" smtClean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олії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здатні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підвищувати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антиоксидантну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активність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крові</a:t>
            </a:r>
            <a:r>
              <a:rPr lang="ru-RU" dirty="0">
                <a:ea typeface="Calibri"/>
                <a:cs typeface="Arial"/>
              </a:rPr>
              <a:t> і </a:t>
            </a:r>
            <a:r>
              <a:rPr lang="ru-RU" dirty="0" err="1">
                <a:ea typeface="Calibri"/>
                <a:cs typeface="Arial"/>
              </a:rPr>
              <a:t>перешкоджати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накопиченню</a:t>
            </a:r>
            <a:r>
              <a:rPr lang="ru-RU" dirty="0">
                <a:ea typeface="Calibri"/>
                <a:cs typeface="Arial"/>
              </a:rPr>
              <a:t> в </a:t>
            </a:r>
            <a:r>
              <a:rPr lang="ru-RU" dirty="0" err="1">
                <a:ea typeface="Calibri"/>
                <a:cs typeface="Arial"/>
              </a:rPr>
              <a:t>організмі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вільних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недоокислених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продуктів</a:t>
            </a:r>
            <a:r>
              <a:rPr lang="ru-RU" dirty="0">
                <a:ea typeface="Calibri"/>
                <a:cs typeface="Arial"/>
              </a:rPr>
              <a:t>, </a:t>
            </a:r>
            <a:r>
              <a:rPr lang="ru-RU" dirty="0" err="1">
                <a:ea typeface="Calibri"/>
                <a:cs typeface="Arial"/>
              </a:rPr>
              <a:t>протидіяти</a:t>
            </a:r>
            <a:r>
              <a:rPr lang="ru-RU" dirty="0">
                <a:ea typeface="Calibri"/>
                <a:cs typeface="Arial"/>
              </a:rPr>
              <a:t> </a:t>
            </a:r>
            <a:r>
              <a:rPr lang="ru-RU" dirty="0" err="1">
                <a:ea typeface="Calibri"/>
                <a:cs typeface="Arial"/>
              </a:rPr>
              <a:t>їх</a:t>
            </a:r>
            <a:r>
              <a:rPr lang="ru-RU" dirty="0">
                <a:ea typeface="Calibri"/>
                <a:cs typeface="Arial"/>
              </a:rPr>
              <a:t> неблагополучному </a:t>
            </a:r>
            <a:r>
              <a:rPr lang="ru-RU" dirty="0" err="1">
                <a:ea typeface="Calibri"/>
                <a:cs typeface="Arial"/>
              </a:rPr>
              <a:t>впливу</a:t>
            </a:r>
            <a:r>
              <a:rPr lang="ru-RU" dirty="0">
                <a:ea typeface="Calibri"/>
                <a:cs typeface="Arial"/>
              </a:rPr>
              <a:t> на </a:t>
            </a:r>
            <a:r>
              <a:rPr lang="ru-RU" dirty="0" err="1">
                <a:ea typeface="Calibri"/>
                <a:cs typeface="Arial"/>
              </a:rPr>
              <a:t>організм</a:t>
            </a:r>
            <a:r>
              <a:rPr lang="ru-RU" dirty="0">
                <a:ea typeface="Calibri"/>
                <a:cs typeface="Arial"/>
              </a:rPr>
              <a:t>. 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media.fabulously40.com/images/o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194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9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4038"/>
            <a:ext cx="4320480" cy="6171306"/>
          </a:xfrm>
        </p:spPr>
        <p:txBody>
          <a:bodyPr>
            <a:normAutofit fontScale="92500" lnSpcReduction="20000"/>
          </a:bodyPr>
          <a:lstStyle/>
          <a:p>
            <a:pPr indent="90170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 smtClean="0">
                <a:ea typeface="Calibri"/>
                <a:cs typeface="Times New Roman"/>
              </a:rPr>
              <a:t>Дії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b="1" i="1" dirty="0" err="1">
                <a:ea typeface="Calibri"/>
                <a:cs typeface="Times New Roman"/>
              </a:rPr>
              <a:t>ефірних</a:t>
            </a:r>
            <a:r>
              <a:rPr lang="ru-RU" b="1" i="1" dirty="0">
                <a:ea typeface="Calibri"/>
                <a:cs typeface="Times New Roman"/>
              </a:rPr>
              <a:t> </a:t>
            </a:r>
            <a:r>
              <a:rPr lang="ru-RU" b="1" i="1" dirty="0" err="1" smtClean="0">
                <a:ea typeface="Calibri"/>
                <a:cs typeface="Times New Roman"/>
              </a:rPr>
              <a:t>олій</a:t>
            </a:r>
            <a:r>
              <a:rPr lang="ru-RU" b="1" i="1" dirty="0" smtClean="0"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Освіжаюча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дія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Бадьорить</a:t>
            </a:r>
            <a:r>
              <a:rPr lang="ru-RU" dirty="0" smtClean="0"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Посилення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працездатності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Рослаблююча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і </a:t>
            </a:r>
            <a:r>
              <a:rPr lang="ru-RU" dirty="0" err="1" smtClean="0">
                <a:ea typeface="Calibri"/>
                <a:cs typeface="Times New Roman"/>
              </a:rPr>
              <a:t>заспокійлива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дія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Проти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депресій</a:t>
            </a:r>
            <a:r>
              <a:rPr lang="ru-RU" dirty="0">
                <a:ea typeface="Calibri"/>
                <a:cs typeface="Times New Roman"/>
              </a:rPr>
              <a:t> і </a:t>
            </a:r>
            <a:r>
              <a:rPr lang="ru-RU" dirty="0" err="1">
                <a:ea typeface="Calibri"/>
                <a:cs typeface="Times New Roman"/>
              </a:rPr>
              <a:t>важких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душевних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станів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Болезаспокійлива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дія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відчуття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легкості</a:t>
            </a:r>
            <a:r>
              <a:rPr lang="ru-RU" dirty="0">
                <a:ea typeface="Calibri"/>
                <a:cs typeface="Times New Roman"/>
              </a:rPr>
              <a:t> і </a:t>
            </a:r>
            <a:r>
              <a:rPr lang="ru-RU" dirty="0" err="1">
                <a:ea typeface="Calibri"/>
                <a:cs typeface="Times New Roman"/>
              </a:rPr>
              <a:t>внутрішньої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розкутості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>
                <a:ea typeface="Calibri"/>
                <a:cs typeface="Times New Roman"/>
              </a:rPr>
              <a:t>Стимулююча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дія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Очищуюча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дія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>
                <a:ea typeface="Calibri"/>
                <a:cs typeface="Times New Roman"/>
              </a:rPr>
              <a:t>Г</a:t>
            </a:r>
            <a:r>
              <a:rPr lang="ru-RU" dirty="0" err="1" smtClean="0">
                <a:ea typeface="Calibri"/>
                <a:cs typeface="Times New Roman"/>
              </a:rPr>
              <a:t>армонізуюча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Зміцнююча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дія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r>
              <a:rPr lang="ru-RU" dirty="0" err="1" smtClean="0">
                <a:ea typeface="Calibri"/>
                <a:cs typeface="Times New Roman"/>
              </a:rPr>
              <a:t>Антистресова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дія</a:t>
            </a:r>
            <a:endParaRPr lang="ru-RU" dirty="0"/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180340" algn="l"/>
              </a:tabLst>
            </a:pPr>
            <a:endParaRPr lang="ru-RU" dirty="0"/>
          </a:p>
        </p:txBody>
      </p:sp>
      <p:pic>
        <p:nvPicPr>
          <p:cNvPr id="7170" name="Picture 2" descr="http://www.mneploho.net/upload/blogs/0a87897bc23f30cc0af9b199b1b504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177281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31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744416" cy="4392488"/>
          </a:xfrm>
        </p:spPr>
        <p:txBody>
          <a:bodyPr/>
          <a:lstStyle/>
          <a:p>
            <a:r>
              <a:rPr lang="ru-RU" dirty="0" err="1">
                <a:ea typeface="Times New Roman"/>
              </a:rPr>
              <a:t>Ефірні</a:t>
            </a:r>
            <a:r>
              <a:rPr lang="ru-RU" dirty="0">
                <a:ea typeface="Times New Roman"/>
              </a:rPr>
              <a:t> масла </a:t>
            </a:r>
            <a:r>
              <a:rPr lang="ru-RU" dirty="0" err="1">
                <a:ea typeface="Times New Roman"/>
              </a:rPr>
              <a:t>представляють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складні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високоактивні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хімічні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суміші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які</a:t>
            </a:r>
            <a:r>
              <a:rPr lang="ru-RU" dirty="0">
                <a:ea typeface="Times New Roman"/>
              </a:rPr>
              <a:t> при неправильному </a:t>
            </a:r>
            <a:r>
              <a:rPr lang="ru-RU" dirty="0" err="1">
                <a:ea typeface="Times New Roman"/>
              </a:rPr>
              <a:t>або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необережному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застосуванні</a:t>
            </a:r>
            <a:r>
              <a:rPr lang="ru-RU" dirty="0">
                <a:ea typeface="Times New Roman"/>
              </a:rPr>
              <a:t> не </a:t>
            </a:r>
            <a:r>
              <a:rPr lang="ru-RU" dirty="0" err="1">
                <a:ea typeface="Times New Roman"/>
              </a:rPr>
              <a:t>допоможуть</a:t>
            </a:r>
            <a:r>
              <a:rPr lang="ru-RU" dirty="0">
                <a:ea typeface="Times New Roman"/>
              </a:rPr>
              <a:t>, а </a:t>
            </a:r>
            <a:r>
              <a:rPr lang="ru-RU" dirty="0" err="1">
                <a:ea typeface="Times New Roman"/>
              </a:rPr>
              <a:t>тільки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ще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більше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погіршать</a:t>
            </a:r>
            <a:r>
              <a:rPr lang="ru-RU" dirty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ваш </a:t>
            </a:r>
            <a:r>
              <a:rPr lang="ru-RU" dirty="0">
                <a:ea typeface="Times New Roman"/>
              </a:rPr>
              <a:t>стан. </a:t>
            </a:r>
            <a:endParaRPr lang="ru-RU" dirty="0"/>
          </a:p>
        </p:txBody>
      </p:sp>
      <p:pic>
        <p:nvPicPr>
          <p:cNvPr id="8194" name="Picture 2" descr="http://www.fenshuispb.ru/catalog/img/aroma_lampy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8072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39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620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Ефірні масла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2014-04-28T18:39:08Z</dcterms:created>
  <dcterms:modified xsi:type="dcterms:W3CDTF">2014-04-28T19:21:52Z</dcterms:modified>
</cp:coreProperties>
</file>