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7" r:id="rId2"/>
  </p:sldMasterIdLst>
  <p:sldIdLst>
    <p:sldId id="256" r:id="rId3"/>
    <p:sldId id="257" r:id="rId4"/>
    <p:sldId id="258" r:id="rId5"/>
    <p:sldId id="259" r:id="rId6"/>
    <p:sldId id="260" r:id="rId7"/>
    <p:sldId id="261" r:id="rId8"/>
    <p:sldId id="262" r:id="rId9"/>
    <p:sldId id="263" r:id="rId10"/>
    <p:sldId id="264" r:id="rId11"/>
    <p:sldId id="265" r:id="rId12"/>
    <p:sldId id="268" r:id="rId13"/>
    <p:sldId id="269" r:id="rId14"/>
    <p:sldId id="266"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2B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30250" y="1905000"/>
            <a:ext cx="7681913" cy="1523495"/>
          </a:xfrm>
        </p:spPr>
        <p:txBody>
          <a:bodyPr>
            <a:noAutofit/>
          </a:bodyPr>
          <a:lstStyle>
            <a:lvl1pPr>
              <a:lnSpc>
                <a:spcPct val="90000"/>
              </a:lnSpc>
              <a:defRPr sz="5400"/>
            </a:lvl1pPr>
          </a:lstStyle>
          <a:p>
            <a:r>
              <a:rPr lang="ru-RU" noProof="0" smtClean="0"/>
              <a:t>Образец заголовка</a:t>
            </a:r>
            <a:endParaRPr lang="ru-RU" noProof="0"/>
          </a:p>
        </p:txBody>
      </p:sp>
      <p:sp>
        <p:nvSpPr>
          <p:cNvPr id="3" name="Подзаголовок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Заголовок и объект">
    <p:bg bwMode="black">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bwMode="white"/>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Заголовок и объект">
    <p:bg bwMode="black">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bwMode="white"/>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4" name="Текст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ru-RU" noProof="0" smtClean="0"/>
              <a:t>Образец текста</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ролик, видео и прочие особые слайды">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ru-RU" noProof="0" smtClean="0"/>
              <a:t>Образец заголовка</a:t>
            </a:r>
            <a:endParaRPr lang="ru-RU" noProof="0"/>
          </a:p>
        </p:txBody>
      </p:sp>
      <p:sp>
        <p:nvSpPr>
          <p:cNvPr id="3" name="Подзаголовок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
        <p:nvSpPr>
          <p:cNvPr id="7" name="Текст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5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ru-RU" noProof="0" smtClean="0"/>
              <a:t>щелкните, чтобы…</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Используется для слайдов с кодом программного обеспечени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a:xfrm>
            <a:off x="722313" y="1905000"/>
            <a:ext cx="8040688" cy="2117503"/>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ролик, видео и прочие особые слайды">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ru-RU" noProof="0" smtClean="0"/>
              <a:t>Образец заголовка</a:t>
            </a:r>
            <a:endParaRPr lang="ru-RU" noProof="0"/>
          </a:p>
        </p:txBody>
      </p:sp>
      <p:sp>
        <p:nvSpPr>
          <p:cNvPr id="3" name="Подзаголовок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
        <p:nvSpPr>
          <p:cNvPr id="7" name="Текст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5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ru-RU" noProof="0" smtClean="0"/>
              <a:t>щелкните, чтобы…</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3" name="Объект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3" name="Объект 2"/>
          <p:cNvSpPr>
            <a:spLocks noGrp="1"/>
          </p:cNvSpPr>
          <p:nvPr>
            <p:ph sz="half" idx="1"/>
          </p:nvPr>
        </p:nvSpPr>
        <p:spPr>
          <a:xfrm>
            <a:off x="381000" y="1411553"/>
            <a:ext cx="4114800"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4" name="Объект 3"/>
          <p:cNvSpPr>
            <a:spLocks noGrp="1"/>
          </p:cNvSpPr>
          <p:nvPr>
            <p:ph sz="half" idx="2"/>
          </p:nvPr>
        </p:nvSpPr>
        <p:spPr>
          <a:xfrm>
            <a:off x="4648200" y="1411553"/>
            <a:ext cx="4114800"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noProof="0" smtClean="0"/>
              <a:t>Образец заголовка</a:t>
            </a:r>
            <a:endParaRPr lang="ru-RU" noProof="0"/>
          </a:p>
        </p:txBody>
      </p:sp>
      <p:sp>
        <p:nvSpPr>
          <p:cNvPr id="3" name="Текст 2"/>
          <p:cNvSpPr>
            <a:spLocks noGrp="1"/>
          </p:cNvSpPr>
          <p:nvPr>
            <p:ph type="body" idx="1"/>
          </p:nvPr>
        </p:nvSpPr>
        <p:spPr>
          <a:xfrm>
            <a:off x="381000" y="1757802"/>
            <a:ext cx="41148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noProof="0" smtClean="0"/>
              <a:t>Образец текста</a:t>
            </a:r>
          </a:p>
        </p:txBody>
      </p:sp>
      <p:sp>
        <p:nvSpPr>
          <p:cNvPr id="4" name="Объект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5" name="Текст 4"/>
          <p:cNvSpPr>
            <a:spLocks noGrp="1"/>
          </p:cNvSpPr>
          <p:nvPr>
            <p:ph type="body" sz="quarter" idx="3"/>
          </p:nvPr>
        </p:nvSpPr>
        <p:spPr>
          <a:xfrm>
            <a:off x="4645981" y="1757802"/>
            <a:ext cx="411701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noProof="0" smtClean="0"/>
              <a:t>Образец текста</a:t>
            </a:r>
          </a:p>
        </p:txBody>
      </p:sp>
      <p:sp>
        <p:nvSpPr>
          <p:cNvPr id="6" name="Объект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печать с использованием оттенков серого">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ru-RU" noProof="0" smtClean="0"/>
              <a:t>Образец заголовка</a:t>
            </a:r>
            <a:endParaRPr lang="ru-RU" noProof="0"/>
          </a:p>
        </p:txBody>
      </p:sp>
      <p:sp>
        <p:nvSpPr>
          <p:cNvPr id="3" name="Текст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Рисунок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Заголовок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ru-RU" noProof="0" smtClean="0"/>
              <a:t>Образец заголовка</a:t>
            </a:r>
            <a:endParaRPr lang="ru-RU" noProof="0"/>
          </a:p>
        </p:txBody>
      </p:sp>
      <p:sp>
        <p:nvSpPr>
          <p:cNvPr id="3" name="Текст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ru-RU" noProof="0" dirty="0" smtClean="0"/>
              <a:t>Образец текста</a:t>
            </a:r>
          </a:p>
          <a:p>
            <a:pPr lvl="1"/>
            <a:r>
              <a:rPr lang="ru-RU" noProof="0" dirty="0" smtClean="0"/>
              <a:t>Второй уровень</a:t>
            </a:r>
          </a:p>
          <a:p>
            <a:pPr lvl="2"/>
            <a:r>
              <a:rPr lang="ru-RU" noProof="0" dirty="0" smtClean="0"/>
              <a:t>Третий уровень</a:t>
            </a:r>
          </a:p>
          <a:p>
            <a:pPr lvl="3"/>
            <a:r>
              <a:rPr lang="ru-RU" noProof="0" dirty="0" smtClean="0"/>
              <a:t>Четвертый уровень</a:t>
            </a:r>
          </a:p>
          <a:p>
            <a:pPr lvl="4"/>
            <a:r>
              <a:rPr lang="ru-RU" noProof="0" dirty="0" smtClean="0"/>
              <a:t>Пятый уровень</a:t>
            </a:r>
            <a:endParaRPr lang="ru-RU" noProof="0" dirty="0"/>
          </a:p>
        </p:txBody>
      </p:sp>
    </p:spTree>
  </p:cSld>
  <p:clrMap bg1="lt1" tx1="dk1" bg2="lt2" tx2="dk2" accent1="accent1" accent2="accent2" accent3="accent3" accent4="accent4" accent5="accent5" accent6="accent6" hlink="hlink" folHlink="folHlink"/>
  <p:sldLayoutIdLst>
    <p:sldLayoutId id="2147483698"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404664"/>
            <a:ext cx="7681913" cy="1523495"/>
          </a:xfrm>
        </p:spPr>
        <p:txBody>
          <a:bodyPr/>
          <a:lstStyle/>
          <a:p>
            <a:pPr algn="ctr"/>
            <a:r>
              <a:rPr lang="uk-UA" dirty="0" smtClean="0">
                <a:latin typeface="Times New Roman" pitchFamily="18" charset="0"/>
                <a:cs typeface="Times New Roman" pitchFamily="18" charset="0"/>
              </a:rPr>
              <a:t>Ринкова економічна система</a:t>
            </a:r>
            <a:br>
              <a:rPr lang="uk-UA" dirty="0" smtClean="0">
                <a:latin typeface="Times New Roman" pitchFamily="18" charset="0"/>
                <a:cs typeface="Times New Roman" pitchFamily="18" charset="0"/>
              </a:rPr>
            </a:br>
            <a:r>
              <a:rPr lang="uk-UA" sz="3200" dirty="0" smtClean="0">
                <a:latin typeface="Times New Roman" pitchFamily="18" charset="0"/>
                <a:cs typeface="Times New Roman" pitchFamily="18" charset="0"/>
              </a:rPr>
              <a:t>Переваги та недоліки</a:t>
            </a:r>
            <a:endParaRPr lang="uk-UA" sz="32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004048" y="5445224"/>
            <a:ext cx="7681913" cy="461665"/>
          </a:xfrm>
        </p:spPr>
        <p:txBody>
          <a:bodyPr/>
          <a:lstStyle/>
          <a:p>
            <a:r>
              <a:rPr lang="uk-UA" sz="36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Times New Roman" pitchFamily="18" charset="0"/>
                <a:cs typeface="Times New Roman" pitchFamily="18" charset="0"/>
              </a:rPr>
              <a:t>Підготувала група №3</a:t>
            </a:r>
            <a:endParaRPr lang="uk-UA" sz="36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Times New Roman" pitchFamily="18" charset="0"/>
              <a:cs typeface="Times New Roman" pitchFamily="18" charset="0"/>
            </a:endParaRPr>
          </a:p>
        </p:txBody>
      </p:sp>
      <p:pic>
        <p:nvPicPr>
          <p:cNvPr id="1026" name="Picture 2" descr="C:\Users\Admin\Documents\Bluetooth Folder\2490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954226"/>
            <a:ext cx="2485189" cy="17672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1027" name="Picture 3" descr="C:\Users\Admin\Documents\Bluetooth Folder\3834285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3028222"/>
            <a:ext cx="2159000" cy="1619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1028" name="Picture 4" descr="C:\Users\Admin\Documents\Bluetooth Folder\1399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2703407"/>
            <a:ext cx="3346598" cy="22688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02949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САМОРЕГУЛЮВАННЯ</a:t>
            </a:r>
            <a:endParaRPr lang="uk-UA" dirty="0"/>
          </a:p>
        </p:txBody>
      </p:sp>
      <p:sp>
        <p:nvSpPr>
          <p:cNvPr id="3" name="Объект 2"/>
          <p:cNvSpPr>
            <a:spLocks noGrp="1"/>
          </p:cNvSpPr>
          <p:nvPr>
            <p:ph idx="1"/>
          </p:nvPr>
        </p:nvSpPr>
        <p:spPr>
          <a:xfrm>
            <a:off x="395536" y="980728"/>
            <a:ext cx="4263008" cy="5628693"/>
          </a:xfrm>
        </p:spPr>
        <p:style>
          <a:lnRef idx="3">
            <a:schemeClr val="lt1"/>
          </a:lnRef>
          <a:fillRef idx="1">
            <a:schemeClr val="accent2"/>
          </a:fillRef>
          <a:effectRef idx="1">
            <a:schemeClr val="accent2"/>
          </a:effectRef>
          <a:fontRef idx="minor">
            <a:schemeClr val="lt1"/>
          </a:fontRef>
        </p:style>
        <p:txBody>
          <a:bodyPr/>
          <a:lstStyle/>
          <a:p>
            <a:r>
              <a:rPr lang="uk-UA" sz="2200" dirty="0">
                <a:solidFill>
                  <a:schemeClr val="tx2"/>
                </a:solidFill>
                <a:effectLst>
                  <a:outerShdw blurRad="38100" dist="38100" dir="2700000" algn="tl">
                    <a:srgbClr val="000000">
                      <a:alpha val="43137"/>
                    </a:srgbClr>
                  </a:outerShdw>
                </a:effectLst>
              </a:rPr>
              <a:t>Даний принцип ринкового саморегулювання був вперше сформульований видатним економістом Адамом Смітом, який жив в Англії в 18 столітті. У своїй книзі «Багатство народів» він висловив думку про те, що саме економічний егоїзм, тобто бажання здійснити свої інтереси, примушує виробника створювати саме те, що потрібно покупцям, дотримуючись при цьому мінімальну ціну товару. “Невидима рука ринку” направляє виробника до таким цілям, які зовсім не належать до його початковим намірам. </a:t>
            </a:r>
          </a:p>
        </p:txBody>
      </p:sp>
      <p:pic>
        <p:nvPicPr>
          <p:cNvPr id="1026" name="Picture 2" descr="C:\Users\Admin\Documents\Bluetooth Folder\94820.png"/>
          <p:cNvPicPr>
            <a:picLocks noChangeAspect="1" noChangeArrowheads="1"/>
          </p:cNvPicPr>
          <p:nvPr/>
        </p:nvPicPr>
        <p:blipFill rotWithShape="1">
          <a:blip r:embed="rId2">
            <a:extLst>
              <a:ext uri="{28A0092B-C50C-407E-A947-70E740481C1C}">
                <a14:useLocalDpi xmlns:a14="http://schemas.microsoft.com/office/drawing/2010/main" val="0"/>
              </a:ext>
            </a:extLst>
          </a:blip>
          <a:srcRect l="18131" r="20638"/>
          <a:stretch/>
        </p:blipFill>
        <p:spPr bwMode="auto">
          <a:xfrm>
            <a:off x="5004048" y="1772816"/>
            <a:ext cx="3735457" cy="38720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626293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Переваги</a:t>
            </a:r>
            <a:endParaRPr lang="uk-UA" dirty="0"/>
          </a:p>
        </p:txBody>
      </p:sp>
      <p:sp>
        <p:nvSpPr>
          <p:cNvPr id="3" name="Объект 2"/>
          <p:cNvSpPr>
            <a:spLocks noGrp="1"/>
          </p:cNvSpPr>
          <p:nvPr>
            <p:ph idx="1"/>
          </p:nvPr>
        </p:nvSpPr>
        <p:spPr>
          <a:xfrm>
            <a:off x="395536" y="1628800"/>
            <a:ext cx="8382000" cy="3939540"/>
          </a:xfrm>
        </p:spPr>
        <p:style>
          <a:lnRef idx="2">
            <a:schemeClr val="accent2">
              <a:shade val="50000"/>
            </a:schemeClr>
          </a:lnRef>
          <a:fillRef idx="1">
            <a:schemeClr val="accent2"/>
          </a:fillRef>
          <a:effectRef idx="0">
            <a:schemeClr val="accent2"/>
          </a:effectRef>
          <a:fontRef idx="minor">
            <a:schemeClr val="lt1"/>
          </a:fontRef>
        </p:style>
        <p:txBody>
          <a:bodyPr/>
          <a:lstStyle/>
          <a:p>
            <a:r>
              <a:rPr lang="uk-UA"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Стимулює високу підприємливість та ефективність</a:t>
            </a:r>
          </a:p>
          <a:p>
            <a:r>
              <a:rPr lang="uk-UA"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Виключає не ефективне та зайве виробництво</a:t>
            </a:r>
          </a:p>
          <a:p>
            <a:r>
              <a:rPr lang="uk-UA"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Справедливо розподіляє доходи за результатами праці</a:t>
            </a:r>
          </a:p>
          <a:p>
            <a:r>
              <a:rPr lang="uk-UA"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Дає більше прав і можливостей споживачам</a:t>
            </a:r>
          </a:p>
          <a:p>
            <a:r>
              <a:rPr lang="uk-UA"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Не вимагає великого апарату управління</a:t>
            </a:r>
            <a:endParaRPr lang="uk-UA"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04559741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Недоліки</a:t>
            </a:r>
            <a:endParaRPr lang="uk-UA" dirty="0"/>
          </a:p>
        </p:txBody>
      </p:sp>
      <p:sp>
        <p:nvSpPr>
          <p:cNvPr id="3" name="Объект 2"/>
          <p:cNvSpPr>
            <a:spLocks noGrp="1"/>
          </p:cNvSpPr>
          <p:nvPr>
            <p:ph idx="1"/>
          </p:nvPr>
        </p:nvSpPr>
        <p:spPr>
          <a:xfrm>
            <a:off x="381000" y="1412875"/>
            <a:ext cx="8382000" cy="1969770"/>
          </a:xfrm>
        </p:spPr>
        <p:style>
          <a:lnRef idx="2">
            <a:schemeClr val="accent2">
              <a:shade val="50000"/>
            </a:schemeClr>
          </a:lnRef>
          <a:fillRef idx="1">
            <a:schemeClr val="accent2"/>
          </a:fillRef>
          <a:effectRef idx="0">
            <a:schemeClr val="accent2"/>
          </a:effectRef>
          <a:fontRef idx="minor">
            <a:schemeClr val="lt1"/>
          </a:fontRef>
        </p:style>
        <p:txBody>
          <a:bodyPr/>
          <a:lstStyle/>
          <a:p>
            <a:r>
              <a:rPr lang="uk-UA" dirty="0" smtClean="0">
                <a:solidFill>
                  <a:schemeClr val="tx2"/>
                </a:solidFill>
                <a:effectLst>
                  <a:outerShdw blurRad="38100" dist="38100" dir="2700000" algn="tl">
                    <a:srgbClr val="000000">
                      <a:alpha val="43137"/>
                    </a:srgbClr>
                  </a:outerShdw>
                </a:effectLst>
              </a:rPr>
              <a:t>Підсилює нерівність у суспільстві</a:t>
            </a:r>
          </a:p>
          <a:p>
            <a:r>
              <a:rPr lang="uk-UA" dirty="0" smtClean="0">
                <a:solidFill>
                  <a:schemeClr val="tx2"/>
                </a:solidFill>
                <a:effectLst>
                  <a:outerShdw blurRad="38100" dist="38100" dir="2700000" algn="tl">
                    <a:srgbClr val="000000">
                      <a:alpha val="43137"/>
                    </a:srgbClr>
                  </a:outerShdw>
                </a:effectLst>
              </a:rPr>
              <a:t>Викликає велику нестабільність економіки</a:t>
            </a:r>
          </a:p>
          <a:p>
            <a:r>
              <a:rPr lang="uk-UA" dirty="0" smtClean="0">
                <a:solidFill>
                  <a:schemeClr val="tx2"/>
                </a:solidFill>
                <a:effectLst>
                  <a:outerShdw blurRad="38100" dist="38100" dir="2700000" algn="tl">
                    <a:srgbClr val="000000">
                      <a:alpha val="43137"/>
                    </a:srgbClr>
                  </a:outerShdw>
                </a:effectLst>
              </a:rPr>
              <a:t>Байдужа до збитків, які може нанести бізнес людині та природі</a:t>
            </a:r>
            <a:endParaRPr lang="uk-UA"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4671146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ВИСНОВОК</a:t>
            </a:r>
            <a:endParaRPr lang="uk-UA" dirty="0"/>
          </a:p>
        </p:txBody>
      </p:sp>
      <p:sp>
        <p:nvSpPr>
          <p:cNvPr id="3" name="Объект 2"/>
          <p:cNvSpPr>
            <a:spLocks noGrp="1"/>
          </p:cNvSpPr>
          <p:nvPr>
            <p:ph idx="1"/>
          </p:nvPr>
        </p:nvSpPr>
        <p:spPr>
          <a:xfrm>
            <a:off x="395536" y="1412776"/>
            <a:ext cx="8382000" cy="4530471"/>
          </a:xfrm>
        </p:spPr>
        <p:style>
          <a:lnRef idx="2">
            <a:schemeClr val="accent1"/>
          </a:lnRef>
          <a:fillRef idx="1">
            <a:schemeClr val="lt1"/>
          </a:fillRef>
          <a:effectRef idx="0">
            <a:schemeClr val="accent1"/>
          </a:effectRef>
          <a:fontRef idx="minor">
            <a:schemeClr val="dk1"/>
          </a:fontRef>
        </p:style>
        <p:txBody>
          <a:bodyPr/>
          <a:lstStyle/>
          <a:p>
            <a:r>
              <a:rPr lang="uk-UA" dirty="0"/>
              <a:t>Р</a:t>
            </a:r>
            <a:r>
              <a:rPr lang="uk-UA" dirty="0" smtClean="0"/>
              <a:t>инкова </a:t>
            </a:r>
            <a:r>
              <a:rPr lang="uk-UA" dirty="0"/>
              <a:t>економіка як не можна краще сприяє розвитку благодійності, соціальної сфери, розвитку технологій та поліпшення загального рівня життя. Таким чином, ринкова економічна система припускає, що кожна людина, під впливом власної вигоди, неминуче вважатиме за краще виконати дії, які найкраще послужать інтересам суспільства.</a:t>
            </a:r>
          </a:p>
          <a:p>
            <a:endParaRPr lang="uk-UA" dirty="0"/>
          </a:p>
        </p:txBody>
      </p:sp>
    </p:spTree>
    <p:extLst>
      <p:ext uri="{BB962C8B-B14F-4D97-AF65-F5344CB8AC3E}">
        <p14:creationId xmlns:p14="http://schemas.microsoft.com/office/powerpoint/2010/main" val="353253901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284984"/>
            <a:ext cx="8382000" cy="553998"/>
          </a:xfrm>
        </p:spPr>
        <p:txBody>
          <a:bodyPr/>
          <a:lstStyle/>
          <a:p>
            <a:pPr algn="ctr"/>
            <a:r>
              <a:rPr lang="uk-UA" sz="4000" dirty="0"/>
              <a:t>Економічна</a:t>
            </a:r>
            <a:r>
              <a:rPr lang="uk-UA" sz="4000" dirty="0" smtClean="0"/>
              <a:t> система</a:t>
            </a:r>
            <a:endParaRPr lang="uk-UA" sz="4000" dirty="0"/>
          </a:p>
        </p:txBody>
      </p:sp>
      <p:sp>
        <p:nvSpPr>
          <p:cNvPr id="3" name="Объект 2"/>
          <p:cNvSpPr>
            <a:spLocks noGrp="1"/>
          </p:cNvSpPr>
          <p:nvPr>
            <p:ph idx="1"/>
          </p:nvPr>
        </p:nvSpPr>
        <p:spPr>
          <a:xfrm>
            <a:off x="3203848" y="1628800"/>
            <a:ext cx="5544616" cy="3102388"/>
          </a:xfrm>
        </p:spPr>
        <p:txBody>
          <a:bodyPr/>
          <a:lstStyle/>
          <a:p>
            <a:pPr marL="0" indent="0" algn="r">
              <a:buNone/>
            </a:pPr>
            <a:r>
              <a:rPr lang="uk-UA" sz="28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   сукупність </a:t>
            </a:r>
            <a:r>
              <a:rPr lang="uk-UA" sz="28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певним чином </a:t>
            </a:r>
            <a:r>
              <a:rPr lang="uk-UA" sz="28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упорядкованих </a:t>
            </a:r>
            <a:r>
              <a:rPr lang="uk-UA" sz="28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і скоординованих економічних процесів і видів економічної діяльності у суспільстві на основі існуючих відносин власності та господарських механізмів виробництва, розподілу, обміну й споживання створеного продукту</a:t>
            </a:r>
          </a:p>
        </p:txBody>
      </p:sp>
    </p:spTree>
    <p:extLst>
      <p:ext uri="{BB962C8B-B14F-4D97-AF65-F5344CB8AC3E}">
        <p14:creationId xmlns:p14="http://schemas.microsoft.com/office/powerpoint/2010/main" val="27248135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0" nodeType="clickEffect">
                                  <p:stCondLst>
                                    <p:cond delay="0"/>
                                  </p:stCondLst>
                                  <p:childTnLst>
                                    <p:animMotion origin="layout" path="M -0.25 -0.24994 L -0.125 -0.24994 C -0.06892 -0.24994 -1.38889E-6 -0.18104 -1.38889E-6 -0.12486 L -1.38889E-6 2.02312E-6 " pathEditMode="relative" rAng="0" ptsTypes="FfFF">
                                      <p:cBhvr>
                                        <p:cTn id="6" dur="2000" spd="-100000" fill="hold"/>
                                        <p:tgtEl>
                                          <p:spTgt spid="2"/>
                                        </p:tgtEl>
                                        <p:attrNameLst>
                                          <p:attrName>ppt_x</p:attrName>
                                          <p:attrName>ppt_y</p:attrName>
                                        </p:attrNameLst>
                                      </p:cBhvr>
                                      <p:rCtr x="12500" y="12486"/>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6"/>
          <p:cNvGrpSpPr/>
          <p:nvPr/>
        </p:nvGrpSpPr>
        <p:grpSpPr>
          <a:xfrm>
            <a:off x="1767057" y="310236"/>
            <a:ext cx="5763167" cy="5146343"/>
            <a:chOff x="1767057" y="310236"/>
            <a:chExt cx="5763167" cy="5146343"/>
          </a:xfrm>
        </p:grpSpPr>
        <p:sp>
          <p:nvSpPr>
            <p:cNvPr id="8" name="Полилиния 7"/>
            <p:cNvSpPr/>
            <p:nvPr/>
          </p:nvSpPr>
          <p:spPr>
            <a:xfrm>
              <a:off x="3783618" y="2682921"/>
              <a:ext cx="1730044" cy="1730044"/>
            </a:xfrm>
            <a:custGeom>
              <a:avLst/>
              <a:gdLst>
                <a:gd name="connsiteX0" fmla="*/ 0 w 1730044"/>
                <a:gd name="connsiteY0" fmla="*/ 288346 h 1730044"/>
                <a:gd name="connsiteX1" fmla="*/ 288346 w 1730044"/>
                <a:gd name="connsiteY1" fmla="*/ 0 h 1730044"/>
                <a:gd name="connsiteX2" fmla="*/ 1441698 w 1730044"/>
                <a:gd name="connsiteY2" fmla="*/ 0 h 1730044"/>
                <a:gd name="connsiteX3" fmla="*/ 1730044 w 1730044"/>
                <a:gd name="connsiteY3" fmla="*/ 288346 h 1730044"/>
                <a:gd name="connsiteX4" fmla="*/ 1730044 w 1730044"/>
                <a:gd name="connsiteY4" fmla="*/ 1441698 h 1730044"/>
                <a:gd name="connsiteX5" fmla="*/ 1441698 w 1730044"/>
                <a:gd name="connsiteY5" fmla="*/ 1730044 h 1730044"/>
                <a:gd name="connsiteX6" fmla="*/ 288346 w 1730044"/>
                <a:gd name="connsiteY6" fmla="*/ 1730044 h 1730044"/>
                <a:gd name="connsiteX7" fmla="*/ 0 w 1730044"/>
                <a:gd name="connsiteY7" fmla="*/ 1441698 h 1730044"/>
                <a:gd name="connsiteX8" fmla="*/ 0 w 1730044"/>
                <a:gd name="connsiteY8" fmla="*/ 288346 h 1730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044" h="1730044">
                  <a:moveTo>
                    <a:pt x="0" y="288346"/>
                  </a:moveTo>
                  <a:cubicBezTo>
                    <a:pt x="0" y="129097"/>
                    <a:pt x="129097" y="0"/>
                    <a:pt x="288346" y="0"/>
                  </a:cubicBezTo>
                  <a:lnTo>
                    <a:pt x="1441698" y="0"/>
                  </a:lnTo>
                  <a:cubicBezTo>
                    <a:pt x="1600947" y="0"/>
                    <a:pt x="1730044" y="129097"/>
                    <a:pt x="1730044" y="288346"/>
                  </a:cubicBezTo>
                  <a:lnTo>
                    <a:pt x="1730044" y="1441698"/>
                  </a:lnTo>
                  <a:cubicBezTo>
                    <a:pt x="1730044" y="1600947"/>
                    <a:pt x="1600947" y="1730044"/>
                    <a:pt x="1441698" y="1730044"/>
                  </a:cubicBezTo>
                  <a:lnTo>
                    <a:pt x="288346" y="1730044"/>
                  </a:lnTo>
                  <a:cubicBezTo>
                    <a:pt x="129097" y="1730044"/>
                    <a:pt x="0" y="1600947"/>
                    <a:pt x="0" y="1441698"/>
                  </a:cubicBezTo>
                  <a:lnTo>
                    <a:pt x="0" y="288346"/>
                  </a:lnTo>
                  <a:close/>
                </a:path>
              </a:pathLst>
            </a:cu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137794" tIns="137794" rIns="137794" bIns="137794" numCol="1" spcCol="1270" anchor="ctr" anchorCtr="0">
              <a:noAutofit/>
            </a:bodyPr>
            <a:lstStyle/>
            <a:p>
              <a:pPr lvl="0" algn="ctr" defTabSz="933450">
                <a:lnSpc>
                  <a:spcPct val="90000"/>
                </a:lnSpc>
                <a:spcBef>
                  <a:spcPct val="0"/>
                </a:spcBef>
                <a:spcAft>
                  <a:spcPct val="35000"/>
                </a:spcAft>
              </a:pPr>
              <a:r>
                <a:rPr lang="uk-UA" sz="2100" kern="1200" dirty="0" smtClean="0"/>
                <a:t>Види економічних систем</a:t>
              </a:r>
              <a:endParaRPr lang="uk-UA" sz="2100" kern="1200" dirty="0"/>
            </a:p>
          </p:txBody>
        </p:sp>
        <p:sp>
          <p:nvSpPr>
            <p:cNvPr id="9" name="Полилиния 8"/>
            <p:cNvSpPr/>
            <p:nvPr/>
          </p:nvSpPr>
          <p:spPr>
            <a:xfrm rot="16200000">
              <a:off x="4041863" y="2076143"/>
              <a:ext cx="1213554" cy="0"/>
            </a:xfrm>
            <a:custGeom>
              <a:avLst/>
              <a:gdLst/>
              <a:ahLst/>
              <a:cxnLst/>
              <a:rect l="0" t="0" r="0" b="0"/>
              <a:pathLst>
                <a:path>
                  <a:moveTo>
                    <a:pt x="0" y="0"/>
                  </a:moveTo>
                  <a:lnTo>
                    <a:pt x="1213554" y="0"/>
                  </a:lnTo>
                </a:path>
              </a:pathLst>
            </a:custGeom>
            <a:noFill/>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10" name="Полилиния 9"/>
            <p:cNvSpPr/>
            <p:nvPr/>
          </p:nvSpPr>
          <p:spPr>
            <a:xfrm>
              <a:off x="4069075" y="310236"/>
              <a:ext cx="1159130" cy="1159130"/>
            </a:xfrm>
            <a:custGeom>
              <a:avLst/>
              <a:gdLst>
                <a:gd name="connsiteX0" fmla="*/ 0 w 1159130"/>
                <a:gd name="connsiteY0" fmla="*/ 193192 h 1159130"/>
                <a:gd name="connsiteX1" fmla="*/ 193192 w 1159130"/>
                <a:gd name="connsiteY1" fmla="*/ 0 h 1159130"/>
                <a:gd name="connsiteX2" fmla="*/ 965938 w 1159130"/>
                <a:gd name="connsiteY2" fmla="*/ 0 h 1159130"/>
                <a:gd name="connsiteX3" fmla="*/ 1159130 w 1159130"/>
                <a:gd name="connsiteY3" fmla="*/ 193192 h 1159130"/>
                <a:gd name="connsiteX4" fmla="*/ 1159130 w 1159130"/>
                <a:gd name="connsiteY4" fmla="*/ 965938 h 1159130"/>
                <a:gd name="connsiteX5" fmla="*/ 965938 w 1159130"/>
                <a:gd name="connsiteY5" fmla="*/ 1159130 h 1159130"/>
                <a:gd name="connsiteX6" fmla="*/ 193192 w 1159130"/>
                <a:gd name="connsiteY6" fmla="*/ 1159130 h 1159130"/>
                <a:gd name="connsiteX7" fmla="*/ 0 w 1159130"/>
                <a:gd name="connsiteY7" fmla="*/ 965938 h 1159130"/>
                <a:gd name="connsiteX8" fmla="*/ 0 w 1159130"/>
                <a:gd name="connsiteY8" fmla="*/ 193192 h 115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9130" h="1159130">
                  <a:moveTo>
                    <a:pt x="0" y="193192"/>
                  </a:moveTo>
                  <a:cubicBezTo>
                    <a:pt x="0" y="86495"/>
                    <a:pt x="86495" y="0"/>
                    <a:pt x="193192" y="0"/>
                  </a:cubicBezTo>
                  <a:lnTo>
                    <a:pt x="965938" y="0"/>
                  </a:lnTo>
                  <a:cubicBezTo>
                    <a:pt x="1072635" y="0"/>
                    <a:pt x="1159130" y="86495"/>
                    <a:pt x="1159130" y="193192"/>
                  </a:cubicBezTo>
                  <a:lnTo>
                    <a:pt x="1159130" y="965938"/>
                  </a:lnTo>
                  <a:cubicBezTo>
                    <a:pt x="1159130" y="1072635"/>
                    <a:pt x="1072635" y="1159130"/>
                    <a:pt x="965938" y="1159130"/>
                  </a:cubicBezTo>
                  <a:lnTo>
                    <a:pt x="193192" y="1159130"/>
                  </a:lnTo>
                  <a:cubicBezTo>
                    <a:pt x="86495" y="1159130"/>
                    <a:pt x="0" y="1072635"/>
                    <a:pt x="0" y="965938"/>
                  </a:cubicBezTo>
                  <a:lnTo>
                    <a:pt x="0" y="193192"/>
                  </a:lnTo>
                  <a:close/>
                </a:path>
              </a:pathLst>
            </a:cu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94684" tIns="94684" rIns="94684" bIns="94684" numCol="1" spcCol="1270" anchor="ctr" anchorCtr="0">
              <a:noAutofit/>
            </a:bodyPr>
            <a:lstStyle/>
            <a:p>
              <a:pPr lvl="0" algn="ctr" defTabSz="666750">
                <a:lnSpc>
                  <a:spcPct val="90000"/>
                </a:lnSpc>
                <a:spcBef>
                  <a:spcPct val="0"/>
                </a:spcBef>
                <a:spcAft>
                  <a:spcPct val="35000"/>
                </a:spcAft>
              </a:pPr>
              <a:r>
                <a:rPr lang="uk-UA" sz="1500" kern="1200" dirty="0" smtClean="0"/>
                <a:t>Традиційна</a:t>
              </a:r>
              <a:endParaRPr lang="uk-UA" sz="1500" kern="1200" dirty="0"/>
            </a:p>
          </p:txBody>
        </p:sp>
        <p:sp>
          <p:nvSpPr>
            <p:cNvPr id="11" name="Полилиния 10"/>
            <p:cNvSpPr/>
            <p:nvPr/>
          </p:nvSpPr>
          <p:spPr>
            <a:xfrm rot="1800000">
              <a:off x="5447340" y="4294883"/>
              <a:ext cx="990075" cy="0"/>
            </a:xfrm>
            <a:custGeom>
              <a:avLst/>
              <a:gdLst/>
              <a:ahLst/>
              <a:cxnLst/>
              <a:rect l="0" t="0" r="0" b="0"/>
              <a:pathLst>
                <a:path>
                  <a:moveTo>
                    <a:pt x="0" y="0"/>
                  </a:moveTo>
                  <a:lnTo>
                    <a:pt x="990075" y="0"/>
                  </a:lnTo>
                </a:path>
              </a:pathLst>
            </a:custGeom>
            <a:noFill/>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12" name="Полилиния 11"/>
            <p:cNvSpPr/>
            <p:nvPr/>
          </p:nvSpPr>
          <p:spPr>
            <a:xfrm>
              <a:off x="6371094" y="4297449"/>
              <a:ext cx="1159130" cy="1159130"/>
            </a:xfrm>
            <a:custGeom>
              <a:avLst/>
              <a:gdLst>
                <a:gd name="connsiteX0" fmla="*/ 0 w 1159130"/>
                <a:gd name="connsiteY0" fmla="*/ 193192 h 1159130"/>
                <a:gd name="connsiteX1" fmla="*/ 193192 w 1159130"/>
                <a:gd name="connsiteY1" fmla="*/ 0 h 1159130"/>
                <a:gd name="connsiteX2" fmla="*/ 965938 w 1159130"/>
                <a:gd name="connsiteY2" fmla="*/ 0 h 1159130"/>
                <a:gd name="connsiteX3" fmla="*/ 1159130 w 1159130"/>
                <a:gd name="connsiteY3" fmla="*/ 193192 h 1159130"/>
                <a:gd name="connsiteX4" fmla="*/ 1159130 w 1159130"/>
                <a:gd name="connsiteY4" fmla="*/ 965938 h 1159130"/>
                <a:gd name="connsiteX5" fmla="*/ 965938 w 1159130"/>
                <a:gd name="connsiteY5" fmla="*/ 1159130 h 1159130"/>
                <a:gd name="connsiteX6" fmla="*/ 193192 w 1159130"/>
                <a:gd name="connsiteY6" fmla="*/ 1159130 h 1159130"/>
                <a:gd name="connsiteX7" fmla="*/ 0 w 1159130"/>
                <a:gd name="connsiteY7" fmla="*/ 965938 h 1159130"/>
                <a:gd name="connsiteX8" fmla="*/ 0 w 1159130"/>
                <a:gd name="connsiteY8" fmla="*/ 193192 h 115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9130" h="1159130">
                  <a:moveTo>
                    <a:pt x="0" y="193192"/>
                  </a:moveTo>
                  <a:cubicBezTo>
                    <a:pt x="0" y="86495"/>
                    <a:pt x="86495" y="0"/>
                    <a:pt x="193192" y="0"/>
                  </a:cubicBezTo>
                  <a:lnTo>
                    <a:pt x="965938" y="0"/>
                  </a:lnTo>
                  <a:cubicBezTo>
                    <a:pt x="1072635" y="0"/>
                    <a:pt x="1159130" y="86495"/>
                    <a:pt x="1159130" y="193192"/>
                  </a:cubicBezTo>
                  <a:lnTo>
                    <a:pt x="1159130" y="965938"/>
                  </a:lnTo>
                  <a:cubicBezTo>
                    <a:pt x="1159130" y="1072635"/>
                    <a:pt x="1072635" y="1159130"/>
                    <a:pt x="965938" y="1159130"/>
                  </a:cubicBezTo>
                  <a:lnTo>
                    <a:pt x="193192" y="1159130"/>
                  </a:lnTo>
                  <a:cubicBezTo>
                    <a:pt x="86495" y="1159130"/>
                    <a:pt x="0" y="1072635"/>
                    <a:pt x="0" y="965938"/>
                  </a:cubicBezTo>
                  <a:lnTo>
                    <a:pt x="0" y="193192"/>
                  </a:lnTo>
                  <a:close/>
                </a:path>
              </a:pathLst>
            </a:cu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107384" tIns="107384" rIns="107384" bIns="107384" numCol="1" spcCol="1270" anchor="ctr" anchorCtr="0">
              <a:noAutofit/>
            </a:bodyPr>
            <a:lstStyle/>
            <a:p>
              <a:pPr lvl="0" algn="ctr" defTabSz="889000">
                <a:lnSpc>
                  <a:spcPct val="90000"/>
                </a:lnSpc>
                <a:spcBef>
                  <a:spcPct val="0"/>
                </a:spcBef>
                <a:spcAft>
                  <a:spcPct val="35000"/>
                </a:spcAft>
              </a:pPr>
              <a:r>
                <a:rPr lang="uk-UA" sz="2000" kern="1200" dirty="0" smtClean="0"/>
                <a:t>Ринкова</a:t>
              </a:r>
              <a:endParaRPr lang="uk-UA" sz="2000" kern="1200" dirty="0"/>
            </a:p>
          </p:txBody>
        </p:sp>
        <p:sp>
          <p:nvSpPr>
            <p:cNvPr id="13" name="Полилиния 12"/>
            <p:cNvSpPr/>
            <p:nvPr/>
          </p:nvSpPr>
          <p:spPr>
            <a:xfrm rot="9000000">
              <a:off x="2859865" y="4294883"/>
              <a:ext cx="990075" cy="0"/>
            </a:xfrm>
            <a:custGeom>
              <a:avLst/>
              <a:gdLst/>
              <a:ahLst/>
              <a:cxnLst/>
              <a:rect l="0" t="0" r="0" b="0"/>
              <a:pathLst>
                <a:path>
                  <a:moveTo>
                    <a:pt x="0" y="0"/>
                  </a:moveTo>
                  <a:lnTo>
                    <a:pt x="990075" y="0"/>
                  </a:lnTo>
                </a:path>
              </a:pathLst>
            </a:custGeom>
            <a:noFill/>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14" name="Полилиния 13"/>
            <p:cNvSpPr/>
            <p:nvPr/>
          </p:nvSpPr>
          <p:spPr>
            <a:xfrm>
              <a:off x="1767057" y="4297449"/>
              <a:ext cx="1159130" cy="1159130"/>
            </a:xfrm>
            <a:custGeom>
              <a:avLst/>
              <a:gdLst>
                <a:gd name="connsiteX0" fmla="*/ 0 w 1159130"/>
                <a:gd name="connsiteY0" fmla="*/ 193192 h 1159130"/>
                <a:gd name="connsiteX1" fmla="*/ 193192 w 1159130"/>
                <a:gd name="connsiteY1" fmla="*/ 0 h 1159130"/>
                <a:gd name="connsiteX2" fmla="*/ 965938 w 1159130"/>
                <a:gd name="connsiteY2" fmla="*/ 0 h 1159130"/>
                <a:gd name="connsiteX3" fmla="*/ 1159130 w 1159130"/>
                <a:gd name="connsiteY3" fmla="*/ 193192 h 1159130"/>
                <a:gd name="connsiteX4" fmla="*/ 1159130 w 1159130"/>
                <a:gd name="connsiteY4" fmla="*/ 965938 h 1159130"/>
                <a:gd name="connsiteX5" fmla="*/ 965938 w 1159130"/>
                <a:gd name="connsiteY5" fmla="*/ 1159130 h 1159130"/>
                <a:gd name="connsiteX6" fmla="*/ 193192 w 1159130"/>
                <a:gd name="connsiteY6" fmla="*/ 1159130 h 1159130"/>
                <a:gd name="connsiteX7" fmla="*/ 0 w 1159130"/>
                <a:gd name="connsiteY7" fmla="*/ 965938 h 1159130"/>
                <a:gd name="connsiteX8" fmla="*/ 0 w 1159130"/>
                <a:gd name="connsiteY8" fmla="*/ 193192 h 115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9130" h="1159130">
                  <a:moveTo>
                    <a:pt x="0" y="193192"/>
                  </a:moveTo>
                  <a:cubicBezTo>
                    <a:pt x="0" y="86495"/>
                    <a:pt x="86495" y="0"/>
                    <a:pt x="193192" y="0"/>
                  </a:cubicBezTo>
                  <a:lnTo>
                    <a:pt x="965938" y="0"/>
                  </a:lnTo>
                  <a:cubicBezTo>
                    <a:pt x="1072635" y="0"/>
                    <a:pt x="1159130" y="86495"/>
                    <a:pt x="1159130" y="193192"/>
                  </a:cubicBezTo>
                  <a:lnTo>
                    <a:pt x="1159130" y="965938"/>
                  </a:lnTo>
                  <a:cubicBezTo>
                    <a:pt x="1159130" y="1072635"/>
                    <a:pt x="1072635" y="1159130"/>
                    <a:pt x="965938" y="1159130"/>
                  </a:cubicBezTo>
                  <a:lnTo>
                    <a:pt x="193192" y="1159130"/>
                  </a:lnTo>
                  <a:cubicBezTo>
                    <a:pt x="86495" y="1159130"/>
                    <a:pt x="0" y="1072635"/>
                    <a:pt x="0" y="965938"/>
                  </a:cubicBezTo>
                  <a:lnTo>
                    <a:pt x="0" y="193192"/>
                  </a:lnTo>
                  <a:close/>
                </a:path>
              </a:pathLst>
            </a:cu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99764" tIns="99764" rIns="99764" bIns="99764" numCol="1" spcCol="1270" anchor="ctr" anchorCtr="0">
              <a:noAutofit/>
            </a:bodyPr>
            <a:lstStyle/>
            <a:p>
              <a:pPr lvl="0" algn="ctr" defTabSz="755650">
                <a:lnSpc>
                  <a:spcPct val="90000"/>
                </a:lnSpc>
                <a:spcBef>
                  <a:spcPct val="0"/>
                </a:spcBef>
                <a:spcAft>
                  <a:spcPct val="35000"/>
                </a:spcAft>
              </a:pPr>
              <a:r>
                <a:rPr lang="uk-UA" sz="1700" kern="1200" dirty="0" smtClean="0"/>
                <a:t>Командна</a:t>
              </a:r>
              <a:endParaRPr lang="uk-UA" sz="1700" kern="1200" dirty="0"/>
            </a:p>
          </p:txBody>
        </p:sp>
      </p:grpSp>
    </p:spTree>
    <p:extLst>
      <p:ext uri="{BB962C8B-B14F-4D97-AF65-F5344CB8AC3E}">
        <p14:creationId xmlns:p14="http://schemas.microsoft.com/office/powerpoint/2010/main" val="39184482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3140968"/>
            <a:ext cx="8382000" cy="664797"/>
          </a:xfrm>
        </p:spPr>
        <p:txBody>
          <a:bodyPr/>
          <a:lstStyle/>
          <a:p>
            <a:r>
              <a:rPr lang="ru-RU" dirty="0" err="1" smtClean="0"/>
              <a:t>Ринкова</a:t>
            </a:r>
            <a:r>
              <a:rPr lang="ru-RU" dirty="0" smtClean="0"/>
              <a:t> </a:t>
            </a:r>
            <a:r>
              <a:rPr lang="ru-RU" dirty="0" err="1" smtClean="0"/>
              <a:t>економічна</a:t>
            </a:r>
            <a:r>
              <a:rPr lang="ru-RU" dirty="0" smtClean="0"/>
              <a:t> система</a:t>
            </a:r>
            <a:endParaRPr lang="uk-UA" dirty="0"/>
          </a:p>
        </p:txBody>
      </p:sp>
      <p:sp>
        <p:nvSpPr>
          <p:cNvPr id="3" name="Объект 2"/>
          <p:cNvSpPr>
            <a:spLocks noGrp="1"/>
          </p:cNvSpPr>
          <p:nvPr>
            <p:ph idx="1"/>
          </p:nvPr>
        </p:nvSpPr>
        <p:spPr>
          <a:xfrm>
            <a:off x="539552" y="1916832"/>
            <a:ext cx="8382000" cy="3490186"/>
          </a:xfrm>
        </p:spPr>
        <p:txBody>
          <a:bodyPr/>
          <a:lstStyle/>
          <a:p>
            <a:r>
              <a:rPr lang="uk-UA" sz="36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це модель економіки, яка спирається на ринкову саморегуляцію і діє на основі </a:t>
            </a:r>
            <a:r>
              <a:rPr lang="uk-UA" sz="3600" spc="-150" dirty="0" err="1">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товарно-</a:t>
            </a:r>
            <a:r>
              <a:rPr lang="uk-UA" sz="36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cs typeface="Arial" charset="0"/>
              </a:rPr>
              <a:t> грошових відносин і приватної власності. У даному випадку тільки самі покупці і безпосередні постачальники товарів і послуг формують структуру розподілу. </a:t>
            </a:r>
          </a:p>
        </p:txBody>
      </p:sp>
    </p:spTree>
    <p:extLst>
      <p:ext uri="{BB962C8B-B14F-4D97-AF65-F5344CB8AC3E}">
        <p14:creationId xmlns:p14="http://schemas.microsoft.com/office/powerpoint/2010/main" val="15710127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3.33333E-6 3.46821E-7 L -0.00226 -0.35237 " pathEditMode="relative" rAng="0" ptsTypes="AA">
                                      <p:cBhvr>
                                        <p:cTn id="6" dur="2000" fill="hold"/>
                                        <p:tgtEl>
                                          <p:spTgt spid="2"/>
                                        </p:tgtEl>
                                        <p:attrNameLst>
                                          <p:attrName>ppt_x</p:attrName>
                                          <p:attrName>ppt_y</p:attrName>
                                        </p:attrNameLst>
                                      </p:cBhvr>
                                      <p:rCtr x="-122" y="-17618"/>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412776"/>
            <a:ext cx="8382000" cy="3323987"/>
          </a:xfrm>
          <a:blipFill>
            <a:blip r:embed="rId2"/>
            <a:tile tx="0" ty="0" sx="100000" sy="100000" flip="none" algn="tl"/>
          </a:blipFill>
        </p:spPr>
        <p:txBody>
          <a:bodyPr/>
          <a:lstStyle/>
          <a:p>
            <a:pPr algn="ctr"/>
            <a:r>
              <a:rPr lang="uk-UA" dirty="0">
                <a:effectLst>
                  <a:outerShdw blurRad="38100" dist="38100" dir="2700000" algn="tl">
                    <a:srgbClr val="000000">
                      <a:alpha val="43137"/>
                    </a:srgbClr>
                  </a:outerShdw>
                </a:effectLst>
              </a:rPr>
              <a:t>Ринкова економічна система функціонує лише за умови дотримання певних принципів у взаємовідносинах економічних суб’єктів</a:t>
            </a:r>
          </a:p>
        </p:txBody>
      </p:sp>
      <p:sp>
        <p:nvSpPr>
          <p:cNvPr id="5" name="Объект 4"/>
          <p:cNvSpPr>
            <a:spLocks noGrp="1"/>
          </p:cNvSpPr>
          <p:nvPr>
            <p:ph idx="1"/>
          </p:nvPr>
        </p:nvSpPr>
        <p:spPr>
          <a:xfrm>
            <a:off x="395536" y="764704"/>
            <a:ext cx="8382000" cy="4505849"/>
          </a:xfrm>
        </p:spPr>
        <p:txBody>
          <a:bodyPr/>
          <a:lstStyle/>
          <a:p>
            <a:endParaRPr lang="uk-UA" dirty="0" smtClean="0">
              <a:effectLst>
                <a:outerShdw blurRad="38100" dist="38100" dir="2700000" algn="tl">
                  <a:srgbClr val="000000">
                    <a:alpha val="43137"/>
                  </a:srgbClr>
                </a:outerShdw>
              </a:effectLst>
            </a:endParaRPr>
          </a:p>
          <a:p>
            <a:r>
              <a:rPr lang="uk-UA" sz="4800" spc="-15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mj-lt"/>
                <a:cs typeface="Arial" charset="0"/>
              </a:rPr>
              <a:t>1.  Економічна свобода</a:t>
            </a:r>
          </a:p>
          <a:p>
            <a:endParaRPr lang="uk-UA" sz="4800" spc="-15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mj-lt"/>
              <a:cs typeface="Arial" charset="0"/>
            </a:endParaRPr>
          </a:p>
          <a:p>
            <a:r>
              <a:rPr lang="uk-UA" sz="4800" spc="-15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mj-lt"/>
                <a:cs typeface="Arial" charset="0"/>
              </a:rPr>
              <a:t>2.Конкуренція</a:t>
            </a:r>
          </a:p>
          <a:p>
            <a:endParaRPr lang="uk-UA" sz="4800" spc="-15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mj-lt"/>
              <a:cs typeface="Arial" charset="0"/>
            </a:endParaRPr>
          </a:p>
          <a:p>
            <a:r>
              <a:rPr lang="uk-UA" sz="4800"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mj-lt"/>
                <a:cs typeface="Arial" charset="0"/>
              </a:rPr>
              <a:t>3.Саморегулювання</a:t>
            </a:r>
            <a:endParaRPr lang="uk-UA" sz="4800" spc="-15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mj-lt"/>
              <a:cs typeface="Arial" charset="0"/>
            </a:endParaRPr>
          </a:p>
        </p:txBody>
      </p:sp>
    </p:spTree>
    <p:extLst>
      <p:ext uri="{BB962C8B-B14F-4D97-AF65-F5344CB8AC3E}">
        <p14:creationId xmlns:p14="http://schemas.microsoft.com/office/powerpoint/2010/main" val="5284987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fade">
                                      <p:cBhvr>
                                        <p:cTn id="19"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ЕКОНОМІЧНА СВОБОДА</a:t>
            </a:r>
            <a:endParaRPr lang="uk-UA" dirty="0"/>
          </a:p>
        </p:txBody>
      </p:sp>
      <p:sp>
        <p:nvSpPr>
          <p:cNvPr id="3" name="Объект 2"/>
          <p:cNvSpPr>
            <a:spLocks noGrp="1"/>
          </p:cNvSpPr>
          <p:nvPr>
            <p:ph idx="1"/>
          </p:nvPr>
        </p:nvSpPr>
        <p:spPr>
          <a:xfrm>
            <a:off x="395536" y="1916832"/>
            <a:ext cx="8382000" cy="2659190"/>
          </a:xfrm>
        </p:spPr>
        <p:style>
          <a:lnRef idx="3">
            <a:schemeClr val="lt1"/>
          </a:lnRef>
          <a:fillRef idx="1">
            <a:schemeClr val="accent2"/>
          </a:fillRef>
          <a:effectRef idx="1">
            <a:schemeClr val="accent2"/>
          </a:effectRef>
          <a:fontRef idx="minor">
            <a:schemeClr val="lt1"/>
          </a:fontRef>
        </p:style>
        <p:txBody>
          <a:bodyPr/>
          <a:lstStyle/>
          <a:p>
            <a:r>
              <a:rPr lang="uk-UA" dirty="0">
                <a:solidFill>
                  <a:schemeClr val="tx2"/>
                </a:solidFill>
                <a:effectLst>
                  <a:outerShdw blurRad="38100" dist="38100" dir="2700000" algn="tl">
                    <a:srgbClr val="000000">
                      <a:alpha val="43137"/>
                    </a:srgbClr>
                  </a:outerShdw>
                </a:effectLst>
              </a:rPr>
              <a:t>Цей принцип означає, що кожен економічний суб’єкт керується власними інтересами і несе відповідальність за свої дії. Умовою реалізації цього принципу є приватна власність, яка поширюється на майно, доходи і виробничі ресурси</a:t>
            </a:r>
          </a:p>
        </p:txBody>
      </p:sp>
    </p:spTree>
    <p:extLst>
      <p:ext uri="{BB962C8B-B14F-4D97-AF65-F5344CB8AC3E}">
        <p14:creationId xmlns:p14="http://schemas.microsoft.com/office/powerpoint/2010/main" val="276842962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051" y="188640"/>
            <a:ext cx="8382000" cy="664797"/>
          </a:xfrm>
        </p:spPr>
        <p:txBody>
          <a:bodyPr/>
          <a:lstStyle/>
          <a:p>
            <a:pPr algn="ctr"/>
            <a:r>
              <a:rPr lang="uk-UA" dirty="0"/>
              <a:t>ЕКОНОМІЧНА СВОБОДА</a:t>
            </a:r>
          </a:p>
        </p:txBody>
      </p:sp>
      <p:sp>
        <p:nvSpPr>
          <p:cNvPr id="3" name="Объект 2"/>
          <p:cNvSpPr>
            <a:spLocks noGrp="1"/>
          </p:cNvSpPr>
          <p:nvPr>
            <p:ph idx="1"/>
          </p:nvPr>
        </p:nvSpPr>
        <p:spPr>
          <a:xfrm>
            <a:off x="755576" y="908720"/>
            <a:ext cx="2750840" cy="5358390"/>
          </a:xfrm>
        </p:spPr>
        <p:style>
          <a:lnRef idx="3">
            <a:schemeClr val="lt1"/>
          </a:lnRef>
          <a:fillRef idx="1">
            <a:schemeClr val="accent2"/>
          </a:fillRef>
          <a:effectRef idx="1">
            <a:schemeClr val="accent2"/>
          </a:effectRef>
          <a:fontRef idx="minor">
            <a:schemeClr val="lt1"/>
          </a:fontRef>
        </p:style>
        <p:txBody>
          <a:bodyPr/>
          <a:lstStyle/>
          <a:p>
            <a:pPr marL="0" indent="0" algn="ctr">
              <a:buNone/>
            </a:pPr>
            <a:r>
              <a:rPr lang="uk-UA" spc="-150" dirty="0">
                <a:ln w="3175">
                  <a:noFill/>
                </a:ln>
                <a:solidFill>
                  <a:schemeClr val="tx2"/>
                </a:solidFill>
                <a:effectLst>
                  <a:outerShdw blurRad="50800" dist="38100" dir="2700000" algn="tl" rotWithShape="0">
                    <a:prstClr val="black">
                      <a:alpha val="40000"/>
                    </a:prstClr>
                  </a:outerShdw>
                </a:effectLst>
                <a:latin typeface="Times New Roman" pitchFamily="18" charset="0"/>
                <a:cs typeface="Times New Roman" pitchFamily="18" charset="0"/>
              </a:rPr>
              <a:t>Для </a:t>
            </a:r>
            <a:endParaRPr lang="uk-UA" spc="-150" dirty="0" smtClean="0">
              <a:ln w="3175">
                <a:noFill/>
              </a:ln>
              <a:solidFill>
                <a:schemeClr val="tx2"/>
              </a:solidFill>
              <a:effectLst>
                <a:outerShdw blurRad="50800" dist="38100" dir="2700000" algn="tl" rotWithShape="0">
                  <a:prstClr val="black">
                    <a:alpha val="40000"/>
                  </a:prstClr>
                </a:outerShdw>
              </a:effectLst>
              <a:latin typeface="Times New Roman" pitchFamily="18" charset="0"/>
              <a:cs typeface="Times New Roman" pitchFamily="18" charset="0"/>
            </a:endParaRPr>
          </a:p>
          <a:p>
            <a:pPr marL="0" indent="0" algn="ctr">
              <a:buNone/>
            </a:pPr>
            <a:r>
              <a:rPr lang="uk-UA" spc="-150" dirty="0" smtClean="0">
                <a:ln w="3175">
                  <a:noFill/>
                </a:ln>
                <a:solidFill>
                  <a:schemeClr val="tx2"/>
                </a:solidFill>
                <a:effectLst>
                  <a:outerShdw blurRad="50800" dist="38100" dir="2700000" algn="tl" rotWithShape="0">
                    <a:prstClr val="black">
                      <a:alpha val="40000"/>
                    </a:prstClr>
                  </a:outerShdw>
                </a:effectLst>
                <a:latin typeface="Times New Roman" pitchFamily="18" charset="0"/>
                <a:cs typeface="Times New Roman" pitchFamily="18" charset="0"/>
              </a:rPr>
              <a:t>підприємця</a:t>
            </a:r>
          </a:p>
          <a:p>
            <a:pPr marL="0" indent="0" algn="ctr">
              <a:buNone/>
            </a:pPr>
            <a:endParaRPr lang="uk-UA" spc="-150" dirty="0">
              <a:ln w="3175">
                <a:noFill/>
              </a:ln>
              <a:solidFill>
                <a:schemeClr val="tx2"/>
              </a:solidFill>
              <a:effectLst>
                <a:outerShdw blurRad="50800" dist="38100" dir="2700000" algn="tl" rotWithShape="0">
                  <a:prstClr val="black">
                    <a:alpha val="40000"/>
                  </a:prstClr>
                </a:outerShdw>
              </a:effectLst>
              <a:latin typeface="Times New Roman" pitchFamily="18" charset="0"/>
              <a:cs typeface="Times New Roman" pitchFamily="18" charset="0"/>
            </a:endParaRPr>
          </a:p>
          <a:p>
            <a:pPr marL="0" indent="0" algn="ctr">
              <a:buNone/>
            </a:pPr>
            <a:r>
              <a:rPr lang="uk-UA" sz="3000" spc="-150" dirty="0">
                <a:ln w="3175">
                  <a:noFill/>
                </a:ln>
                <a:solidFill>
                  <a:schemeClr val="tx2"/>
                </a:solidFill>
                <a:effectLst>
                  <a:outerShdw blurRad="50800" dist="38100" dir="2700000" algn="tl" rotWithShape="0">
                    <a:prstClr val="black">
                      <a:alpha val="40000"/>
                    </a:prstClr>
                  </a:outerShdw>
                </a:effectLst>
                <a:latin typeface="Times New Roman" pitchFamily="18" charset="0"/>
                <a:cs typeface="Times New Roman" pitchFamily="18" charset="0"/>
              </a:rPr>
              <a:t>можливість почати свою діяльність в будь-якій області і досягати мети максимізації свого доходу від проекту всіма законними способами</a:t>
            </a:r>
          </a:p>
        </p:txBody>
      </p:sp>
      <p:sp>
        <p:nvSpPr>
          <p:cNvPr id="6" name="TextBox 5"/>
          <p:cNvSpPr txBox="1"/>
          <p:nvPr/>
        </p:nvSpPr>
        <p:spPr>
          <a:xfrm>
            <a:off x="5148064" y="908720"/>
            <a:ext cx="2664296" cy="58785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uk-UA" sz="32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Для  споживача</a:t>
            </a:r>
          </a:p>
          <a:p>
            <a:pPr algn="ctr"/>
            <a:endParaRPr lang="uk-UA" sz="32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uk-UA" sz="2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широкий вибір товарів і послуг, досягнення оптимального використання своїх доходів з метою отримання найвищої користі для себе</a:t>
            </a:r>
          </a:p>
        </p:txBody>
      </p:sp>
      <p:sp>
        <p:nvSpPr>
          <p:cNvPr id="7" name="Прямоугольник 6"/>
          <p:cNvSpPr/>
          <p:nvPr/>
        </p:nvSpPr>
        <p:spPr bwMode="auto">
          <a:xfrm>
            <a:off x="4508094" y="908720"/>
            <a:ext cx="67957" cy="5878532"/>
          </a:xfrm>
          <a:prstGeom prst="rect">
            <a:avLst/>
          </a:prstGeom>
          <a:solidFill>
            <a:schemeClr val="accent1"/>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uk-UA"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4499473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30188"/>
            <a:ext cx="8382000" cy="664797"/>
          </a:xfrm>
        </p:spPr>
        <p:txBody>
          <a:bodyPr/>
          <a:lstStyle/>
          <a:p>
            <a:pPr algn="ctr"/>
            <a:r>
              <a:rPr lang="uk-UA" dirty="0" smtClean="0">
                <a:effectLst/>
              </a:rPr>
              <a:t>КОНКУРЕНЦІЯ</a:t>
            </a:r>
            <a:endParaRPr lang="uk-UA" dirty="0"/>
          </a:p>
        </p:txBody>
      </p:sp>
      <p:sp>
        <p:nvSpPr>
          <p:cNvPr id="3" name="Объект 2"/>
          <p:cNvSpPr>
            <a:spLocks noGrp="1"/>
          </p:cNvSpPr>
          <p:nvPr>
            <p:ph idx="1"/>
          </p:nvPr>
        </p:nvSpPr>
        <p:spPr>
          <a:xfrm>
            <a:off x="381000" y="1412875"/>
            <a:ext cx="8382000" cy="2659190"/>
          </a:xfrm>
        </p:spPr>
        <p:style>
          <a:lnRef idx="3">
            <a:schemeClr val="lt1"/>
          </a:lnRef>
          <a:fillRef idx="1">
            <a:schemeClr val="accent2"/>
          </a:fillRef>
          <a:effectRef idx="1">
            <a:schemeClr val="accent2"/>
          </a:effectRef>
          <a:fontRef idx="minor">
            <a:schemeClr val="lt1"/>
          </a:fontRef>
        </p:style>
        <p:txBody>
          <a:bodyPr/>
          <a:lstStyle/>
          <a:p>
            <a:r>
              <a:rPr lang="uk-UA" dirty="0">
                <a:solidFill>
                  <a:schemeClr val="tx2"/>
                </a:solidFill>
                <a:effectLst>
                  <a:outerShdw blurRad="38100" dist="38100" dir="2700000" algn="tl">
                    <a:srgbClr val="000000">
                      <a:alpha val="43137"/>
                    </a:srgbClr>
                  </a:outerShdw>
                </a:effectLst>
              </a:rPr>
              <a:t>Цей принцип означає змагання за кращу реалізацію свого економічного інтересу. Конкуренція не може існувати без економічної свободи, а без неї ринкова економічна система неможлива. Розрізняють конкуренцію досконалу і недосконалу</a:t>
            </a:r>
          </a:p>
        </p:txBody>
      </p:sp>
    </p:spTree>
    <p:extLst>
      <p:ext uri="{BB962C8B-B14F-4D97-AF65-F5344CB8AC3E}">
        <p14:creationId xmlns:p14="http://schemas.microsoft.com/office/powerpoint/2010/main" val="257957039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САМОРЕГУЛЮВАННЯ</a:t>
            </a:r>
            <a:endParaRPr lang="uk-UA" dirty="0"/>
          </a:p>
        </p:txBody>
      </p:sp>
      <p:sp>
        <p:nvSpPr>
          <p:cNvPr id="3" name="Объект 2"/>
          <p:cNvSpPr>
            <a:spLocks noGrp="1"/>
          </p:cNvSpPr>
          <p:nvPr>
            <p:ph idx="1"/>
          </p:nvPr>
        </p:nvSpPr>
        <p:spPr>
          <a:xfrm>
            <a:off x="381000" y="1412875"/>
            <a:ext cx="8382000" cy="3545586"/>
          </a:xfrm>
        </p:spPr>
        <p:style>
          <a:lnRef idx="3">
            <a:schemeClr val="lt1"/>
          </a:lnRef>
          <a:fillRef idx="1">
            <a:schemeClr val="accent2"/>
          </a:fillRef>
          <a:effectRef idx="1">
            <a:schemeClr val="accent2"/>
          </a:effectRef>
          <a:fontRef idx="minor">
            <a:schemeClr val="lt1"/>
          </a:fontRef>
        </p:style>
        <p:txBody>
          <a:bodyPr/>
          <a:lstStyle/>
          <a:p>
            <a:r>
              <a:rPr lang="uk-UA" dirty="0">
                <a:solidFill>
                  <a:schemeClr val="tx2"/>
                </a:solidFill>
                <a:effectLst>
                  <a:outerShdw blurRad="38100" dist="38100" dir="2700000" algn="tl">
                    <a:srgbClr val="000000">
                      <a:alpha val="43137"/>
                    </a:srgbClr>
                  </a:outerShdw>
                </a:effectLst>
              </a:rPr>
              <a:t>Цей принцип означає, що, незважаючи на велику кількість виробників і споживачів, істотні відмінності в інтересах, їх діяльність узгоджується автоматично, завдяки конкуренції та вільному формуванню цін. Ринкова економічна система передбачає, що ціни формуються за взаємною згодою споживачів і виробників</a:t>
            </a:r>
          </a:p>
        </p:txBody>
      </p:sp>
    </p:spTree>
    <p:extLst>
      <p:ext uri="{BB962C8B-B14F-4D97-AF65-F5344CB8AC3E}">
        <p14:creationId xmlns:p14="http://schemas.microsoft.com/office/powerpoint/2010/main" val="132368586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Белый текст и шрифт Courier для слайдов с кодом">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TS010286748</Template>
  <TotalTime>236</TotalTime>
  <Words>449</Words>
  <Application>Microsoft Office PowerPoint</Application>
  <PresentationFormat>Экран (4:3)</PresentationFormat>
  <Paragraphs>45</Paragraphs>
  <Slides>13</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13</vt:i4>
      </vt:variant>
    </vt:vector>
  </HeadingPairs>
  <TitlesOfParts>
    <vt:vector size="15" baseType="lpstr">
      <vt:lpstr>Green Segoe 4-3 template-template_April-17-2007</vt:lpstr>
      <vt:lpstr>Белый текст и шрифт Courier для слайдов с кодом</vt:lpstr>
      <vt:lpstr>Ринкова економічна система Переваги та недоліки</vt:lpstr>
      <vt:lpstr>Економічна система</vt:lpstr>
      <vt:lpstr>Презентация PowerPoint</vt:lpstr>
      <vt:lpstr>Ринкова економічна система</vt:lpstr>
      <vt:lpstr>Ринкова економічна система функціонує лише за умови дотримання певних принципів у взаємовідносинах економічних суб’єктів</vt:lpstr>
      <vt:lpstr>ЕКОНОМІЧНА СВОБОДА</vt:lpstr>
      <vt:lpstr>ЕКОНОМІЧНА СВОБОДА</vt:lpstr>
      <vt:lpstr>КОНКУРЕНЦІЯ</vt:lpstr>
      <vt:lpstr>САМОРЕГУЛЮВАННЯ</vt:lpstr>
      <vt:lpstr>САМОРЕГУЛЮВАННЯ</vt:lpstr>
      <vt:lpstr>                         Переваги</vt:lpstr>
      <vt:lpstr>                        Недоліки</vt:lpstr>
      <vt:lpstr>ВИСНОВОК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Ринкова економічна система Переваги та недоліки</dc:title>
  <dc:creator>Sniper</dc:creator>
  <cp:lastModifiedBy>Admin</cp:lastModifiedBy>
  <cp:revision>21</cp:revision>
  <dcterms:created xsi:type="dcterms:W3CDTF">2013-10-20T14:31:07Z</dcterms:created>
  <dcterms:modified xsi:type="dcterms:W3CDTF">2013-11-05T19:57:56Z</dcterms:modified>
</cp:coreProperties>
</file>