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3" r:id="rId5"/>
    <p:sldId id="266" r:id="rId6"/>
    <p:sldId id="265" r:id="rId7"/>
    <p:sldId id="284" r:id="rId8"/>
    <p:sldId id="267" r:id="rId9"/>
    <p:sldId id="268" r:id="rId10"/>
    <p:sldId id="269" r:id="rId11"/>
    <p:sldId id="270" r:id="rId12"/>
    <p:sldId id="271" r:id="rId13"/>
    <p:sldId id="272" r:id="rId14"/>
    <p:sldId id="273" r:id="rId15"/>
    <p:sldId id="274" r:id="rId16"/>
    <p:sldId id="276" r:id="rId17"/>
    <p:sldId id="278" r:id="rId18"/>
    <p:sldId id="279" r:id="rId19"/>
    <p:sldId id="281" r:id="rId20"/>
    <p:sldId id="285" r:id="rId21"/>
    <p:sldId id="286" r:id="rId22"/>
    <p:sldId id="287" r:id="rId23"/>
    <p:sldId id="29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08691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8882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48048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4549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1592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31.03.2014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1765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31.03.2014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415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31.03.2014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010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31.03.2014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71812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31.03.2014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00636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31.03.2014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6416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31.03.2014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g-fotki.yandex.ru/get/13/balet-elf.0/0_5c0d_36295d68_X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6" Type="http://schemas.openxmlformats.org/officeDocument/2006/relationships/hyperlink" Target="&#1048;gor_-Stravinskiy-Petrushka-Scena-4-5(muzofon.com).mp3" TargetMode="External"/><Relationship Id="rId5" Type="http://schemas.openxmlformats.org/officeDocument/2006/relationships/image" Target="../media/image19.jpeg"/><Relationship Id="rId4" Type="http://schemas.openxmlformats.org/officeDocument/2006/relationships/hyperlink" Target="http://www.emc.komi.com/03/17/img/096.jp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1055;&#1088;&#1086;&#1082;&#1086;&#1092;&#1100;&#1077;&#1074;.%20&#1052;&#1086;&#1085;&#1090;&#1077;&#1082;&#1082;&#1080;%20&#1080;%20&#1050;&#1072;&#1087;&#1091;&#1083;&#1077;&#1090;&#1090;&#1080;%20(Prokofiev%20montagues%20and%20capulets).mp4" TargetMode="Externa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2.jpeg"/><Relationship Id="rId4" Type="http://schemas.openxmlformats.org/officeDocument/2006/relationships/hyperlink" Target="http://art.1september.ru/2010/12/main.jpg" TargetMode="Externa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Anna%20Pavlova%20in%20Dying%20Swan.mp4"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36.jpeg"/><Relationship Id="rId4" Type="http://schemas.openxmlformats.org/officeDocument/2006/relationships/hyperlink" Target="http://megpro.narod.ru/images/vaclav/Niginski1.jpeg" TargetMode="External"/><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41.jpeg"/><Relationship Id="rId4" Type="http://schemas.openxmlformats.org/officeDocument/2006/relationships/hyperlink" Target="http://www.cultinfo.ru/fulltext/1/001/009/001/22975604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Maya%20Plisetskaya%20in%20Don%20Quixote%20ca%201959.mp4"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2.jpeg"/><Relationship Id="rId2" Type="http://schemas.openxmlformats.org/officeDocument/2006/relationships/hyperlink" Target="http://www.geriatricsclub.com/upload/blog/a39/a39218c3523a8ccde1bc80e04c830e7e.jpg" TargetMode="External"/><Relationship Id="rId1" Type="http://schemas.openxmlformats.org/officeDocument/2006/relationships/slideLayout" Target="../slideLayouts/slideLayout7.xml"/><Relationship Id="rId6" Type="http://schemas.openxmlformats.org/officeDocument/2006/relationships/hyperlink" Target="&#1052;&#1072;&#1103;%20&#1055;&#1083;&#1080;&#1089;&#1077;&#1094;&#1089;&#1082;&#1072;&#1103;.%20&#1050;&#1072;&#1088;&#1084;&#1077;&#1085;-%20&#1057;&#1102;&#1080;&#1090;&#1072;..mp4" TargetMode="External"/><Relationship Id="rId5" Type="http://schemas.openxmlformats.org/officeDocument/2006/relationships/image" Target="../media/image51.jpeg"/><Relationship Id="rId4" Type="http://schemas.openxmlformats.org/officeDocument/2006/relationships/hyperlink" Target="http://www.mdf.ru/i/photo/014/14645.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hyperlink" Target="&#1042;&#1072;&#1083;&#1100;&#1089;%20&#1080;&#1079;%20&#1073;&#1072;&#1083;&#1077;&#1090;&#1072;%20&#1057;&#1087;&#1103;&#1097;&#1072;&#1103;%20&#1082;&#1088;&#1072;&#1089;&#1072;&#1074;&#1080;&#1094;&#1072;.mp4"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aleho.narod.ru/book/img/fokin.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Картинка 53 из 96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14480" y="50004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
        <p:nvSpPr>
          <p:cNvPr id="2053" name="Прямоугольник 4"/>
          <p:cNvSpPr>
            <a:spLocks noChangeArrowheads="1"/>
          </p:cNvSpPr>
          <p:nvPr/>
        </p:nvSpPr>
        <p:spPr bwMode="auto">
          <a:xfrm>
            <a:off x="2500298" y="5500702"/>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uk-UA" sz="2000" b="1" dirty="0" smtClean="0">
              <a:solidFill>
                <a:prstClr val="black"/>
              </a:solidFill>
              <a:latin typeface="Book Antiqua" pitchFamily="18" charset="0"/>
            </a:endParaRPr>
          </a:p>
        </p:txBody>
      </p:sp>
    </p:spTree>
    <p:extLst>
      <p:ext uri="{BB962C8B-B14F-4D97-AF65-F5344CB8AC3E}">
        <p14:creationId xmlns:p14="http://schemas.microsoft.com/office/powerpoint/2010/main" val="391748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376635"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Ігор Федорович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Стравінський</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1882-1971</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4" name="Прямоугольник 3"/>
          <p:cNvSpPr/>
          <p:nvPr/>
        </p:nvSpPr>
        <p:spPr>
          <a:xfrm>
            <a:off x="3214678" y="1214422"/>
            <a:ext cx="5643602" cy="923330"/>
          </a:xfrm>
          <a:prstGeom prst="rect">
            <a:avLst/>
          </a:prstGeom>
        </p:spPr>
        <p:txBody>
          <a:bodyPr wrap="square">
            <a:spAutoFit/>
          </a:bodyPr>
          <a:lstStyle/>
          <a:p>
            <a:pPr>
              <a:defRPr/>
            </a:pPr>
            <a:r>
              <a:rPr lang="uk-UA" b="1" dirty="0">
                <a:solidFill>
                  <a:srgbClr val="002060"/>
                </a:solidFill>
                <a:effectLst>
                  <a:outerShdw blurRad="38100" dist="38100" dir="2700000" algn="tl">
                    <a:srgbClr val="000000">
                      <a:alpha val="43137"/>
                    </a:srgbClr>
                  </a:outerShdw>
                </a:effectLst>
                <a:latin typeface="Constantia" pitchFamily="18" charset="0"/>
              </a:rPr>
              <a:t>Композитор  зі світовим ім'ям. Його однаково вважають своїм видатним співвітчизником і росіяни</a:t>
            </a:r>
            <a:r>
              <a:rPr lang="uk-UA" b="1" dirty="0" smtClean="0">
                <a:solidFill>
                  <a:srgbClr val="002060"/>
                </a:solidFill>
                <a:effectLst>
                  <a:outerShdw blurRad="38100" dist="38100" dir="2700000" algn="tl">
                    <a:srgbClr val="000000">
                      <a:alpha val="43137"/>
                    </a:srgbClr>
                  </a:outerShdw>
                </a:effectLst>
                <a:latin typeface="Constantia" pitchFamily="18" charset="0"/>
              </a:rPr>
              <a:t>, і </a:t>
            </a:r>
            <a:r>
              <a:rPr lang="uk-UA" b="1" dirty="0">
                <a:solidFill>
                  <a:srgbClr val="002060"/>
                </a:solidFill>
                <a:effectLst>
                  <a:outerShdw blurRad="38100" dist="38100" dir="2700000" algn="tl">
                    <a:srgbClr val="000000">
                      <a:alpha val="43137"/>
                    </a:srgbClr>
                  </a:outerShdw>
                </a:effectLst>
                <a:latin typeface="Constantia" pitchFamily="18" charset="0"/>
              </a:rPr>
              <a:t>українці, </a:t>
            </a:r>
            <a:r>
              <a:rPr lang="uk-UA" b="1" dirty="0" smtClean="0">
                <a:solidFill>
                  <a:srgbClr val="002060"/>
                </a:solidFill>
                <a:effectLst>
                  <a:outerShdw blurRad="38100" dist="38100" dir="2700000" algn="tl">
                    <a:srgbClr val="000000">
                      <a:alpha val="43137"/>
                    </a:srgbClr>
                  </a:outerShdw>
                </a:effectLst>
                <a:latin typeface="Constantia" pitchFamily="18" charset="0"/>
              </a:rPr>
              <a:t>а </a:t>
            </a:r>
            <a:r>
              <a:rPr lang="uk-UA" b="1" dirty="0">
                <a:solidFill>
                  <a:srgbClr val="002060"/>
                </a:solidFill>
                <a:effectLst>
                  <a:outerShdw blurRad="38100" dist="38100" dir="2700000" algn="tl">
                    <a:srgbClr val="000000">
                      <a:alpha val="43137"/>
                    </a:srgbClr>
                  </a:outerShdw>
                </a:effectLst>
                <a:latin typeface="Constantia" pitchFamily="18" charset="0"/>
              </a:rPr>
              <a:t>також громадяни США.</a:t>
            </a:r>
            <a:endParaRPr lang="ru-RU" b="1" dirty="0">
              <a:solidFill>
                <a:srgbClr val="002060"/>
              </a:solidFill>
              <a:effectLst>
                <a:outerShdw blurRad="38100" dist="38100" dir="2700000" algn="tl">
                  <a:srgbClr val="000000">
                    <a:alpha val="43137"/>
                  </a:srgbClr>
                </a:outerShdw>
              </a:effectLst>
              <a:latin typeface="Constantia" pitchFamily="18" charset="0"/>
            </a:endParaRPr>
          </a:p>
        </p:txBody>
      </p:sp>
      <p:pic>
        <p:nvPicPr>
          <p:cNvPr id="56324" name="Picture 4" descr="Картинка 21 из 1002">
            <a:hlinkClick r:id="rId2"/>
          </p:cNvPr>
          <p:cNvPicPr>
            <a:picLocks noChangeAspect="1" noChangeArrowheads="1"/>
          </p:cNvPicPr>
          <p:nvPr/>
        </p:nvPicPr>
        <p:blipFill>
          <a:blip r:embed="rId3"/>
          <a:srcRect t="21449"/>
          <a:stretch>
            <a:fillRect/>
          </a:stretch>
        </p:blipFill>
        <p:spPr bwMode="auto">
          <a:xfrm>
            <a:off x="1071538" y="3714752"/>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a:srcRect/>
          <a:stretch>
            <a:fillRect/>
          </a:stretch>
        </p:blipFill>
        <p:spPr bwMode="auto">
          <a:xfrm flipH="1">
            <a:off x="214282" y="85723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2857488" y="2071678"/>
            <a:ext cx="6143668"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Для </a:t>
            </a:r>
            <a:r>
              <a:rPr lang="uk-UA" sz="2000" b="1" dirty="0" err="1">
                <a:solidFill>
                  <a:srgbClr val="C00000"/>
                </a:solidFill>
                <a:effectLst>
                  <a:outerShdw blurRad="38100" dist="38100" dir="2700000" algn="tl">
                    <a:srgbClr val="000000">
                      <a:alpha val="43137"/>
                    </a:srgbClr>
                  </a:outerShdw>
                </a:effectLst>
                <a:latin typeface="Constantia" pitchFamily="18" charset="0"/>
              </a:rPr>
              <a:t>Дягілєвських</a:t>
            </a:r>
            <a:r>
              <a:rPr lang="uk-UA" sz="2000" b="1" dirty="0">
                <a:solidFill>
                  <a:srgbClr val="C00000"/>
                </a:solidFill>
                <a:effectLst>
                  <a:outerShdw blurRad="38100" dist="38100" dir="2700000" algn="tl">
                    <a:srgbClr val="000000">
                      <a:alpha val="43137"/>
                    </a:srgbClr>
                  </a:outerShdw>
                </a:effectLst>
                <a:latin typeface="Constantia" pitchFamily="18" charset="0"/>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latin typeface="Constantia" pitchFamily="18" charset="0"/>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
        <p:nvSpPr>
          <p:cNvPr id="9" name="Прямоугольник 8">
            <a:hlinkClick r:id="rId6" action="ppaction://hlinkfile"/>
          </p:cNvPr>
          <p:cNvSpPr/>
          <p:nvPr/>
        </p:nvSpPr>
        <p:spPr>
          <a:xfrm>
            <a:off x="3786182" y="6550223"/>
            <a:ext cx="4572000" cy="307777"/>
          </a:xfrm>
          <a:prstGeom prst="rect">
            <a:avLst/>
          </a:prstGeom>
        </p:spPr>
        <p:txBody>
          <a:bodyPr>
            <a:spAutoFit/>
          </a:bodyPr>
          <a:lstStyle/>
          <a:p>
            <a:pPr lvl="0" algn="just" fontAlgn="base">
              <a:spcBef>
                <a:spcPct val="0"/>
              </a:spcBef>
              <a:spcAft>
                <a:spcPct val="0"/>
              </a:spcAft>
            </a:pPr>
            <a:r>
              <a:rPr lang="uk-UA" sz="1400" b="1" dirty="0" smtClean="0">
                <a:solidFill>
                  <a:srgbClr val="002060"/>
                </a:solidFill>
                <a:latin typeface="Constantia" pitchFamily="18" charset="0"/>
                <a:ea typeface="Times New Roman" pitchFamily="18" charset="0"/>
              </a:rPr>
              <a:t>І.Стравінського: фрагмент із балету «Петрушка».</a:t>
            </a:r>
            <a:endParaRPr lang="uk-UA" sz="1400" dirty="0" smtClean="0">
              <a:solidFill>
                <a:srgbClr val="002060"/>
              </a:solidFill>
              <a:latin typeface="Constantia" pitchFamily="18" charset="0"/>
            </a:endParaRPr>
          </a:p>
        </p:txBody>
      </p:sp>
      <p:pic>
        <p:nvPicPr>
          <p:cNvPr id="22530" name="Picture 2" descr="http://t1.gstatic.com/images?q=tbn:ANd9GcTfhXDimXfxfPaUena8kqhMVDRjl2pax_H-Hh9IGf-vo4jzuAco1g">
            <a:hlinkClick r:id="rId6" action="ppaction://hlinkfile"/>
          </p:cNvPr>
          <p:cNvPicPr>
            <a:picLocks noChangeAspect="1" noChangeArrowheads="1"/>
          </p:cNvPicPr>
          <p:nvPr/>
        </p:nvPicPr>
        <p:blipFill>
          <a:blip r:embed="rId7" cstate="print"/>
          <a:srcRect/>
          <a:stretch>
            <a:fillRect/>
          </a:stretch>
        </p:blipFill>
        <p:spPr bwMode="auto">
          <a:xfrm>
            <a:off x="8429652" y="6286520"/>
            <a:ext cx="476584" cy="461952"/>
          </a:xfrm>
          <a:prstGeom prst="rect">
            <a:avLst/>
          </a:prstGeom>
          <a:noFill/>
        </p:spPr>
      </p:pic>
    </p:spTree>
    <p:extLst>
      <p:ext uri="{BB962C8B-B14F-4D97-AF65-F5344CB8AC3E}">
        <p14:creationId xmlns:p14="http://schemas.microsoft.com/office/powerpoint/2010/main" val="3052169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1000" fill="hold"/>
                                        <p:tgtEl>
                                          <p:spTgt spid="56328"/>
                                        </p:tgtEl>
                                        <p:attrNameLst>
                                          <p:attrName>ppt_x</p:attrName>
                                        </p:attrNameLst>
                                      </p:cBhvr>
                                      <p:tavLst>
                                        <p:tav tm="0">
                                          <p:val>
                                            <p:strVal val="#ppt_x-.2"/>
                                          </p:val>
                                        </p:tav>
                                        <p:tav tm="100000">
                                          <p:val>
                                            <p:strVal val="#ppt_x"/>
                                          </p:val>
                                        </p:tav>
                                      </p:tavLst>
                                    </p:anim>
                                    <p:anim calcmode="lin" valueType="num">
                                      <p:cBhvr>
                                        <p:cTn id="8" dur="1000" fill="hold"/>
                                        <p:tgtEl>
                                          <p:spTgt spid="56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 calcmode="lin" valueType="num">
                                      <p:cBhvr>
                                        <p:cTn id="14" dur="1000" fill="hold"/>
                                        <p:tgtEl>
                                          <p:spTgt spid="56324"/>
                                        </p:tgtEl>
                                        <p:attrNameLst>
                                          <p:attrName>ppt_x</p:attrName>
                                        </p:attrNameLst>
                                      </p:cBhvr>
                                      <p:tavLst>
                                        <p:tav tm="0">
                                          <p:val>
                                            <p:strVal val="#ppt_x-.2"/>
                                          </p:val>
                                        </p:tav>
                                        <p:tav tm="100000">
                                          <p:val>
                                            <p:strVal val="#ppt_x"/>
                                          </p:val>
                                        </p:tav>
                                      </p:tavLst>
                                    </p:anim>
                                    <p:anim calcmode="lin" valueType="num">
                                      <p:cBhvr>
                                        <p:cTn id="15"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215370" cy="954107"/>
          </a:xfrm>
          <a:prstGeom prst="rect">
            <a:avLst/>
          </a:prstGeom>
        </p:spPr>
        <p:txBody>
          <a:bodyPr wrap="square">
            <a:spAutoFit/>
          </a:bodyPr>
          <a:lstStyle/>
          <a:p>
            <a:pPr algn="ctr">
              <a:defRPr/>
            </a:pP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Сергійович </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Прокоф</a:t>
            </a: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єв </a:t>
            </a:r>
          </a:p>
          <a:p>
            <a:pPr algn="ctr">
              <a:defRPr/>
            </a:pP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1891-1953</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pic>
        <p:nvPicPr>
          <p:cNvPr id="15363" name="Picture 2" descr="Картинка 22 из 20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1831738"/>
            <a:ext cx="4143404" cy="27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6" y="1571612"/>
            <a:ext cx="234156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5"/>
          <p:cNvSpPr>
            <a:spLocks noChangeArrowheads="1"/>
          </p:cNvSpPr>
          <p:nvPr/>
        </p:nvSpPr>
        <p:spPr bwMode="auto">
          <a:xfrm>
            <a:off x="285720" y="92867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Видатний композитор-новатор, піаніст і диригент народився в селі </a:t>
            </a:r>
            <a:r>
              <a:rPr lang="uk-UA" b="1" dirty="0" err="1">
                <a:solidFill>
                  <a:prstClr val="black"/>
                </a:solidFill>
                <a:latin typeface="Constantia" pitchFamily="18" charset="0"/>
                <a:cs typeface="Arial" pitchFamily="34" charset="0"/>
              </a:rPr>
              <a:t>Сонцівка</a:t>
            </a:r>
            <a:r>
              <a:rPr lang="uk-UA" b="1" dirty="0">
                <a:solidFill>
                  <a:prstClr val="black"/>
                </a:solidFill>
                <a:latin typeface="Constantia" pitchFamily="18" charset="0"/>
                <a:cs typeface="Arial" pitchFamily="34" charset="0"/>
              </a:rPr>
              <a:t>, нині село Красне Червоноармійського району Донецької області.</a:t>
            </a:r>
            <a:endParaRPr lang="ru-RU" b="1" dirty="0">
              <a:solidFill>
                <a:prstClr val="black"/>
              </a:solidFill>
              <a:latin typeface="Constantia" pitchFamily="18"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Створив балети «Сталевий </a:t>
            </a:r>
            <a:r>
              <a:rPr lang="uk-UA" b="1" dirty="0" err="1">
                <a:solidFill>
                  <a:prstClr val="black"/>
                </a:solidFill>
                <a:latin typeface="Constantia" pitchFamily="18" charset="0"/>
                <a:cs typeface="Arial" pitchFamily="34" charset="0"/>
              </a:rPr>
              <a:t>скок</a:t>
            </a:r>
            <a:r>
              <a:rPr lang="uk-UA" b="1" dirty="0">
                <a:solidFill>
                  <a:prstClr val="black"/>
                </a:solidFill>
                <a:latin typeface="Constantia" pitchFamily="18" charset="0"/>
                <a:cs typeface="Arial" pitchFamily="34" charset="0"/>
              </a:rPr>
              <a:t>» і «Блудний син», «Казка про блазня, який сімох блазнів </a:t>
            </a:r>
            <a:r>
              <a:rPr lang="uk-UA" b="1" dirty="0" err="1">
                <a:solidFill>
                  <a:prstClr val="black"/>
                </a:solidFill>
                <a:latin typeface="Constantia" pitchFamily="18" charset="0"/>
                <a:cs typeface="Arial" pitchFamily="34" charset="0"/>
              </a:rPr>
              <a:t>пережартував</a:t>
            </a:r>
            <a:r>
              <a:rPr lang="uk-UA" b="1" dirty="0">
                <a:solidFill>
                  <a:prstClr val="black"/>
                </a:solidFill>
                <a:latin typeface="Constantia" pitchFamily="18" charset="0"/>
                <a:cs typeface="Arial" pitchFamily="34" charset="0"/>
              </a:rPr>
              <a:t>», «Ромео й Джульєтта», «Розповідь про кам’яну квітку». 1930 року для театру «Гранд-Опера» був написаний балет «На Дніпрі». Балет «Попелюшка» отримав </a:t>
            </a:r>
            <a:br>
              <a:rPr lang="uk-UA" b="1" dirty="0">
                <a:solidFill>
                  <a:prstClr val="black"/>
                </a:solidFill>
                <a:latin typeface="Constantia" pitchFamily="18" charset="0"/>
                <a:cs typeface="Arial" pitchFamily="34" charset="0"/>
              </a:rPr>
            </a:br>
            <a:r>
              <a:rPr lang="uk-UA" b="1" dirty="0">
                <a:solidFill>
                  <a:prstClr val="black"/>
                </a:solidFill>
                <a:latin typeface="Constantia" pitchFamily="18" charset="0"/>
                <a:cs typeface="Arial" pitchFamily="34" charset="0"/>
              </a:rPr>
              <a:t>у 1946 році Державну премію СРСР.</a:t>
            </a:r>
            <a:endParaRPr lang="ru-RU" b="1" dirty="0">
              <a:solidFill>
                <a:prstClr val="black"/>
              </a:solidFill>
              <a:latin typeface="Constantia" pitchFamily="18"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37"/>
          <a:stretch>
            <a:fillRect/>
          </a:stretch>
        </p:blipFill>
        <p:spPr bwMode="auto">
          <a:xfrm>
            <a:off x="7072330" y="3714752"/>
            <a:ext cx="1714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hlinkClick r:id="rId8" action="ppaction://hlinkfile"/>
          </p:cNvPr>
          <p:cNvSpPr/>
          <p:nvPr/>
        </p:nvSpPr>
        <p:spPr>
          <a:xfrm>
            <a:off x="5286380" y="6357958"/>
            <a:ext cx="3056606" cy="523220"/>
          </a:xfrm>
          <a:prstGeom prst="rect">
            <a:avLst/>
          </a:prstGeom>
        </p:spPr>
        <p:txBody>
          <a:bodyPr wrap="none">
            <a:spAutoFit/>
          </a:bodyPr>
          <a:lstStyle/>
          <a:p>
            <a:r>
              <a:rPr lang="ru-RU" sz="1400" dirty="0" smtClean="0">
                <a:latin typeface="Constantia" pitchFamily="18" charset="0"/>
              </a:rPr>
              <a:t>Прокофьев. </a:t>
            </a:r>
            <a:r>
              <a:rPr lang="ru-RU" sz="1400" dirty="0" err="1" smtClean="0">
                <a:latin typeface="Constantia" pitchFamily="18" charset="0"/>
              </a:rPr>
              <a:t>Монтекки</a:t>
            </a:r>
            <a:r>
              <a:rPr lang="ru-RU" sz="1400" dirty="0" smtClean="0">
                <a:latin typeface="Constantia" pitchFamily="18" charset="0"/>
              </a:rPr>
              <a:t> и </a:t>
            </a:r>
            <a:r>
              <a:rPr lang="ru-RU" sz="1400" dirty="0" err="1" smtClean="0">
                <a:latin typeface="Constantia" pitchFamily="18" charset="0"/>
              </a:rPr>
              <a:t>Капулетти</a:t>
            </a:r>
            <a:endParaRPr lang="ru-RU" sz="1400" dirty="0" smtClean="0">
              <a:latin typeface="Constantia" pitchFamily="18" charset="0"/>
            </a:endParaRPr>
          </a:p>
          <a:p>
            <a:r>
              <a:rPr lang="ru-RU" sz="1400" dirty="0" smtClean="0">
                <a:latin typeface="Constantia" pitchFamily="18" charset="0"/>
              </a:rPr>
              <a:t>Балет Ромео и </a:t>
            </a:r>
            <a:r>
              <a:rPr lang="ru-RU" sz="1400" dirty="0" err="1" smtClean="0">
                <a:latin typeface="Constantia" pitchFamily="18" charset="0"/>
              </a:rPr>
              <a:t>Джульета</a:t>
            </a:r>
            <a:r>
              <a:rPr lang="ru-RU" sz="1400" dirty="0" smtClean="0">
                <a:latin typeface="Constantia" pitchFamily="18" charset="0"/>
              </a:rPr>
              <a:t>  </a:t>
            </a:r>
            <a:endParaRPr lang="ru-RU" sz="1400" dirty="0">
              <a:latin typeface="Constantia" pitchFamily="18" charset="0"/>
            </a:endParaRPr>
          </a:p>
        </p:txBody>
      </p:sp>
      <p:pic>
        <p:nvPicPr>
          <p:cNvPr id="21506" name="Picture 2" descr="http://t1.gstatic.com/images?q=tbn:ANd9GcTfhXDimXfxfPaUena8kqhMVDRjl2pax_H-Hh9IGf-vo4jzuAco1g">
            <a:hlinkClick r:id="rId8" action="ppaction://hlinkfile"/>
          </p:cNvPr>
          <p:cNvPicPr>
            <a:picLocks noChangeAspect="1" noChangeArrowheads="1"/>
          </p:cNvPicPr>
          <p:nvPr/>
        </p:nvPicPr>
        <p:blipFill>
          <a:blip r:embed="rId9"/>
          <a:srcRect/>
          <a:stretch>
            <a:fillRect/>
          </a:stretch>
        </p:blipFill>
        <p:spPr bwMode="auto">
          <a:xfrm>
            <a:off x="8286776" y="6143644"/>
            <a:ext cx="589581" cy="571480"/>
          </a:xfrm>
          <a:prstGeom prst="rect">
            <a:avLst/>
          </a:prstGeom>
          <a:noFill/>
        </p:spPr>
      </p:pic>
    </p:spTree>
    <p:extLst>
      <p:ext uri="{BB962C8B-B14F-4D97-AF65-F5344CB8AC3E}">
        <p14:creationId xmlns:p14="http://schemas.microsoft.com/office/powerpoint/2010/main" val="1621223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1000" fill="hold"/>
                                        <p:tgtEl>
                                          <p:spTgt spid="15367"/>
                                        </p:tgtEl>
                                        <p:attrNameLst>
                                          <p:attrName>ppt_x</p:attrName>
                                        </p:attrNameLst>
                                      </p:cBhvr>
                                      <p:tavLst>
                                        <p:tav tm="0">
                                          <p:val>
                                            <p:strVal val="#ppt_x-.2"/>
                                          </p:val>
                                        </p:tav>
                                        <p:tav tm="100000">
                                          <p:val>
                                            <p:strVal val="#ppt_x"/>
                                          </p:val>
                                        </p:tav>
                                      </p:tavLst>
                                    </p:anim>
                                    <p:anim calcmode="lin" valueType="num">
                                      <p:cBhvr>
                                        <p:cTn id="22"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1248"/>
          </a:xfrm>
          <a:ln>
            <a:miter lim="800000"/>
            <a:headEnd/>
            <a:tailEnd/>
          </a:ln>
          <a:extLst/>
        </p:spPr>
        <p:txBody>
          <a:bodyPr rtlCol="0">
            <a:normAutofit/>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endPar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1026" name="Picture 2" descr="C:\Users\я\Pictures\Балет\А.Павлова"/>
          <p:cNvPicPr>
            <a:picLocks noChangeAspect="1" noChangeArrowheads="1"/>
          </p:cNvPicPr>
          <p:nvPr/>
        </p:nvPicPr>
        <p:blipFill>
          <a:blip r:embed="rId2"/>
          <a:srcRect/>
          <a:stretch>
            <a:fillRect/>
          </a:stretch>
        </p:blipFill>
        <p:spPr bwMode="auto">
          <a:xfrm>
            <a:off x="5857884" y="1643050"/>
            <a:ext cx="1357322" cy="2652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я\Pictures\Балет\А.Павлова2"/>
          <p:cNvPicPr>
            <a:picLocks noChangeAspect="1" noChangeArrowheads="1"/>
          </p:cNvPicPr>
          <p:nvPr/>
        </p:nvPicPr>
        <p:blipFill>
          <a:blip r:embed="rId3"/>
          <a:srcRect/>
          <a:stretch>
            <a:fillRect/>
          </a:stretch>
        </p:blipFill>
        <p:spPr bwMode="auto">
          <a:xfrm>
            <a:off x="4929188" y="4500563"/>
            <a:ext cx="2640012" cy="1990725"/>
          </a:xfrm>
          <a:prstGeom prst="rect">
            <a:avLst/>
          </a:prstGeom>
          <a:ln>
            <a:noFill/>
          </a:ln>
          <a:effectLst>
            <a:outerShdw blurRad="292100" dist="139700" dir="2700000" algn="tl" rotWithShape="0">
              <a:srgbClr val="333333">
                <a:alpha val="65000"/>
              </a:srgbClr>
            </a:outerShdw>
          </a:effectLst>
        </p:spPr>
      </p:pic>
      <p:pic>
        <p:nvPicPr>
          <p:cNvPr id="1028" name="Picture 4" descr="C:\Users\я\Pictures\Балет\А.Павлова4"/>
          <p:cNvPicPr>
            <a:picLocks noChangeAspect="1" noChangeArrowheads="1"/>
          </p:cNvPicPr>
          <p:nvPr/>
        </p:nvPicPr>
        <p:blipFill>
          <a:blip r:embed="rId4"/>
          <a:srcRect l="22199" r="20295"/>
          <a:stretch>
            <a:fillRect/>
          </a:stretch>
        </p:blipFill>
        <p:spPr bwMode="auto">
          <a:xfrm>
            <a:off x="7786688" y="4000500"/>
            <a:ext cx="1133475" cy="2643188"/>
          </a:xfrm>
          <a:prstGeom prst="rect">
            <a:avLst/>
          </a:prstGeom>
          <a:ln>
            <a:noFill/>
          </a:ln>
          <a:effectLst>
            <a:outerShdw blurRad="292100" dist="139700" dir="2700000" algn="tl" rotWithShape="0">
              <a:srgbClr val="333333">
                <a:alpha val="65000"/>
              </a:srgbClr>
            </a:outerShdw>
          </a:effectLst>
        </p:spPr>
      </p:pic>
      <p:pic>
        <p:nvPicPr>
          <p:cNvPr id="1029" name="Picture 5" descr="C:\Users\я\Pictures\Балет\А.Павлова6"/>
          <p:cNvPicPr>
            <a:picLocks noChangeAspect="1" noChangeArrowheads="1"/>
          </p:cNvPicPr>
          <p:nvPr/>
        </p:nvPicPr>
        <p:blipFill>
          <a:blip r:embed="rId5"/>
          <a:srcRect/>
          <a:stretch>
            <a:fillRect/>
          </a:stretch>
        </p:blipFill>
        <p:spPr bwMode="auto">
          <a:xfrm>
            <a:off x="7358063" y="1143000"/>
            <a:ext cx="1562100" cy="2428875"/>
          </a:xfrm>
          <a:prstGeom prst="rect">
            <a:avLst/>
          </a:prstGeom>
          <a:ln>
            <a:noFill/>
          </a:ln>
          <a:effectLst>
            <a:outerShdw blurRad="292100" dist="139700" dir="2700000" algn="tl" rotWithShape="0">
              <a:srgbClr val="333333">
                <a:alpha val="65000"/>
              </a:srgbClr>
            </a:outerShdw>
          </a:effectLst>
        </p:spPr>
      </p:pic>
      <p:pic>
        <p:nvPicPr>
          <p:cNvPr id="1030" name="Picture 6" descr="C:\Users\я\Pictures\Балет\А Павлова портрет.jpg"/>
          <p:cNvPicPr>
            <a:picLocks noChangeAspect="1" noChangeArrowheads="1"/>
          </p:cNvPicPr>
          <p:nvPr/>
        </p:nvPicPr>
        <p:blipFill>
          <a:blip r:embed="rId6"/>
          <a:srcRect/>
          <a:stretch>
            <a:fillRect/>
          </a:stretch>
        </p:blipFill>
        <p:spPr bwMode="auto">
          <a:xfrm>
            <a:off x="214282" y="1285860"/>
            <a:ext cx="1824976" cy="2214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1" name="Picture 7" descr="C:\Users\я\Pictures\Балет\А Павлова-лебедь.jpg"/>
          <p:cNvPicPr>
            <a:picLocks noChangeAspect="1" noChangeArrowheads="1"/>
          </p:cNvPicPr>
          <p:nvPr/>
        </p:nvPicPr>
        <p:blipFill>
          <a:blip r:embed="rId7"/>
          <a:srcRect/>
          <a:stretch>
            <a:fillRect/>
          </a:stretch>
        </p:blipFill>
        <p:spPr bwMode="auto">
          <a:xfrm>
            <a:off x="2214546" y="1142984"/>
            <a:ext cx="3524884" cy="2481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Users\я\Pictures\Балет\А.Павлова с лебедем.jpg"/>
          <p:cNvPicPr>
            <a:picLocks noChangeAspect="1" noChangeArrowheads="1"/>
          </p:cNvPicPr>
          <p:nvPr/>
        </p:nvPicPr>
        <p:blipFill>
          <a:blip r:embed="rId8"/>
          <a:srcRect/>
          <a:stretch>
            <a:fillRect/>
          </a:stretch>
        </p:blipFill>
        <p:spPr bwMode="auto">
          <a:xfrm>
            <a:off x="2500313" y="3786188"/>
            <a:ext cx="2298700" cy="2857500"/>
          </a:xfrm>
          <a:prstGeom prst="rect">
            <a:avLst/>
          </a:prstGeom>
          <a:ln>
            <a:noFill/>
          </a:ln>
          <a:effectLst>
            <a:outerShdw blurRad="292100" dist="139700" dir="2700000" algn="tl" rotWithShape="0">
              <a:srgbClr val="333333">
                <a:alpha val="65000"/>
              </a:srgbClr>
            </a:outerShdw>
          </a:effectLst>
        </p:spPr>
      </p:pic>
      <p:pic>
        <p:nvPicPr>
          <p:cNvPr id="11" name="Picture 2" descr="Anna Pavlova"/>
          <p:cNvPicPr>
            <a:picLocks noChangeAspect="1" noChangeArrowheads="1"/>
          </p:cNvPicPr>
          <p:nvPr/>
        </p:nvPicPr>
        <p:blipFill>
          <a:blip r:embed="rId9"/>
          <a:srcRect/>
          <a:stretch>
            <a:fillRect/>
          </a:stretch>
        </p:blipFill>
        <p:spPr bwMode="auto">
          <a:xfrm>
            <a:off x="214313" y="3857625"/>
            <a:ext cx="1958975" cy="2714625"/>
          </a:xfrm>
          <a:prstGeom prst="rect">
            <a:avLst/>
          </a:prstGeom>
          <a:ln>
            <a:noFill/>
          </a:ln>
          <a:effectLst>
            <a:softEdge rad="112500"/>
          </a:effectLst>
        </p:spPr>
      </p:pic>
    </p:spTree>
    <p:extLst>
      <p:ext uri="{BB962C8B-B14F-4D97-AF65-F5344CB8AC3E}">
        <p14:creationId xmlns:p14="http://schemas.microsoft.com/office/powerpoint/2010/main" val="26848307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ppt_x</p:attrName>
                                        </p:attrNameLst>
                                      </p:cBhvr>
                                      <p:tavLst>
                                        <p:tav tm="0">
                                          <p:val>
                                            <p:strVal val="#ppt_x-.2"/>
                                          </p:val>
                                        </p:tav>
                                        <p:tav tm="100000">
                                          <p:val>
                                            <p:strVal val="#ppt_x"/>
                                          </p:val>
                                        </p:tav>
                                      </p:tavLst>
                                    </p:anim>
                                    <p:anim calcmode="lin" valueType="num">
                                      <p:cBhvr>
                                        <p:cTn id="15"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1000" fill="hold"/>
                                        <p:tgtEl>
                                          <p:spTgt spid="1028"/>
                                        </p:tgtEl>
                                        <p:attrNameLst>
                                          <p:attrName>ppt_x</p:attrName>
                                        </p:attrNameLst>
                                      </p:cBhvr>
                                      <p:tavLst>
                                        <p:tav tm="0">
                                          <p:val>
                                            <p:strVal val="#ppt_x-.2"/>
                                          </p:val>
                                        </p:tav>
                                        <p:tav tm="100000">
                                          <p:val>
                                            <p:strVal val="#ppt_x"/>
                                          </p:val>
                                        </p:tav>
                                      </p:tavLst>
                                    </p:anim>
                                    <p:anim calcmode="lin" valueType="num">
                                      <p:cBhvr>
                                        <p:cTn id="22"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p:cTn id="28" dur="1000" fill="hold"/>
                                        <p:tgtEl>
                                          <p:spTgt spid="1027"/>
                                        </p:tgtEl>
                                        <p:attrNameLst>
                                          <p:attrName>ppt_x</p:attrName>
                                        </p:attrNameLst>
                                      </p:cBhvr>
                                      <p:tavLst>
                                        <p:tav tm="0">
                                          <p:val>
                                            <p:strVal val="#ppt_x-.2"/>
                                          </p:val>
                                        </p:tav>
                                        <p:tav tm="100000">
                                          <p:val>
                                            <p:strVal val="#ppt_x"/>
                                          </p:val>
                                        </p:tav>
                                      </p:tavLst>
                                    </p:anim>
                                    <p:anim calcmode="lin" valueType="num">
                                      <p:cBhvr>
                                        <p:cTn id="29"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 calcmode="lin" valueType="num">
                                      <p:cBhvr>
                                        <p:cTn id="35" dur="1000" fill="hold"/>
                                        <p:tgtEl>
                                          <p:spTgt spid="1032"/>
                                        </p:tgtEl>
                                        <p:attrNameLst>
                                          <p:attrName>ppt_x</p:attrName>
                                        </p:attrNameLst>
                                      </p:cBhvr>
                                      <p:tavLst>
                                        <p:tav tm="0">
                                          <p:val>
                                            <p:strVal val="#ppt_x-.2"/>
                                          </p:val>
                                        </p:tav>
                                        <p:tav tm="100000">
                                          <p:val>
                                            <p:strVal val="#ppt_x"/>
                                          </p:val>
                                        </p:tav>
                                      </p:tavLst>
                                    </p:anim>
                                    <p:anim calcmode="lin" valueType="num">
                                      <p:cBhvr>
                                        <p:cTn id="36" dur="1000" fill="hold"/>
                                        <p:tgtEl>
                                          <p:spTgt spid="103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 calcmode="lin" valueType="num">
                                      <p:cBhvr>
                                        <p:cTn id="42" dur="1000" fill="hold"/>
                                        <p:tgtEl>
                                          <p:spTgt spid="1029"/>
                                        </p:tgtEl>
                                        <p:attrNameLst>
                                          <p:attrName>ppt_x</p:attrName>
                                        </p:attrNameLst>
                                      </p:cBhvr>
                                      <p:tavLst>
                                        <p:tav tm="0">
                                          <p:val>
                                            <p:strVal val="#ppt_x-.2"/>
                                          </p:val>
                                        </p:tav>
                                        <p:tav tm="100000">
                                          <p:val>
                                            <p:strVal val="#ppt_x"/>
                                          </p:val>
                                        </p:tav>
                                      </p:tavLst>
                                    </p:anim>
                                    <p:anim calcmode="lin" valueType="num">
                                      <p:cBhvr>
                                        <p:cTn id="43"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29"/>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031"/>
                                        </p:tgtEl>
                                        <p:attrNameLst>
                                          <p:attrName>style.visibility</p:attrName>
                                        </p:attrNameLst>
                                      </p:cBhvr>
                                      <p:to>
                                        <p:strVal val="visible"/>
                                      </p:to>
                                    </p:set>
                                    <p:anim calcmode="lin" valueType="num">
                                      <p:cBhvr>
                                        <p:cTn id="49" dur="1000" fill="hold"/>
                                        <p:tgtEl>
                                          <p:spTgt spid="1031"/>
                                        </p:tgtEl>
                                        <p:attrNameLst>
                                          <p:attrName>ppt_x</p:attrName>
                                        </p:attrNameLst>
                                      </p:cBhvr>
                                      <p:tavLst>
                                        <p:tav tm="0">
                                          <p:val>
                                            <p:strVal val="#ppt_x-.2"/>
                                          </p:val>
                                        </p:tav>
                                        <p:tav tm="100000">
                                          <p:val>
                                            <p:strVal val="#ppt_x"/>
                                          </p:val>
                                        </p:tav>
                                      </p:tavLst>
                                    </p:anim>
                                    <p:anim calcmode="lin" valueType="num">
                                      <p:cBhvr>
                                        <p:cTn id="50"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031"/>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ppt_x</p:attrName>
                                        </p:attrNameLst>
                                      </p:cBhvr>
                                      <p:tavLst>
                                        <p:tav tm="0">
                                          <p:val>
                                            <p:strVal val="#ppt_x-.2"/>
                                          </p:val>
                                        </p:tav>
                                        <p:tav tm="100000">
                                          <p:val>
                                            <p:strVal val="#ppt_x"/>
                                          </p:val>
                                        </p:tav>
                                      </p:tavLst>
                                    </p:anim>
                                    <p:anim calcmode="lin" valueType="num">
                                      <p:cBhvr>
                                        <p:cTn id="5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a:lum/>
          </a:blip>
          <a:stretch>
            <a:fillRect/>
          </a:stretch>
        </p:blipFill>
        <p:spPr>
          <a:xfrm>
            <a:off x="0" y="0"/>
            <a:ext cx="9144000" cy="68580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a:srcRect/>
          <a:stretch>
            <a:fillRect/>
          </a:stretch>
        </p:blipFill>
        <p:spPr bwMode="auto">
          <a:xfrm>
            <a:off x="5604869" y="357166"/>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142844" y="1785926"/>
            <a:ext cx="5786478" cy="2031325"/>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поетичний символ російського</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балету початку XX століття. </a:t>
            </a:r>
            <a:endParaRPr lang="uk-UA" sz="2800"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endParaRPr>
          </a:p>
        </p:txBody>
      </p:sp>
      <p:sp>
        <p:nvSpPr>
          <p:cNvPr id="5" name="Прямоугольник 4"/>
          <p:cNvSpPr/>
          <p:nvPr/>
        </p:nvSpPr>
        <p:spPr>
          <a:xfrm>
            <a:off x="500034" y="285728"/>
            <a:ext cx="5409686"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p>
          <a:p>
            <a:pPr algn="ct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1881-1931</a:t>
            </a:r>
            <a:endParaRPr lang="ru-RU" sz="2800" dirty="0"/>
          </a:p>
        </p:txBody>
      </p:sp>
    </p:spTree>
    <p:extLst>
      <p:ext uri="{BB962C8B-B14F-4D97-AF65-F5344CB8AC3E}">
        <p14:creationId xmlns:p14="http://schemas.microsoft.com/office/powerpoint/2010/main" val="3591191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0419e187dc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571868" y="214290"/>
            <a:ext cx="5214944" cy="1938992"/>
          </a:xfrm>
          <a:prstGeom prst="rect">
            <a:avLst/>
          </a:prstGeom>
        </p:spPr>
        <p:txBody>
          <a:bodyPr wrap="square">
            <a:spAutoFit/>
          </a:bodyPr>
          <a:lstStyle/>
          <a:p>
            <a:pPr algn="just">
              <a:defRPr/>
            </a:pPr>
            <a:r>
              <a:rPr lang="uk-UA" sz="2400" b="1" dirty="0" err="1" smtClean="0">
                <a:solidFill>
                  <a:srgbClr val="FF0000"/>
                </a:solidFill>
                <a:effectLst>
                  <a:outerShdw blurRad="38100" dist="38100" dir="2700000" algn="tl">
                    <a:srgbClr val="000000">
                      <a:alpha val="43137"/>
                    </a:srgbClr>
                  </a:outerShdw>
                </a:effectLst>
                <a:latin typeface="Monotype Corsiva" pitchFamily="66" charset="0"/>
              </a:rPr>
              <a:t>Сен</a:t>
            </a:r>
            <a:r>
              <a:rPr lang="en-US"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err="1" smtClean="0">
                <a:solidFill>
                  <a:srgbClr val="FF0000"/>
                </a:solidFill>
                <a:effectLst>
                  <a:outerShdw blurRad="38100" dist="38100" dir="2700000" algn="tl">
                    <a:srgbClr val="000000">
                      <a:alpha val="43137"/>
                    </a:srgbClr>
                  </a:outerShdw>
                </a:effectLst>
                <a:latin typeface="Monotype Corsiva" pitchFamily="66" charset="0"/>
              </a:rPr>
              <a:t>Санс</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a:solidFill>
                  <a:srgbClr val="FF0000"/>
                </a:solidFill>
                <a:effectLst>
                  <a:outerShdw blurRad="38100" dist="38100" dir="2700000" algn="tl">
                    <a:srgbClr val="000000">
                      <a:alpha val="43137"/>
                    </a:srgbClr>
                  </a:outerShdw>
                </a:effectLst>
                <a:latin typeface="Monotype Corsiva" pitchFamily="66" charset="0"/>
              </a:rPr>
              <a:t>побачив Павлову, коли вона танцювала його «Лебедя», він домігся зустрічі з нею, щоб сказати</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a:t>
            </a:r>
          </a:p>
          <a:p>
            <a:pPr algn="just">
              <a:defRPr/>
            </a:pPr>
            <a:r>
              <a:rPr lang="uk-UA" sz="2400" b="1" dirty="0" smtClean="0">
                <a:solidFill>
                  <a:srgbClr val="FF0000"/>
                </a:solidFill>
                <a:effectLst>
                  <a:outerShdw blurRad="38100" dist="38100" dir="2700000" algn="tl">
                    <a:srgbClr val="000000">
                      <a:alpha val="43137"/>
                    </a:srgbClr>
                  </a:outerShdw>
                </a:effectLst>
                <a:latin typeface="Monotype Corsiva" pitchFamily="66" charset="0"/>
              </a:rPr>
              <a:t>           </a:t>
            </a:r>
            <a:r>
              <a:rPr lang="uk-UA" sz="2400" b="1" dirty="0">
                <a:solidFill>
                  <a:srgbClr val="FF0000"/>
                </a:solidFill>
                <a:effectLst>
                  <a:outerShdw blurRad="38100" dist="38100" dir="2700000" algn="tl">
                    <a:srgbClr val="000000">
                      <a:alpha val="43137"/>
                    </a:srgbClr>
                  </a:outerShdw>
                </a:effectLst>
                <a:latin typeface="Monotype Corsiva" pitchFamily="66" charset="0"/>
              </a:rPr>
              <a:t>«Мадам, завдяки Вам я зрозумів, що </a:t>
            </a:r>
            <a:r>
              <a:rPr lang="uk-UA" sz="2400" b="1" dirty="0" smtClean="0">
                <a:solidFill>
                  <a:srgbClr val="FF0000"/>
                </a:solidFill>
                <a:effectLst>
                  <a:outerShdw blurRad="38100" dist="38100" dir="2700000" algn="tl">
                    <a:srgbClr val="000000">
                      <a:alpha val="43137"/>
                    </a:srgbClr>
                  </a:outerShdw>
                </a:effectLst>
                <a:latin typeface="Monotype Corsiva" pitchFamily="66" charset="0"/>
              </a:rPr>
              <a:t>    написав </a:t>
            </a:r>
            <a:r>
              <a:rPr lang="uk-UA" sz="2400" b="1" dirty="0">
                <a:solidFill>
                  <a:srgbClr val="FF0000"/>
                </a:solidFill>
                <a:effectLst>
                  <a:outerShdw blurRad="38100" dist="38100" dir="2700000" algn="tl">
                    <a:srgbClr val="000000">
                      <a:alpha val="43137"/>
                    </a:srgbClr>
                  </a:outerShdw>
                </a:effectLst>
                <a:latin typeface="Monotype Corsiva" pitchFamily="66" charset="0"/>
              </a:rPr>
              <a:t>прекрасну музику!»</a:t>
            </a:r>
          </a:p>
        </p:txBody>
      </p:sp>
      <p:pic>
        <p:nvPicPr>
          <p:cNvPr id="2" name="Picture 2" descr="http://t1.gstatic.com/images?q=tbn:ANd9GcTfhXDimXfxfPaUena8kqhMVDRjl2pax_H-Hh9IGf-vo4jzuAco1g">
            <a:hlinkClick r:id="rId3" action="ppaction://hlinkfile"/>
          </p:cNvPr>
          <p:cNvPicPr>
            <a:picLocks noChangeAspect="1" noChangeArrowheads="1"/>
          </p:cNvPicPr>
          <p:nvPr/>
        </p:nvPicPr>
        <p:blipFill>
          <a:blip r:embed="rId4"/>
          <a:srcRect/>
          <a:stretch>
            <a:fillRect/>
          </a:stretch>
        </p:blipFill>
        <p:spPr bwMode="auto">
          <a:xfrm>
            <a:off x="5500694" y="6000768"/>
            <a:ext cx="697686" cy="676266"/>
          </a:xfrm>
          <a:prstGeom prst="rect">
            <a:avLst/>
          </a:prstGeom>
          <a:noFill/>
        </p:spPr>
      </p:pic>
    </p:spTree>
    <p:extLst>
      <p:ext uri="{BB962C8B-B14F-4D97-AF65-F5344CB8AC3E}">
        <p14:creationId xmlns:p14="http://schemas.microsoft.com/office/powerpoint/2010/main" val="81544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7286676" cy="857256"/>
          </a:xfrm>
          <a:ln>
            <a:miter lim="800000"/>
            <a:headEnd/>
            <a:tailEnd/>
          </a:ln>
          <a:extLst/>
        </p:spPr>
        <p:txBody>
          <a:bodyPr rtlCol="0">
            <a:noAutofit/>
          </a:bodyPr>
          <a:lstStyle/>
          <a:p>
            <a:pPr eaLnBrk="1" fontAlgn="auto" hangingPunct="1">
              <a:spcAft>
                <a:spcPts val="0"/>
              </a:spcAft>
              <a:defRPr/>
            </a:pP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Вацлав  </a:t>
            </a:r>
            <a:r>
              <a:rPr lang="uk-U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Томович</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Ніжинський</a:t>
            </a:r>
            <a:b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1889-1950</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sp>
        <p:nvSpPr>
          <p:cNvPr id="31745" name="Rectangle 1"/>
          <p:cNvSpPr>
            <a:spLocks noChangeArrowheads="1"/>
          </p:cNvSpPr>
          <p:nvPr/>
        </p:nvSpPr>
        <p:spPr bwMode="auto">
          <a:xfrm>
            <a:off x="428625" y="1071563"/>
            <a:ext cx="6072201" cy="175432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Constantia" pitchFamily="18" charset="0"/>
                <a:cs typeface="Times New Roman" pitchFamily="18" charset="0"/>
              </a:rPr>
            </a:b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Constantia" pitchFamily="18" charset="0"/>
            </a:endParaRPr>
          </a:p>
        </p:txBody>
      </p:sp>
      <p:pic>
        <p:nvPicPr>
          <p:cNvPr id="8" name="Picture 2" descr="Картинка 60 из 599">
            <a:hlinkClick r:id="rId2"/>
          </p:cNvPr>
          <p:cNvPicPr>
            <a:picLocks noChangeAspect="1" noChangeArrowheads="1"/>
          </p:cNvPicPr>
          <p:nvPr/>
        </p:nvPicPr>
        <p:blipFill>
          <a:blip r:embed="rId3"/>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a:srcRect/>
          <a:stretch>
            <a:fillRect/>
          </a:stretch>
        </p:blipFill>
        <p:spPr bwMode="auto">
          <a:xfrm>
            <a:off x="571472" y="3000374"/>
            <a:ext cx="2079653" cy="3743375"/>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a:srcRect/>
          <a:stretch>
            <a:fillRect/>
          </a:stretch>
        </p:blipFill>
        <p:spPr bwMode="auto">
          <a:xfrm flipH="1">
            <a:off x="6643702"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37394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84092"/>
          </a:xfrm>
          <a:ln>
            <a:miter lim="800000"/>
            <a:headEnd/>
            <a:tailEnd/>
          </a:ln>
          <a:extLst/>
        </p:spPr>
        <p:txBody>
          <a:bodyPr rtlCol="0">
            <a:noAutofit/>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Галина </a:t>
            </a: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Сергіївна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Уланова</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1909-1998</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14282" y="1500174"/>
            <a:ext cx="6072230" cy="224676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Її життя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й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сердечністю. </a:t>
            </a:r>
            <a:r>
              <a:rPr lang="uk-UA" sz="2000" b="1" dirty="0" err="1">
                <a:solidFill>
                  <a:srgbClr val="C00000"/>
                </a:solidFill>
                <a:effectLst>
                  <a:outerShdw blurRad="38100" dist="38100" dir="2700000" algn="tl">
                    <a:srgbClr val="C0C0C0"/>
                  </a:outerShdw>
                </a:effectLst>
                <a:latin typeface="Constantia" pitchFamily="18"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у Стокгольмі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і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в Санкт-Петербурзі. </a:t>
            </a:r>
            <a:endParaRPr lang="uk-UA" sz="3200" b="1" dirty="0">
              <a:solidFill>
                <a:srgbClr val="C00000"/>
              </a:solidFill>
              <a:effectLst>
                <a:outerShdw blurRad="38100" dist="38100" dir="2700000" algn="tl">
                  <a:srgbClr val="C0C0C0"/>
                </a:outerShdw>
              </a:effectLst>
              <a:latin typeface="Constantia" pitchFamily="18" charset="0"/>
            </a:endParaRPr>
          </a:p>
        </p:txBody>
      </p:sp>
      <p:pic>
        <p:nvPicPr>
          <p:cNvPr id="11" name="Picture 4" descr="Картинка 81 из 1712">
            <a:hlinkClick r:id="rId6"/>
          </p:cNvPr>
          <p:cNvPicPr>
            <a:picLocks noChangeAspect="1" noChangeArrowheads="1"/>
          </p:cNvPicPr>
          <p:nvPr/>
        </p:nvPicPr>
        <p:blipFill>
          <a:blip r:embed="rId7"/>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6713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ppt_x</p:attrName>
                                        </p:attrNameLst>
                                      </p:cBhvr>
                                      <p:tavLst>
                                        <p:tav tm="0">
                                          <p:val>
                                            <p:strVal val="#ppt_x-.2"/>
                                          </p:val>
                                        </p:tav>
                                        <p:tav tm="100000">
                                          <p:val>
                                            <p:strVal val="#ppt_x"/>
                                          </p:val>
                                        </p:tav>
                                      </p:tavLst>
                                    </p:anim>
                                    <p:anim calcmode="lin" valueType="num">
                                      <p:cBhvr>
                                        <p:cTn id="22"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a:srcRect/>
          <a:stretch>
            <a:fillRect/>
          </a:stretch>
        </p:blipFill>
        <p:spPr>
          <a:xfrm>
            <a:off x="3000364" y="1142984"/>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8501122" cy="685784"/>
          </a:xfrm>
          <a:ln>
            <a:miter lim="800000"/>
            <a:headEnd/>
            <a:tailEnd/>
          </a:ln>
          <a:extLst/>
        </p:spPr>
        <p:txBody>
          <a:bodyPr rtlCol="0">
            <a:normAutofit fontScale="90000"/>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Плісецька</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a:t>
            </a:r>
            <a:b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нар</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1925</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3" name="Рисунок 2" descr="Майя Плисецкая1.jpg"/>
          <p:cNvPicPr>
            <a:picLocks noChangeAspect="1"/>
          </p:cNvPicPr>
          <p:nvPr/>
        </p:nvPicPr>
        <p:blipFill>
          <a:blip r:embed="rId3" cstate="email"/>
          <a:stretch>
            <a:fillRect/>
          </a:stretch>
        </p:blipFill>
        <p:spPr>
          <a:xfrm>
            <a:off x="5786446" y="857232"/>
            <a:ext cx="3222515"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a:srcRect t="36569"/>
          <a:stretch>
            <a:fillRect/>
          </a:stretch>
        </p:blipFill>
        <p:spPr>
          <a:xfrm>
            <a:off x="214282" y="4071942"/>
            <a:ext cx="3357586" cy="2518695"/>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a:stretch>
            <a:fillRect/>
          </a:stretch>
        </p:blipFill>
        <p:spPr>
          <a:xfrm>
            <a:off x="6643702" y="3476176"/>
            <a:ext cx="2071702" cy="328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286248" y="3529013"/>
            <a:ext cx="1857388" cy="306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a:srcRect/>
          <a:stretch>
            <a:fillRect/>
          </a:stretch>
        </p:blipFill>
        <p:spPr bwMode="auto">
          <a:xfrm>
            <a:off x="357158" y="662562"/>
            <a:ext cx="2214578" cy="326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7750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action="ppaction://hlinkfile"/>
          </p:cNvPr>
          <p:cNvPicPr>
            <a:picLocks noChangeAspect="1" noChangeArrowheads="1"/>
          </p:cNvPicPr>
          <p:nvPr/>
        </p:nvPicPr>
        <p:blipFill>
          <a:blip r:embed="rId3"/>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fontAlgn="base">
              <a:spcBef>
                <a:spcPct val="0"/>
              </a:spcBef>
              <a:spcAft>
                <a:spcPct val="0"/>
              </a:spcAft>
            </a:pPr>
            <a:r>
              <a:rPr lang="uk-UA" b="1" dirty="0">
                <a:solidFill>
                  <a:prstClr val="black"/>
                </a:solidFill>
                <a:latin typeface="Constantia" pitchFamily="18" charset="0"/>
                <a:ea typeface="Times New Roman" pitchFamily="18" charset="0"/>
                <a:cs typeface="Arial" pitchFamily="34" charset="0"/>
              </a:rPr>
              <a:t>Видатна балерина, хореограф, доктор </a:t>
            </a:r>
            <a:r>
              <a:rPr lang="uk-UA" b="1" dirty="0" err="1">
                <a:solidFill>
                  <a:prstClr val="black"/>
                </a:solidFill>
                <a:latin typeface="Constantia" pitchFamily="18" charset="0"/>
                <a:ea typeface="Times New Roman" pitchFamily="18" charset="0"/>
                <a:cs typeface="Arial" pitchFamily="34" charset="0"/>
              </a:rPr>
              <a:t>Сорбонни</a:t>
            </a:r>
            <a:r>
              <a:rPr lang="uk-UA" b="1" dirty="0">
                <a:solidFill>
                  <a:prstClr val="black"/>
                </a:solidFill>
                <a:latin typeface="Constantia" pitchFamily="18" charset="0"/>
                <a:ea typeface="Times New Roman" pitchFamily="18" charset="0"/>
                <a:cs typeface="Arial" pitchFamily="34" charset="0"/>
              </a:rPr>
              <a:t>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
        <p:nvSpPr>
          <p:cNvPr id="4" name="Прямоугольник 3"/>
          <p:cNvSpPr/>
          <p:nvPr/>
        </p:nvSpPr>
        <p:spPr>
          <a:xfrm>
            <a:off x="5500694" y="6000768"/>
            <a:ext cx="2536913" cy="338554"/>
          </a:xfrm>
          <a:prstGeom prst="rect">
            <a:avLst/>
          </a:prstGeom>
        </p:spPr>
        <p:txBody>
          <a:bodyPr wrap="none">
            <a:spAutoFit/>
          </a:bodyPr>
          <a:lstStyle/>
          <a:p>
            <a:r>
              <a:rPr lang="uk-UA" sz="1600" b="1" dirty="0" err="1" smtClean="0">
                <a:solidFill>
                  <a:prstClr val="black"/>
                </a:solidFill>
                <a:latin typeface="Constantia" pitchFamily="18" charset="0"/>
                <a:ea typeface="Times New Roman" pitchFamily="18" charset="0"/>
                <a:cs typeface="Arial" pitchFamily="34" charset="0"/>
              </a:rPr>
              <a:t>Китри</a:t>
            </a:r>
            <a:r>
              <a:rPr lang="uk-UA" sz="1600" b="1" dirty="0" smtClean="0">
                <a:solidFill>
                  <a:prstClr val="black"/>
                </a:solidFill>
                <a:latin typeface="Constantia" pitchFamily="18" charset="0"/>
                <a:ea typeface="Times New Roman" pitchFamily="18" charset="0"/>
                <a:cs typeface="Arial" pitchFamily="34" charset="0"/>
              </a:rPr>
              <a:t> </a:t>
            </a:r>
            <a:r>
              <a:rPr lang="uk-UA" sz="1600" b="1" dirty="0" err="1" smtClean="0">
                <a:solidFill>
                  <a:prstClr val="black"/>
                </a:solidFill>
                <a:latin typeface="Constantia" pitchFamily="18" charset="0"/>
                <a:ea typeface="Times New Roman" pitchFamily="18" charset="0"/>
                <a:cs typeface="Arial" pitchFamily="34" charset="0"/>
              </a:rPr>
              <a:t>“Дон-кихот”</a:t>
            </a:r>
            <a:r>
              <a:rPr lang="uk-UA" sz="1600" b="1" dirty="0" smtClean="0">
                <a:solidFill>
                  <a:prstClr val="black"/>
                </a:solidFill>
                <a:latin typeface="Constantia" pitchFamily="18" charset="0"/>
                <a:ea typeface="Times New Roman" pitchFamily="18" charset="0"/>
                <a:cs typeface="Arial" pitchFamily="34" charset="0"/>
              </a:rPr>
              <a:t> 1959</a:t>
            </a:r>
            <a:endParaRPr lang="ru-RU" sz="1600" dirty="0"/>
          </a:p>
        </p:txBody>
      </p:sp>
      <p:pic>
        <p:nvPicPr>
          <p:cNvPr id="12290" name="Picture 2" descr="http://t1.gstatic.com/images?q=tbn:ANd9GcTfhXDimXfxfPaUena8kqhMVDRjl2pax_H-Hh9IGf-vo4jzuAco1g">
            <a:hlinkClick r:id="rId2" action="ppaction://hlinkfile"/>
          </p:cNvPr>
          <p:cNvPicPr>
            <a:picLocks noChangeAspect="1" noChangeArrowheads="1"/>
          </p:cNvPicPr>
          <p:nvPr/>
        </p:nvPicPr>
        <p:blipFill>
          <a:blip r:embed="rId4"/>
          <a:srcRect/>
          <a:stretch>
            <a:fillRect/>
          </a:stretch>
        </p:blipFill>
        <p:spPr bwMode="auto">
          <a:xfrm>
            <a:off x="8429652" y="5929330"/>
            <a:ext cx="550284" cy="533390"/>
          </a:xfrm>
          <a:prstGeom prst="rect">
            <a:avLst/>
          </a:prstGeom>
          <a:noFill/>
        </p:spPr>
      </p:pic>
    </p:spTree>
    <p:extLst>
      <p:ext uri="{BB962C8B-B14F-4D97-AF65-F5344CB8AC3E}">
        <p14:creationId xmlns:p14="http://schemas.microsoft.com/office/powerpoint/2010/main" val="1176445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428625" y="285750"/>
            <a:ext cx="8429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sz="1600" b="1" dirty="0">
                <a:solidFill>
                  <a:prstClr val="black"/>
                </a:solidFill>
                <a:latin typeface="Constantia" pitchFamily="18" charset="0"/>
                <a:cs typeface="Arial" pitchFamily="34" charset="0"/>
              </a:rPr>
              <a:t>Критики багато писали про природні дані й техніку </a:t>
            </a:r>
            <a:r>
              <a:rPr lang="uk-UA" sz="1600" b="1" dirty="0" err="1">
                <a:solidFill>
                  <a:prstClr val="black"/>
                </a:solidFill>
                <a:latin typeface="Constantia" pitchFamily="18" charset="0"/>
                <a:cs typeface="Arial" pitchFamily="34" charset="0"/>
              </a:rPr>
              <a:t>Плісецької</a:t>
            </a:r>
            <a:r>
              <a:rPr lang="uk-UA" sz="1600" b="1" dirty="0">
                <a:solidFill>
                  <a:prstClr val="black"/>
                </a:solidFill>
                <a:latin typeface="Constantia" pitchFamily="18" charset="0"/>
                <a:cs typeface="Arial" pitchFamily="34" charset="0"/>
              </a:rPr>
              <a:t>, відзначаючи її великий крок, високий стрибок, чудові обертання і потужний артистичний темперамент. За словами відомого французького балетного критика Андре </a:t>
            </a:r>
            <a:r>
              <a:rPr lang="uk-UA" sz="1600" b="1" dirty="0" err="1">
                <a:solidFill>
                  <a:prstClr val="black"/>
                </a:solidFill>
                <a:latin typeface="Constantia" pitchFamily="18" charset="0"/>
                <a:cs typeface="Arial" pitchFamily="34" charset="0"/>
              </a:rPr>
              <a:t>Філіппа</a:t>
            </a:r>
            <a:r>
              <a:rPr lang="uk-UA" sz="1600" b="1" dirty="0">
                <a:solidFill>
                  <a:prstClr val="black"/>
                </a:solidFill>
                <a:latin typeface="Constantia" pitchFamily="18" charset="0"/>
                <a:cs typeface="Arial" pitchFamily="34" charset="0"/>
              </a:rPr>
              <a:t> </a:t>
            </a:r>
            <a:r>
              <a:rPr lang="uk-UA" sz="1600" b="1" dirty="0" err="1">
                <a:solidFill>
                  <a:prstClr val="black"/>
                </a:solidFill>
                <a:latin typeface="Constantia" pitchFamily="18" charset="0"/>
                <a:cs typeface="Arial" pitchFamily="34" charset="0"/>
              </a:rPr>
              <a:t>Ерсена</a:t>
            </a:r>
            <a:r>
              <a:rPr lang="uk-UA" sz="1600" b="1" dirty="0">
                <a:solidFill>
                  <a:prstClr val="black"/>
                </a:solidFill>
                <a:latin typeface="Constantia" pitchFamily="18" charset="0"/>
                <a:cs typeface="Arial" pitchFamily="34" charset="0"/>
              </a:rPr>
              <a:t>, для характеристики </a:t>
            </a:r>
            <a:r>
              <a:rPr lang="uk-UA" sz="1600" b="1" dirty="0" err="1">
                <a:solidFill>
                  <a:prstClr val="black"/>
                </a:solidFill>
                <a:latin typeface="Constantia" pitchFamily="18" charset="0"/>
                <a:cs typeface="Arial" pitchFamily="34" charset="0"/>
              </a:rPr>
              <a:t>Плісецької-балерини</a:t>
            </a:r>
            <a:r>
              <a:rPr lang="uk-UA" sz="1600" b="1" dirty="0">
                <a:solidFill>
                  <a:prstClr val="black"/>
                </a:solidFill>
                <a:latin typeface="Constantia" pitchFamily="18" charset="0"/>
                <a:cs typeface="Arial" pitchFamily="34" charset="0"/>
              </a:rPr>
              <a:t> досить трьох слів </a:t>
            </a:r>
            <a:r>
              <a:rPr lang="uk-UA" sz="1600" b="1" dirty="0">
                <a:solidFill>
                  <a:prstClr val="black"/>
                </a:solidFill>
                <a:latin typeface="Constantia" pitchFamily="18" charset="0"/>
                <a:cs typeface="Calibri" pitchFamily="34" charset="0"/>
              </a:rPr>
              <a:t>̶</a:t>
            </a:r>
            <a:r>
              <a:rPr lang="uk-UA" sz="1600" b="1" dirty="0">
                <a:solidFill>
                  <a:prstClr val="black"/>
                </a:solidFill>
                <a:latin typeface="Constantia" pitchFamily="18" charset="0"/>
                <a:cs typeface="Arial" pitchFamily="34" charset="0"/>
              </a:rPr>
              <a:t> «геній», «мужність» і «авангард». </a:t>
            </a:r>
          </a:p>
          <a:p>
            <a:pPr algn="just" fontAlgn="base">
              <a:spcBef>
                <a:spcPct val="0"/>
              </a:spcBef>
              <a:spcAft>
                <a:spcPct val="0"/>
              </a:spcAft>
            </a:pPr>
            <a:r>
              <a:rPr lang="uk-UA" sz="1600" b="1" dirty="0">
                <a:solidFill>
                  <a:prstClr val="black"/>
                </a:solidFill>
                <a:latin typeface="Constantia" pitchFamily="18" charset="0"/>
                <a:cs typeface="Arial" pitchFamily="34" charset="0"/>
              </a:rPr>
              <a:t>Стиль виконання Майї </a:t>
            </a:r>
            <a:r>
              <a:rPr lang="uk-UA" sz="1600" b="1" dirty="0" err="1">
                <a:solidFill>
                  <a:prstClr val="black"/>
                </a:solidFill>
                <a:latin typeface="Constantia" pitchFamily="18" charset="0"/>
                <a:cs typeface="Arial" pitchFamily="34" charset="0"/>
              </a:rPr>
              <a:t>Плісецької</a:t>
            </a:r>
            <a:r>
              <a:rPr lang="uk-UA" sz="1600" b="1" dirty="0">
                <a:solidFill>
                  <a:prstClr val="black"/>
                </a:solidFill>
                <a:latin typeface="Constantia" pitchFamily="18" charset="0"/>
                <a:cs typeface="Arial" pitchFamily="34" charset="0"/>
              </a:rPr>
              <a:t> став загальновизнаним  каноном…</a:t>
            </a:r>
          </a:p>
        </p:txBody>
      </p:sp>
      <p:pic>
        <p:nvPicPr>
          <p:cNvPr id="26627" name="Picture 2" descr="Картинка 124 из 364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0"/>
            <a:ext cx="4381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Картинка 286 из 36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785938"/>
            <a:ext cx="30829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00034" y="5288340"/>
            <a:ext cx="8358187" cy="1200329"/>
          </a:xfrm>
          <a:prstGeom prst="rect">
            <a:avLst/>
          </a:prstGeom>
        </p:spPr>
        <p:txBody>
          <a:bodyPr>
            <a:spAutoFit/>
          </a:bodyPr>
          <a:lstStyle/>
          <a:p>
            <a:pPr>
              <a:defRPr/>
            </a:pPr>
            <a:r>
              <a:rPr lang="uk-UA" sz="2400" b="1" dirty="0">
                <a:solidFill>
                  <a:srgbClr val="C00000"/>
                </a:solidFill>
                <a:effectLst>
                  <a:outerShdw blurRad="38100" dist="38100" dir="2700000" algn="tl">
                    <a:srgbClr val="000000">
                      <a:alpha val="43137"/>
                    </a:srgbClr>
                  </a:outerShdw>
                </a:effectLst>
                <a:latin typeface="Constantia" pitchFamily="18" charset="0"/>
              </a:rPr>
              <a:t>Свій останній спектакль на сцені </a:t>
            </a:r>
            <a:r>
              <a:rPr lang="uk-UA" sz="2400" b="1" dirty="0" err="1">
                <a:solidFill>
                  <a:srgbClr val="C00000"/>
                </a:solidFill>
                <a:effectLst>
                  <a:outerShdw blurRad="38100" dist="38100" dir="2700000" algn="tl">
                    <a:srgbClr val="000000">
                      <a:alpha val="43137"/>
                    </a:srgbClr>
                  </a:outerShdw>
                </a:effectLst>
                <a:latin typeface="Constantia" pitchFamily="18" charset="0"/>
              </a:rPr>
              <a:t>Большого</a:t>
            </a:r>
            <a:r>
              <a:rPr lang="uk-UA" sz="2400" b="1" dirty="0">
                <a:solidFill>
                  <a:srgbClr val="C00000"/>
                </a:solidFill>
                <a:effectLst>
                  <a:outerShdw blurRad="38100" dist="38100" dir="2700000" algn="tl">
                    <a:srgbClr val="000000">
                      <a:alpha val="43137"/>
                    </a:srgbClr>
                  </a:outerShdw>
                </a:effectLst>
                <a:latin typeface="Constantia" pitchFamily="18" charset="0"/>
              </a:rPr>
              <a:t> театру </a:t>
            </a:r>
            <a:r>
              <a:rPr lang="uk-UA" sz="24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400" b="1" dirty="0">
                <a:solidFill>
                  <a:srgbClr val="C00000"/>
                </a:solidFill>
                <a:effectLst>
                  <a:outerShdw blurRad="38100" dist="38100" dir="2700000" algn="tl">
                    <a:srgbClr val="000000">
                      <a:alpha val="43137"/>
                    </a:srgbClr>
                  </a:outerShdw>
                </a:effectLst>
                <a:latin typeface="Constantia" pitchFamily="18" charset="0"/>
              </a:rPr>
              <a:t> «Даму </a:t>
            </a:r>
            <a:r>
              <a:rPr lang="uk-UA" sz="2400" b="1" dirty="0" smtClean="0">
                <a:solidFill>
                  <a:srgbClr val="C00000"/>
                </a:solidFill>
                <a:effectLst>
                  <a:outerShdw blurRad="38100" dist="38100" dir="2700000" algn="tl">
                    <a:srgbClr val="000000">
                      <a:alpha val="43137"/>
                    </a:srgbClr>
                  </a:outerShdw>
                </a:effectLst>
                <a:latin typeface="Constantia" pitchFamily="18" charset="0"/>
              </a:rPr>
              <a:t>з </a:t>
            </a:r>
            <a:r>
              <a:rPr lang="uk-UA" sz="2400" b="1" dirty="0">
                <a:solidFill>
                  <a:srgbClr val="C00000"/>
                </a:solidFill>
                <a:effectLst>
                  <a:outerShdw blurRad="38100" dist="38100" dir="2700000" algn="tl">
                    <a:srgbClr val="000000">
                      <a:alpha val="43137"/>
                    </a:srgbClr>
                  </a:outerShdw>
                </a:effectLst>
                <a:latin typeface="Constantia" pitchFamily="18" charset="0"/>
              </a:rPr>
              <a:t>собачкою» Майя </a:t>
            </a:r>
            <a:r>
              <a:rPr lang="uk-UA" sz="2400" b="1" dirty="0" err="1">
                <a:solidFill>
                  <a:srgbClr val="C00000"/>
                </a:solidFill>
                <a:effectLst>
                  <a:outerShdw blurRad="38100" dist="38100" dir="2700000" algn="tl">
                    <a:srgbClr val="000000">
                      <a:alpha val="43137"/>
                    </a:srgbClr>
                  </a:outerShdw>
                </a:effectLst>
                <a:latin typeface="Constantia" pitchFamily="18" charset="0"/>
              </a:rPr>
              <a:t>Плісецька</a:t>
            </a:r>
            <a:r>
              <a:rPr lang="uk-UA" sz="2400" b="1" dirty="0">
                <a:solidFill>
                  <a:srgbClr val="C00000"/>
                </a:solidFill>
                <a:effectLst>
                  <a:outerShdw blurRad="38100" dist="38100" dir="2700000" algn="tl">
                    <a:srgbClr val="000000">
                      <a:alpha val="43137"/>
                    </a:srgbClr>
                  </a:outerShdw>
                </a:effectLst>
                <a:latin typeface="Constantia" pitchFamily="18" charset="0"/>
              </a:rPr>
              <a:t> станцювала 4 січня 1990 року.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Мая</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Плисецская</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Кармен-</a:t>
            </a:r>
            <a:r>
              <a:rPr lang="uk-UA" sz="2400" b="1" dirty="0" smtClean="0">
                <a:solidFill>
                  <a:srgbClr val="C00000"/>
                </a:solidFill>
                <a:effectLst>
                  <a:outerShdw blurRad="38100" dist="38100" dir="2700000" algn="tl">
                    <a:srgbClr val="000000">
                      <a:alpha val="43137"/>
                    </a:srgbClr>
                  </a:outerShdw>
                </a:effectLst>
                <a:latin typeface="Constantia" pitchFamily="18" charset="0"/>
              </a:rPr>
              <a:t> </a:t>
            </a:r>
            <a:r>
              <a:rPr lang="uk-UA" sz="2400" b="1" dirty="0" err="1" smtClean="0">
                <a:solidFill>
                  <a:srgbClr val="C00000"/>
                </a:solidFill>
                <a:effectLst>
                  <a:outerShdw blurRad="38100" dist="38100" dir="2700000" algn="tl">
                    <a:srgbClr val="000000">
                      <a:alpha val="43137"/>
                    </a:srgbClr>
                  </a:outerShdw>
                </a:effectLst>
                <a:latin typeface="Constantia" pitchFamily="18" charset="0"/>
              </a:rPr>
              <a:t>Сюита</a:t>
            </a:r>
            <a:r>
              <a:rPr lang="uk-UA" sz="2400" b="1" dirty="0" smtClean="0">
                <a:solidFill>
                  <a:srgbClr val="C00000"/>
                </a:solidFill>
                <a:effectLst>
                  <a:outerShdw blurRad="38100" dist="38100" dir="2700000" algn="tl">
                    <a:srgbClr val="000000">
                      <a:alpha val="43137"/>
                    </a:srgbClr>
                  </a:outerShdw>
                </a:effectLst>
                <a:latin typeface="Constantia" pitchFamily="18" charset="0"/>
              </a:rPr>
              <a:t>.</a:t>
            </a:r>
            <a:endParaRPr lang="uk-UA" sz="24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10244" name="Picture 4" descr="http://t1.gstatic.com/images?q=tbn:ANd9GcTfhXDimXfxfPaUena8kqhMVDRjl2pax_H-Hh9IGf-vo4jzuAco1g">
            <a:hlinkClick r:id="rId6" action="ppaction://hlinkfile"/>
          </p:cNvPr>
          <p:cNvPicPr>
            <a:picLocks noChangeAspect="1" noChangeArrowheads="1"/>
          </p:cNvPicPr>
          <p:nvPr/>
        </p:nvPicPr>
        <p:blipFill>
          <a:blip r:embed="rId7" cstate="print"/>
          <a:srcRect/>
          <a:stretch>
            <a:fillRect/>
          </a:stretch>
        </p:blipFill>
        <p:spPr bwMode="auto">
          <a:xfrm>
            <a:off x="8286776" y="6215082"/>
            <a:ext cx="515880" cy="500042"/>
          </a:xfrm>
          <a:prstGeom prst="rect">
            <a:avLst/>
          </a:prstGeom>
          <a:noFill/>
        </p:spPr>
      </p:pic>
      <p:sp>
        <p:nvSpPr>
          <p:cNvPr id="8" name="Прямоугольник 7"/>
          <p:cNvSpPr/>
          <p:nvPr/>
        </p:nvSpPr>
        <p:spPr>
          <a:xfrm>
            <a:off x="6643702" y="6357958"/>
            <a:ext cx="1267719" cy="369332"/>
          </a:xfrm>
          <a:prstGeom prst="rect">
            <a:avLst/>
          </a:prstGeom>
        </p:spPr>
        <p:txBody>
          <a:bodyPr wrap="none">
            <a:spAutoFit/>
          </a:bodyPr>
          <a:lstStyle/>
          <a:p>
            <a:r>
              <a:rPr lang="ru-RU" sz="1200" dirty="0" smtClean="0"/>
              <a:t> </a:t>
            </a:r>
            <a:r>
              <a:rPr lang="ru-RU" sz="1200" dirty="0" err="1" smtClean="0"/>
              <a:t>Кармен</a:t>
            </a:r>
            <a:r>
              <a:rPr lang="ru-RU" sz="1200" dirty="0" smtClean="0"/>
              <a:t>- Сюита</a:t>
            </a:r>
            <a:r>
              <a:rPr lang="ru-RU" dirty="0" smtClean="0"/>
              <a:t>.</a:t>
            </a:r>
            <a:endParaRPr lang="ru-RU" dirty="0"/>
          </a:p>
        </p:txBody>
      </p:sp>
    </p:spTree>
    <p:extLst>
      <p:ext uri="{BB962C8B-B14F-4D97-AF65-F5344CB8AC3E}">
        <p14:creationId xmlns:p14="http://schemas.microsoft.com/office/powerpoint/2010/main" val="2373706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ppt_x</p:attrName>
                                        </p:attrNameLst>
                                      </p:cBhvr>
                                      <p:tavLst>
                                        <p:tav tm="0">
                                          <p:val>
                                            <p:strVal val="#ppt_x-.2"/>
                                          </p:val>
                                        </p:tav>
                                        <p:tav tm="100000">
                                          <p:val>
                                            <p:strVal val="#ppt_x"/>
                                          </p:val>
                                        </p:tav>
                                      </p:tavLst>
                                    </p:anim>
                                    <p:anim calcmode="lin" valueType="num">
                                      <p:cBhvr>
                                        <p:cTn id="8" dur="1000" fill="hold"/>
                                        <p:tgtEl>
                                          <p:spTgt spid="266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p:cTn id="14" dur="1000" fill="hold"/>
                                        <p:tgtEl>
                                          <p:spTgt spid="26628"/>
                                        </p:tgtEl>
                                        <p:attrNameLst>
                                          <p:attrName>ppt_x</p:attrName>
                                        </p:attrNameLst>
                                      </p:cBhvr>
                                      <p:tavLst>
                                        <p:tav tm="0">
                                          <p:val>
                                            <p:strVal val="#ppt_x-.2"/>
                                          </p:val>
                                        </p:tav>
                                        <p:tav tm="100000">
                                          <p:val>
                                            <p:strVal val="#ppt_x"/>
                                          </p:val>
                                        </p:tav>
                                      </p:tavLst>
                                    </p:anim>
                                    <p:anim calcmode="lin" valueType="num">
                                      <p:cBhvr>
                                        <p:cTn id="15" dur="1000" fill="hold"/>
                                        <p:tgtEl>
                                          <p:spTgt spid="266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Constantia" pitchFamily="18" charset="0"/>
                <a:ea typeface="Times New Roman" pitchFamily="18" charset="0"/>
                <a:cs typeface="Arial" pitchFamily="34" charset="0"/>
              </a:rPr>
              <a:t>(від </a:t>
            </a:r>
            <a:r>
              <a:rPr lang="uk-UA" sz="1600" b="1" dirty="0" err="1">
                <a:solidFill>
                  <a:prstClr val="black"/>
                </a:solidFill>
                <a:latin typeface="Constantia" pitchFamily="18" charset="0"/>
                <a:ea typeface="Times New Roman" pitchFamily="18" charset="0"/>
                <a:cs typeface="Arial" pitchFamily="34" charset="0"/>
              </a:rPr>
              <a:t>фр</a:t>
            </a:r>
            <a:r>
              <a:rPr lang="uk-UA" sz="1600" b="1" dirty="0">
                <a:solidFill>
                  <a:prstClr val="black"/>
                </a:solidFill>
                <a:latin typeface="Constantia" pitchFamily="18" charset="0"/>
                <a:ea typeface="Times New Roman" pitchFamily="18" charset="0"/>
                <a:cs typeface="Arial" pitchFamily="34" charset="0"/>
              </a:rPr>
              <a:t>. </a:t>
            </a:r>
            <a:r>
              <a:rPr lang="uk-UA" sz="1600" b="1" i="1" dirty="0" err="1">
                <a:solidFill>
                  <a:prstClr val="black"/>
                </a:solidFill>
                <a:latin typeface="Constantia" pitchFamily="18" charset="0"/>
                <a:ea typeface="Times New Roman" pitchFamily="18" charset="0"/>
                <a:cs typeface="Arial" pitchFamily="34" charset="0"/>
              </a:rPr>
              <a:t>balleto</a:t>
            </a:r>
            <a:r>
              <a:rPr lang="uk-UA" sz="1600" b="1" dirty="0">
                <a:solidFill>
                  <a:prstClr val="black"/>
                </a:solidFill>
                <a:latin typeface="Constantia" pitchFamily="18" charset="0"/>
                <a:ea typeface="Times New Roman" pitchFamily="18" charset="0"/>
                <a:cs typeface="Arial" pitchFamily="34" charset="0"/>
              </a:rPr>
              <a:t> і лат. </a:t>
            </a:r>
            <a:r>
              <a:rPr lang="uk-UA" sz="1600" b="1" i="1" dirty="0" err="1">
                <a:solidFill>
                  <a:prstClr val="black"/>
                </a:solidFill>
                <a:latin typeface="Constantia" pitchFamily="18" charset="0"/>
                <a:ea typeface="Times New Roman" pitchFamily="18" charset="0"/>
                <a:cs typeface="Arial" pitchFamily="34" charset="0"/>
              </a:rPr>
              <a:t>ballo</a:t>
            </a:r>
            <a:r>
              <a:rPr lang="uk-UA" sz="1600" b="1" dirty="0">
                <a:solidFill>
                  <a:prstClr val="black"/>
                </a:solidFill>
                <a:latin typeface="Constantia" pitchFamily="18" charset="0"/>
                <a:ea typeface="Times New Roman" pitchFamily="18" charset="0"/>
                <a:cs typeface="Arial" pitchFamily="34" charset="0"/>
              </a:rPr>
              <a:t> – танцюю)  </a:t>
            </a:r>
            <a:r>
              <a:rPr lang="uk-UA" sz="1600" b="1" dirty="0">
                <a:solidFill>
                  <a:prstClr val="black"/>
                </a:solidFill>
                <a:latin typeface="Constantia" pitchFamily="18" charset="0"/>
                <a:ea typeface="Times New Roman" pitchFamily="18" charset="0"/>
                <a:cs typeface="Calibri"/>
              </a:rPr>
              <a:t>̶</a:t>
            </a:r>
            <a:r>
              <a:rPr lang="uk-UA" sz="1600" b="1" dirty="0">
                <a:solidFill>
                  <a:prstClr val="black"/>
                </a:solidFill>
                <a:latin typeface="Constantia" pitchFamily="18"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uk-UA" sz="2000" b="1" dirty="0">
                <a:solidFill>
                  <a:prstClr val="black"/>
                </a:solidFill>
                <a:latin typeface="Constantia" pitchFamily="18" charset="0"/>
              </a:rPr>
              <a:t>Виник  у Північній Італії в епоху Відродження (XVI ст.). Першим балетним спектаклем-виставою став комедійний балет королеви Катерини Медичі «</a:t>
            </a:r>
            <a:r>
              <a:rPr lang="uk-UA" sz="2000" b="1" dirty="0" err="1">
                <a:solidFill>
                  <a:prstClr val="black"/>
                </a:solidFill>
                <a:latin typeface="Constantia" pitchFamily="18" charset="0"/>
              </a:rPr>
              <a:t>Цирцея</a:t>
            </a:r>
            <a:r>
              <a:rPr lang="uk-UA" sz="2000" b="1" dirty="0">
                <a:solidFill>
                  <a:prstClr val="black"/>
                </a:solidFill>
                <a:latin typeface="Constantia" pitchFamily="18" charset="0"/>
              </a:rPr>
              <a:t>»,  поставлений італійським балетмейстером </a:t>
            </a:r>
            <a:r>
              <a:rPr lang="uk-UA" sz="2000" b="1" dirty="0" err="1">
                <a:solidFill>
                  <a:prstClr val="black"/>
                </a:solidFill>
                <a:latin typeface="Constantia" pitchFamily="18" charset="0"/>
              </a:rPr>
              <a:t>Бальтазаріні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ді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Бельджойозо</a:t>
            </a:r>
            <a:r>
              <a:rPr lang="uk-UA" sz="2000" b="1" dirty="0">
                <a:solidFill>
                  <a:prstClr val="black"/>
                </a:solidFill>
                <a:latin typeface="Constantia" pitchFamily="18" charset="0"/>
              </a:rPr>
              <a:t>  в 1581 р. у Франції.</a:t>
            </a:r>
            <a:endParaRPr lang="ru-RU" sz="2000" b="1" dirty="0">
              <a:solidFill>
                <a:prstClr val="black"/>
              </a:solidFill>
              <a:latin typeface="Constantia" pitchFamily="18" charset="0"/>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Calibri"/>
              </a:rPr>
              <a:t>̶</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val="4182313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2834237" cy="1077218"/>
          </a:xfrm>
          <a:prstGeom prst="rect">
            <a:avLst/>
          </a:prstGeom>
        </p:spPr>
        <p:txBody>
          <a:bodyPr wrap="none">
            <a:spAutoFit/>
          </a:bodyPr>
          <a:lstStyle/>
          <a:p>
            <a:r>
              <a:rPr lang="ru-RU" sz="1600" b="1" dirty="0" smtClean="0">
                <a:latin typeface="Constantia" pitchFamily="18" charset="0"/>
              </a:rPr>
              <a:t>Лепешинская </a:t>
            </a:r>
          </a:p>
          <a:p>
            <a:r>
              <a:rPr lang="ru-RU" sz="1600" b="1" dirty="0" smtClean="0">
                <a:latin typeface="Constantia" pitchFamily="18" charset="0"/>
              </a:rPr>
              <a:t>Ольга Васильевна</a:t>
            </a:r>
          </a:p>
          <a:p>
            <a:r>
              <a:rPr lang="uk-UA" sz="1600" dirty="0" smtClean="0">
                <a:latin typeface="Constantia" pitchFamily="18" charset="0"/>
              </a:rPr>
              <a:t>1916-2008</a:t>
            </a:r>
          </a:p>
          <a:p>
            <a:r>
              <a:rPr lang="uk-UA" sz="1600" dirty="0" smtClean="0">
                <a:latin typeface="Constantia" pitchFamily="18" charset="0"/>
              </a:rPr>
              <a:t>Балерина, балетний педагог</a:t>
            </a:r>
            <a:endParaRPr lang="ru-RU" sz="1600" dirty="0">
              <a:latin typeface="Constantia" pitchFamily="18" charset="0"/>
            </a:endParaRPr>
          </a:p>
        </p:txBody>
      </p:sp>
      <p:pic>
        <p:nvPicPr>
          <p:cNvPr id="39938" name="Picture 2" descr="http://dancelib.ru/books/item/f00/s00/z0000000/pic/000072.jpg"/>
          <p:cNvPicPr>
            <a:picLocks noChangeAspect="1" noChangeArrowheads="1"/>
          </p:cNvPicPr>
          <p:nvPr/>
        </p:nvPicPr>
        <p:blipFill>
          <a:blip r:embed="rId2"/>
          <a:srcRect/>
          <a:stretch>
            <a:fillRect/>
          </a:stretch>
        </p:blipFill>
        <p:spPr bwMode="auto">
          <a:xfrm>
            <a:off x="357158" y="1500174"/>
            <a:ext cx="2928958" cy="4950072"/>
          </a:xfrm>
          <a:prstGeom prst="rect">
            <a:avLst/>
          </a:prstGeom>
          <a:noFill/>
        </p:spPr>
      </p:pic>
      <p:pic>
        <p:nvPicPr>
          <p:cNvPr id="39940" name="Picture 4" descr="http://upload.wikimedia.org/wikipedia/commons/f/fa/Yury_Grigorovich.jpg"/>
          <p:cNvPicPr>
            <a:picLocks noChangeAspect="1" noChangeArrowheads="1"/>
          </p:cNvPicPr>
          <p:nvPr/>
        </p:nvPicPr>
        <p:blipFill>
          <a:blip r:embed="rId3"/>
          <a:srcRect/>
          <a:stretch>
            <a:fillRect/>
          </a:stretch>
        </p:blipFill>
        <p:spPr bwMode="auto">
          <a:xfrm>
            <a:off x="3571868" y="357166"/>
            <a:ext cx="2190752" cy="3505204"/>
          </a:xfrm>
          <a:prstGeom prst="rect">
            <a:avLst/>
          </a:prstGeom>
          <a:noFill/>
        </p:spPr>
      </p:pic>
      <p:sp>
        <p:nvSpPr>
          <p:cNvPr id="5" name="Прямоугольник 4"/>
          <p:cNvSpPr/>
          <p:nvPr/>
        </p:nvSpPr>
        <p:spPr>
          <a:xfrm>
            <a:off x="3571868" y="4286256"/>
            <a:ext cx="2643206" cy="1477328"/>
          </a:xfrm>
          <a:prstGeom prst="rect">
            <a:avLst/>
          </a:prstGeom>
        </p:spPr>
        <p:txBody>
          <a:bodyPr wrap="square">
            <a:spAutoFit/>
          </a:bodyPr>
          <a:lstStyle/>
          <a:p>
            <a:pPr algn="ctr"/>
            <a:r>
              <a:rPr lang="ru-RU" b="1" dirty="0" smtClean="0">
                <a:solidFill>
                  <a:schemeClr val="tx1">
                    <a:lumMod val="85000"/>
                    <a:lumOff val="15000"/>
                  </a:schemeClr>
                </a:solidFill>
                <a:latin typeface="Constantia" pitchFamily="18" charset="0"/>
              </a:rPr>
              <a:t>Григорович </a:t>
            </a:r>
          </a:p>
          <a:p>
            <a:pPr algn="ctr"/>
            <a:r>
              <a:rPr lang="ru-RU" b="1" dirty="0" err="1" smtClean="0">
                <a:solidFill>
                  <a:schemeClr val="tx1">
                    <a:lumMod val="85000"/>
                    <a:lumOff val="15000"/>
                  </a:schemeClr>
                </a:solidFill>
                <a:latin typeface="Constantia" pitchFamily="18" charset="0"/>
              </a:rPr>
              <a:t>Юрій</a:t>
            </a:r>
            <a:r>
              <a:rPr lang="ru-RU" b="1" dirty="0" smtClean="0">
                <a:solidFill>
                  <a:schemeClr val="tx1">
                    <a:lumMod val="85000"/>
                    <a:lumOff val="15000"/>
                  </a:schemeClr>
                </a:solidFill>
                <a:latin typeface="Constantia" pitchFamily="18" charset="0"/>
              </a:rPr>
              <a:t> </a:t>
            </a:r>
            <a:r>
              <a:rPr lang="ru-RU" b="1" dirty="0" err="1" smtClean="0">
                <a:solidFill>
                  <a:schemeClr val="tx1">
                    <a:lumMod val="85000"/>
                    <a:lumOff val="15000"/>
                  </a:schemeClr>
                </a:solidFill>
                <a:latin typeface="Constantia" pitchFamily="18" charset="0"/>
              </a:rPr>
              <a:t>Миколайович</a:t>
            </a:r>
            <a:r>
              <a:rPr lang="ru-RU" b="1" dirty="0" smtClean="0">
                <a:solidFill>
                  <a:schemeClr val="tx1">
                    <a:lumMod val="85000"/>
                    <a:lumOff val="15000"/>
                  </a:schemeClr>
                </a:solidFill>
                <a:latin typeface="Constantia" pitchFamily="18" charset="0"/>
              </a:rPr>
              <a:t> </a:t>
            </a:r>
            <a:r>
              <a:rPr lang="ru-RU" dirty="0" smtClean="0">
                <a:solidFill>
                  <a:schemeClr val="tx1">
                    <a:lumMod val="85000"/>
                    <a:lumOff val="15000"/>
                  </a:schemeClr>
                </a:solidFill>
              </a:rPr>
              <a:t>  </a:t>
            </a:r>
          </a:p>
          <a:p>
            <a:r>
              <a:rPr lang="ru-RU" dirty="0" smtClean="0">
                <a:solidFill>
                  <a:schemeClr val="tx1">
                    <a:lumMod val="85000"/>
                    <a:lumOff val="15000"/>
                  </a:schemeClr>
                </a:solidFill>
              </a:rPr>
              <a:t>нар</a:t>
            </a:r>
            <a:r>
              <a:rPr lang="ru-RU" dirty="0" smtClean="0">
                <a:solidFill>
                  <a:schemeClr val="tx1">
                    <a:lumMod val="85000"/>
                    <a:lumOff val="15000"/>
                  </a:schemeClr>
                </a:solidFill>
              </a:rPr>
              <a:t>. 1927 — артист балета, балетмейстер, хореограф.</a:t>
            </a:r>
            <a:endParaRPr lang="ru-RU" dirty="0">
              <a:solidFill>
                <a:schemeClr val="tx1">
                  <a:lumMod val="85000"/>
                  <a:lumOff val="15000"/>
                </a:schemeClr>
              </a:solidFill>
            </a:endParaRPr>
          </a:p>
        </p:txBody>
      </p:sp>
      <p:sp>
        <p:nvSpPr>
          <p:cNvPr id="7" name="Прямоугольник 6"/>
          <p:cNvSpPr/>
          <p:nvPr/>
        </p:nvSpPr>
        <p:spPr>
          <a:xfrm>
            <a:off x="6072198" y="5286388"/>
            <a:ext cx="2714644" cy="1200329"/>
          </a:xfrm>
          <a:prstGeom prst="rect">
            <a:avLst/>
          </a:prstGeom>
        </p:spPr>
        <p:txBody>
          <a:bodyPr wrap="square">
            <a:spAutoFit/>
          </a:bodyPr>
          <a:lstStyle/>
          <a:p>
            <a:pPr algn="ctr"/>
            <a:r>
              <a:rPr lang="ru-RU" b="1" dirty="0" smtClean="0">
                <a:solidFill>
                  <a:schemeClr val="tx1">
                    <a:lumMod val="85000"/>
                    <a:lumOff val="15000"/>
                  </a:schemeClr>
                </a:solidFill>
                <a:latin typeface="Constantia" pitchFamily="18" charset="0"/>
              </a:rPr>
              <a:t>Бессмертнова</a:t>
            </a:r>
            <a:r>
              <a:rPr lang="ru-RU" dirty="0" smtClean="0">
                <a:solidFill>
                  <a:schemeClr val="tx1">
                    <a:lumMod val="85000"/>
                    <a:lumOff val="15000"/>
                  </a:schemeClr>
                </a:solidFill>
              </a:rPr>
              <a:t>  </a:t>
            </a:r>
            <a:r>
              <a:rPr lang="ru-RU" dirty="0" smtClean="0">
                <a:solidFill>
                  <a:schemeClr val="tx1">
                    <a:lumMod val="85000"/>
                    <a:lumOff val="15000"/>
                  </a:schemeClr>
                </a:solidFill>
              </a:rPr>
              <a:t>Наталя</a:t>
            </a:r>
            <a:endParaRPr lang="ru-RU" dirty="0" smtClean="0">
              <a:solidFill>
                <a:schemeClr val="tx1">
                  <a:lumMod val="85000"/>
                  <a:lumOff val="15000"/>
                </a:schemeClr>
              </a:solidFill>
            </a:endParaRPr>
          </a:p>
          <a:p>
            <a:r>
              <a:rPr lang="ru-RU" dirty="0" smtClean="0">
                <a:solidFill>
                  <a:schemeClr val="tx1">
                    <a:lumMod val="85000"/>
                    <a:lumOff val="15000"/>
                  </a:schemeClr>
                </a:solidFill>
              </a:rPr>
              <a:t>1941-2008</a:t>
            </a:r>
          </a:p>
          <a:p>
            <a:r>
              <a:rPr lang="uk-UA" dirty="0" smtClean="0">
                <a:latin typeface="Constantia" pitchFamily="18" charset="0"/>
              </a:rPr>
              <a:t>Балерина, балетний педагог</a:t>
            </a:r>
            <a:endParaRPr lang="ru-RU" dirty="0">
              <a:latin typeface="Constantia" pitchFamily="18" charset="0"/>
            </a:endParaRPr>
          </a:p>
        </p:txBody>
      </p:sp>
      <p:pic>
        <p:nvPicPr>
          <p:cNvPr id="39942" name="Picture 6" descr="http://t0.gstatic.com/images?q=tbn:ANd9GcQNF9tVmOyNbLdtOkDQ4Zx8NqRxXXHUDyjQ_uLhHdGs9ajulaXj"/>
          <p:cNvPicPr>
            <a:picLocks noChangeAspect="1" noChangeArrowheads="1"/>
          </p:cNvPicPr>
          <p:nvPr/>
        </p:nvPicPr>
        <p:blipFill>
          <a:blip r:embed="rId4"/>
          <a:srcRect/>
          <a:stretch>
            <a:fillRect/>
          </a:stretch>
        </p:blipFill>
        <p:spPr bwMode="auto">
          <a:xfrm>
            <a:off x="6286512" y="1142984"/>
            <a:ext cx="2796840" cy="37147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ppt_x</p:attrName>
                                        </p:attrNameLst>
                                      </p:cBhvr>
                                      <p:tavLst>
                                        <p:tav tm="0">
                                          <p:val>
                                            <p:strVal val="#ppt_x-.2"/>
                                          </p:val>
                                        </p:tav>
                                        <p:tav tm="100000">
                                          <p:val>
                                            <p:strVal val="#ppt_x"/>
                                          </p:val>
                                        </p:tav>
                                      </p:tavLst>
                                    </p:anim>
                                    <p:anim calcmode="lin" valueType="num">
                                      <p:cBhvr>
                                        <p:cTn id="8" dur="1000" fill="hold"/>
                                        <p:tgtEl>
                                          <p:spTgt spid="39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3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9940"/>
                                        </p:tgtEl>
                                        <p:attrNameLst>
                                          <p:attrName>style.visibility</p:attrName>
                                        </p:attrNameLst>
                                      </p:cBhvr>
                                      <p:to>
                                        <p:strVal val="visible"/>
                                      </p:to>
                                    </p:set>
                                    <p:anim calcmode="lin" valueType="num">
                                      <p:cBhvr>
                                        <p:cTn id="20" dur="1000" fill="hold"/>
                                        <p:tgtEl>
                                          <p:spTgt spid="39940"/>
                                        </p:tgtEl>
                                        <p:attrNameLst>
                                          <p:attrName>ppt_x</p:attrName>
                                        </p:attrNameLst>
                                      </p:cBhvr>
                                      <p:tavLst>
                                        <p:tav tm="0">
                                          <p:val>
                                            <p:strVal val="#ppt_x-.2"/>
                                          </p:val>
                                        </p:tav>
                                        <p:tav tm="100000">
                                          <p:val>
                                            <p:strVal val="#ppt_x"/>
                                          </p:val>
                                        </p:tav>
                                      </p:tavLst>
                                    </p:anim>
                                    <p:anim calcmode="lin" valueType="num">
                                      <p:cBhvr>
                                        <p:cTn id="21"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994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39942"/>
                                        </p:tgtEl>
                                        <p:attrNameLst>
                                          <p:attrName>style.visibility</p:attrName>
                                        </p:attrNameLst>
                                      </p:cBhvr>
                                      <p:to>
                                        <p:strVal val="visible"/>
                                      </p:to>
                                    </p:set>
                                    <p:anim calcmode="lin" valueType="num">
                                      <p:cBhvr>
                                        <p:cTn id="32" dur="1000" fill="hold"/>
                                        <p:tgtEl>
                                          <p:spTgt spid="39942"/>
                                        </p:tgtEl>
                                        <p:attrNameLst>
                                          <p:attrName>ppt_x</p:attrName>
                                        </p:attrNameLst>
                                      </p:cBhvr>
                                      <p:tavLst>
                                        <p:tav tm="0">
                                          <p:val>
                                            <p:strVal val="#ppt_x-.2"/>
                                          </p:val>
                                        </p:tav>
                                        <p:tav tm="100000">
                                          <p:val>
                                            <p:strVal val="#ppt_x"/>
                                          </p:val>
                                        </p:tav>
                                      </p:tavLst>
                                    </p:anim>
                                    <p:anim calcmode="lin" valueType="num">
                                      <p:cBhvr>
                                        <p:cTn id="33" dur="1000" fill="hold"/>
                                        <p:tgtEl>
                                          <p:spTgt spid="3994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out)">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000636"/>
            <a:ext cx="3071834" cy="1200329"/>
          </a:xfrm>
          <a:prstGeom prst="rect">
            <a:avLst/>
          </a:prstGeom>
        </p:spPr>
        <p:txBody>
          <a:bodyPr wrap="square">
            <a:spAutoFit/>
          </a:bodyPr>
          <a:lstStyle/>
          <a:p>
            <a:r>
              <a:rPr lang="uk-UA" dirty="0" smtClean="0"/>
              <a:t>Маріс </a:t>
            </a:r>
            <a:r>
              <a:rPr lang="uk-UA" dirty="0" err="1" smtClean="0"/>
              <a:t>–Рудольф</a:t>
            </a:r>
            <a:r>
              <a:rPr lang="uk-UA" dirty="0" smtClean="0"/>
              <a:t> Едуардович Лієпа 1936-1989</a:t>
            </a:r>
          </a:p>
          <a:p>
            <a:r>
              <a:rPr lang="uk-UA" dirty="0" smtClean="0"/>
              <a:t>Соліст </a:t>
            </a:r>
            <a:r>
              <a:rPr lang="uk-UA" dirty="0" err="1" smtClean="0"/>
              <a:t>балета</a:t>
            </a:r>
            <a:r>
              <a:rPr lang="uk-UA" dirty="0" smtClean="0"/>
              <a:t>, балетмейстер, балетний педагог, актор кіно</a:t>
            </a:r>
            <a:endParaRPr lang="ru-RU" dirty="0"/>
          </a:p>
        </p:txBody>
      </p:sp>
      <p:pic>
        <p:nvPicPr>
          <p:cNvPr id="40962" name="Picture 2" descr="http://namestars.ru/wp-content/uploads/2011/03/NS070.jpg"/>
          <p:cNvPicPr>
            <a:picLocks noChangeAspect="1" noChangeArrowheads="1"/>
          </p:cNvPicPr>
          <p:nvPr/>
        </p:nvPicPr>
        <p:blipFill>
          <a:blip r:embed="rId2"/>
          <a:srcRect/>
          <a:stretch>
            <a:fillRect/>
          </a:stretch>
        </p:blipFill>
        <p:spPr bwMode="auto">
          <a:xfrm>
            <a:off x="142844" y="142852"/>
            <a:ext cx="3071834" cy="4592393"/>
          </a:xfrm>
          <a:prstGeom prst="rect">
            <a:avLst/>
          </a:prstGeom>
          <a:noFill/>
        </p:spPr>
      </p:pic>
      <p:sp>
        <p:nvSpPr>
          <p:cNvPr id="4" name="Прямоугольник 3"/>
          <p:cNvSpPr/>
          <p:nvPr/>
        </p:nvSpPr>
        <p:spPr>
          <a:xfrm>
            <a:off x="3500430" y="5072074"/>
            <a:ext cx="2571768" cy="1477328"/>
          </a:xfrm>
          <a:prstGeom prst="rect">
            <a:avLst/>
          </a:prstGeom>
        </p:spPr>
        <p:txBody>
          <a:bodyPr wrap="square">
            <a:spAutoFit/>
          </a:bodyPr>
          <a:lstStyle/>
          <a:p>
            <a:r>
              <a:rPr lang="ru-RU" dirty="0" smtClean="0"/>
              <a:t>Рудольф </a:t>
            </a:r>
            <a:r>
              <a:rPr lang="ru-RU" dirty="0" err="1" smtClean="0"/>
              <a:t>Хаметовіч</a:t>
            </a:r>
            <a:r>
              <a:rPr lang="ru-RU" dirty="0" smtClean="0"/>
              <a:t> </a:t>
            </a:r>
            <a:r>
              <a:rPr lang="ru-RU" dirty="0" err="1" smtClean="0"/>
              <a:t>Нурієв</a:t>
            </a:r>
            <a:r>
              <a:rPr lang="ru-RU" dirty="0" smtClean="0"/>
              <a:t> 1938- 1993</a:t>
            </a:r>
          </a:p>
          <a:p>
            <a:r>
              <a:rPr lang="ru-RU" dirty="0" smtClean="0"/>
              <a:t>- </a:t>
            </a:r>
            <a:r>
              <a:rPr lang="ru-RU" dirty="0" err="1" smtClean="0"/>
              <a:t>радянський</a:t>
            </a:r>
            <a:r>
              <a:rPr lang="ru-RU" dirty="0" smtClean="0"/>
              <a:t> </a:t>
            </a:r>
            <a:r>
              <a:rPr lang="ru-RU" dirty="0" err="1" smtClean="0"/>
              <a:t>і</a:t>
            </a:r>
            <a:r>
              <a:rPr lang="ru-RU" dirty="0" smtClean="0"/>
              <a:t> </a:t>
            </a:r>
            <a:r>
              <a:rPr lang="ru-RU" dirty="0" err="1" smtClean="0"/>
              <a:t>британський</a:t>
            </a:r>
            <a:r>
              <a:rPr lang="ru-RU" dirty="0" smtClean="0"/>
              <a:t> артист балету, балетмейстер. </a:t>
            </a:r>
            <a:endParaRPr lang="ru-RU" dirty="0"/>
          </a:p>
        </p:txBody>
      </p:sp>
      <p:pic>
        <p:nvPicPr>
          <p:cNvPr id="40964" name="Picture 4" descr="http://img1.liveinternet.ru/images/attach/c/4/80/86/80086571_59812388_79242.jpg"/>
          <p:cNvPicPr>
            <a:picLocks noChangeAspect="1" noChangeArrowheads="1"/>
          </p:cNvPicPr>
          <p:nvPr/>
        </p:nvPicPr>
        <p:blipFill>
          <a:blip r:embed="rId3"/>
          <a:srcRect/>
          <a:stretch>
            <a:fillRect/>
          </a:stretch>
        </p:blipFill>
        <p:spPr bwMode="auto">
          <a:xfrm>
            <a:off x="3286116" y="571480"/>
            <a:ext cx="2928958" cy="4334859"/>
          </a:xfrm>
          <a:prstGeom prst="rect">
            <a:avLst/>
          </a:prstGeom>
          <a:noFill/>
        </p:spPr>
      </p:pic>
      <p:sp>
        <p:nvSpPr>
          <p:cNvPr id="6" name="Прямоугольник 5"/>
          <p:cNvSpPr/>
          <p:nvPr/>
        </p:nvSpPr>
        <p:spPr>
          <a:xfrm>
            <a:off x="6357950" y="4826675"/>
            <a:ext cx="2786050" cy="2031325"/>
          </a:xfrm>
          <a:prstGeom prst="rect">
            <a:avLst/>
          </a:prstGeom>
        </p:spPr>
        <p:txBody>
          <a:bodyPr wrap="square">
            <a:spAutoFit/>
          </a:bodyPr>
          <a:lstStyle/>
          <a:p>
            <a:r>
              <a:rPr lang="ru-RU" dirty="0" err="1" smtClean="0"/>
              <a:t>Вахтанг</a:t>
            </a:r>
            <a:r>
              <a:rPr lang="ru-RU" dirty="0" smtClean="0"/>
              <a:t> Михайлович </a:t>
            </a:r>
            <a:r>
              <a:rPr lang="ru-RU" dirty="0" err="1" smtClean="0"/>
              <a:t>Чабукіані</a:t>
            </a:r>
            <a:r>
              <a:rPr lang="ru-RU" dirty="0" smtClean="0"/>
              <a:t>  1910 -1992- </a:t>
            </a:r>
            <a:r>
              <a:rPr lang="ru-RU" dirty="0" err="1" smtClean="0"/>
              <a:t>грузинський</a:t>
            </a:r>
            <a:r>
              <a:rPr lang="ru-RU" dirty="0" smtClean="0"/>
              <a:t>, </a:t>
            </a:r>
            <a:r>
              <a:rPr lang="ru-RU" dirty="0" err="1" smtClean="0"/>
              <a:t>радянський</a:t>
            </a:r>
            <a:r>
              <a:rPr lang="ru-RU" dirty="0" smtClean="0"/>
              <a:t> артист балету, балетмейстер, педагог. </a:t>
            </a:r>
            <a:r>
              <a:rPr lang="ru-RU" dirty="0" err="1" smtClean="0"/>
              <a:t>Народний</a:t>
            </a:r>
            <a:r>
              <a:rPr lang="ru-RU" dirty="0" smtClean="0"/>
              <a:t> артист СРСР (1950)</a:t>
            </a:r>
            <a:endParaRPr lang="ru-RU" dirty="0"/>
          </a:p>
        </p:txBody>
      </p:sp>
      <p:pic>
        <p:nvPicPr>
          <p:cNvPr id="40966" name="Picture 6" descr="Vahtan Michailis dze Chabukiani.jpg"/>
          <p:cNvPicPr>
            <a:picLocks noChangeAspect="1" noChangeArrowheads="1"/>
          </p:cNvPicPr>
          <p:nvPr/>
        </p:nvPicPr>
        <p:blipFill>
          <a:blip r:embed="rId4"/>
          <a:srcRect/>
          <a:stretch>
            <a:fillRect/>
          </a:stretch>
        </p:blipFill>
        <p:spPr bwMode="auto">
          <a:xfrm>
            <a:off x="6375252" y="285728"/>
            <a:ext cx="2595208" cy="44291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0964"/>
                                        </p:tgtEl>
                                        <p:attrNameLst>
                                          <p:attrName>style.visibility</p:attrName>
                                        </p:attrNameLst>
                                      </p:cBhvr>
                                      <p:to>
                                        <p:strVal val="visible"/>
                                      </p:to>
                                    </p:set>
                                    <p:anim calcmode="lin" valueType="num">
                                      <p:cBhvr>
                                        <p:cTn id="20" dur="1000" fill="hold"/>
                                        <p:tgtEl>
                                          <p:spTgt spid="40964"/>
                                        </p:tgtEl>
                                        <p:attrNameLst>
                                          <p:attrName>ppt_x</p:attrName>
                                        </p:attrNameLst>
                                      </p:cBhvr>
                                      <p:tavLst>
                                        <p:tav tm="0">
                                          <p:val>
                                            <p:strVal val="#ppt_x-.2"/>
                                          </p:val>
                                        </p:tav>
                                        <p:tav tm="100000">
                                          <p:val>
                                            <p:strVal val="#ppt_x"/>
                                          </p:val>
                                        </p:tav>
                                      </p:tavLst>
                                    </p:anim>
                                    <p:anim calcmode="lin" valueType="num">
                                      <p:cBhvr>
                                        <p:cTn id="21" dur="1000" fill="hold"/>
                                        <p:tgtEl>
                                          <p:spTgt spid="4096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0966"/>
                                        </p:tgtEl>
                                        <p:attrNameLst>
                                          <p:attrName>style.visibility</p:attrName>
                                        </p:attrNameLst>
                                      </p:cBhvr>
                                      <p:to>
                                        <p:strVal val="visible"/>
                                      </p:to>
                                    </p:set>
                                    <p:anim calcmode="lin" valueType="num">
                                      <p:cBhvr>
                                        <p:cTn id="33" dur="1000" fill="hold"/>
                                        <p:tgtEl>
                                          <p:spTgt spid="40966"/>
                                        </p:tgtEl>
                                        <p:attrNameLst>
                                          <p:attrName>ppt_x</p:attrName>
                                        </p:attrNameLst>
                                      </p:cBhvr>
                                      <p:tavLst>
                                        <p:tav tm="0">
                                          <p:val>
                                            <p:strVal val="#ppt_x-.2"/>
                                          </p:val>
                                        </p:tav>
                                        <p:tav tm="100000">
                                          <p:val>
                                            <p:strVal val="#ppt_x"/>
                                          </p:val>
                                        </p:tav>
                                      </p:tavLst>
                                    </p:anim>
                                    <p:anim calcmode="lin" valueType="num">
                                      <p:cBhvr>
                                        <p:cTn id="34"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096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786322"/>
            <a:ext cx="4143404" cy="1477328"/>
          </a:xfrm>
          <a:prstGeom prst="rect">
            <a:avLst/>
          </a:prstGeom>
        </p:spPr>
        <p:txBody>
          <a:bodyPr wrap="square">
            <a:spAutoFit/>
          </a:bodyPr>
          <a:lstStyle/>
          <a:p>
            <a:r>
              <a:rPr lang="ru-RU" b="1" dirty="0" smtClean="0"/>
              <a:t>Катерина </a:t>
            </a:r>
            <a:r>
              <a:rPr lang="ru-RU" b="1" dirty="0" err="1" smtClean="0"/>
              <a:t>Сергіївна</a:t>
            </a:r>
            <a:r>
              <a:rPr lang="ru-RU" b="1" dirty="0" smtClean="0"/>
              <a:t> Максимова </a:t>
            </a:r>
            <a:r>
              <a:rPr lang="ru-RU" dirty="0" smtClean="0"/>
              <a:t>(1939-2009) - </a:t>
            </a:r>
            <a:r>
              <a:rPr lang="ru-RU" dirty="0" err="1" smtClean="0"/>
              <a:t>радянська</a:t>
            </a:r>
            <a:r>
              <a:rPr lang="ru-RU" dirty="0" smtClean="0"/>
              <a:t> </a:t>
            </a:r>
            <a:r>
              <a:rPr lang="ru-RU" dirty="0" err="1" smtClean="0"/>
              <a:t>і</a:t>
            </a:r>
            <a:r>
              <a:rPr lang="ru-RU" dirty="0" smtClean="0"/>
              <a:t> </a:t>
            </a:r>
            <a:r>
              <a:rPr lang="ru-RU" dirty="0" err="1" smtClean="0"/>
              <a:t>російська</a:t>
            </a:r>
            <a:r>
              <a:rPr lang="ru-RU" dirty="0" smtClean="0"/>
              <a:t> балерина, балетмейстер, хореограф, </a:t>
            </a:r>
            <a:r>
              <a:rPr lang="ru-RU" dirty="0" err="1" smtClean="0"/>
              <a:t>балетний</a:t>
            </a:r>
            <a:r>
              <a:rPr lang="ru-RU" dirty="0" smtClean="0"/>
              <a:t> педагог. Народна артистка СРСР (1973) . Лауреат </a:t>
            </a:r>
            <a:r>
              <a:rPr lang="ru-RU" dirty="0" err="1" smtClean="0"/>
              <a:t>Державної</a:t>
            </a:r>
            <a:r>
              <a:rPr lang="ru-RU" dirty="0" smtClean="0"/>
              <a:t> </a:t>
            </a:r>
            <a:r>
              <a:rPr lang="ru-RU" dirty="0" err="1" smtClean="0"/>
              <a:t>премії</a:t>
            </a:r>
            <a:r>
              <a:rPr lang="ru-RU" dirty="0" smtClean="0"/>
              <a:t> СРСР (1981).</a:t>
            </a:r>
            <a:endParaRPr lang="ru-RU" dirty="0"/>
          </a:p>
        </p:txBody>
      </p:sp>
      <p:pic>
        <p:nvPicPr>
          <p:cNvPr id="41986" name="Picture 2" descr="http://www.teatral-online.ru/i/ph/l/l_20090601220031.jpg"/>
          <p:cNvPicPr>
            <a:picLocks noChangeAspect="1" noChangeArrowheads="1"/>
          </p:cNvPicPr>
          <p:nvPr/>
        </p:nvPicPr>
        <p:blipFill>
          <a:blip r:embed="rId2"/>
          <a:srcRect/>
          <a:stretch>
            <a:fillRect/>
          </a:stretch>
        </p:blipFill>
        <p:spPr bwMode="auto">
          <a:xfrm>
            <a:off x="357158" y="428603"/>
            <a:ext cx="3143272" cy="4321999"/>
          </a:xfrm>
          <a:prstGeom prst="rect">
            <a:avLst/>
          </a:prstGeom>
          <a:ln>
            <a:noFill/>
          </a:ln>
          <a:effectLst>
            <a:softEdge rad="112500"/>
          </a:effectLst>
        </p:spPr>
      </p:pic>
      <p:sp>
        <p:nvSpPr>
          <p:cNvPr id="4" name="Прямоугольник 3"/>
          <p:cNvSpPr/>
          <p:nvPr/>
        </p:nvSpPr>
        <p:spPr>
          <a:xfrm>
            <a:off x="5000628" y="5143512"/>
            <a:ext cx="3643338" cy="1200329"/>
          </a:xfrm>
          <a:prstGeom prst="rect">
            <a:avLst/>
          </a:prstGeom>
        </p:spPr>
        <p:txBody>
          <a:bodyPr wrap="square">
            <a:spAutoFit/>
          </a:bodyPr>
          <a:lstStyle/>
          <a:p>
            <a:r>
              <a:rPr lang="vi-VN" b="1" dirty="0" smtClean="0">
                <a:latin typeface="Constantia" pitchFamily="18" charset="0"/>
              </a:rPr>
              <a:t>Бари́шніков Михайло Миколайович</a:t>
            </a:r>
            <a:r>
              <a:rPr lang="vi-VN" dirty="0" smtClean="0">
                <a:latin typeface="Constantia" pitchFamily="18" charset="0"/>
              </a:rPr>
              <a:t> </a:t>
            </a:r>
            <a:r>
              <a:rPr lang="lv-LV" dirty="0" smtClean="0">
                <a:latin typeface="Constantia" pitchFamily="18" charset="0"/>
              </a:rPr>
              <a:t> 1948, </a:t>
            </a:r>
            <a:r>
              <a:rPr lang="vi-VN" dirty="0" smtClean="0">
                <a:latin typeface="Constantia" pitchFamily="18" charset="0"/>
              </a:rPr>
              <a:t>балетний танцівник, хореограф і актор російського походження.</a:t>
            </a:r>
            <a:endParaRPr lang="ru-RU" dirty="0">
              <a:latin typeface="Constantia" pitchFamily="18" charset="0"/>
            </a:endParaRPr>
          </a:p>
        </p:txBody>
      </p:sp>
      <p:pic>
        <p:nvPicPr>
          <p:cNvPr id="41988" name="Picture 4" descr="http://www.day.kiev.ua/img/194853/19-6-3.jpg"/>
          <p:cNvPicPr>
            <a:picLocks noChangeAspect="1" noChangeArrowheads="1"/>
          </p:cNvPicPr>
          <p:nvPr/>
        </p:nvPicPr>
        <p:blipFill>
          <a:blip r:embed="rId3"/>
          <a:srcRect/>
          <a:stretch>
            <a:fillRect/>
          </a:stretch>
        </p:blipFill>
        <p:spPr bwMode="auto">
          <a:xfrm>
            <a:off x="4929190" y="285728"/>
            <a:ext cx="3286148" cy="457431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ppt_x</p:attrName>
                                        </p:attrNameLst>
                                      </p:cBhvr>
                                      <p:tavLst>
                                        <p:tav tm="0">
                                          <p:val>
                                            <p:strVal val="#ppt_x-.2"/>
                                          </p:val>
                                        </p:tav>
                                        <p:tav tm="100000">
                                          <p:val>
                                            <p:strVal val="#ppt_x"/>
                                          </p:val>
                                        </p:tav>
                                      </p:tavLst>
                                    </p:anim>
                                    <p:anim calcmode="lin" valueType="num">
                                      <p:cBhvr>
                                        <p:cTn id="8" dur="1000" fill="hold"/>
                                        <p:tgtEl>
                                          <p:spTgt spid="419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1988"/>
                                        </p:tgtEl>
                                        <p:attrNameLst>
                                          <p:attrName>style.visibility</p:attrName>
                                        </p:attrNameLst>
                                      </p:cBhvr>
                                      <p:to>
                                        <p:strVal val="visible"/>
                                      </p:to>
                                    </p:set>
                                    <p:anim calcmode="lin" valueType="num">
                                      <p:cBhvr>
                                        <p:cTn id="20" dur="1000" fill="hold"/>
                                        <p:tgtEl>
                                          <p:spTgt spid="41988"/>
                                        </p:tgtEl>
                                        <p:attrNameLst>
                                          <p:attrName>ppt_x</p:attrName>
                                        </p:attrNameLst>
                                      </p:cBhvr>
                                      <p:tavLst>
                                        <p:tav tm="0">
                                          <p:val>
                                            <p:strVal val="#ppt_x-.2"/>
                                          </p:val>
                                        </p:tav>
                                        <p:tav tm="100000">
                                          <p:val>
                                            <p:strVal val="#ppt_x"/>
                                          </p:val>
                                        </p:tav>
                                      </p:tavLst>
                                    </p:anim>
                                    <p:anim calcmode="lin" valueType="num">
                                      <p:cBhvr>
                                        <p:cTn id="21" dur="1000" fill="hold"/>
                                        <p:tgtEl>
                                          <p:spTgt spid="4198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198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142852"/>
            <a:ext cx="7000924" cy="707886"/>
          </a:xfrm>
          <a:prstGeom prst="rect">
            <a:avLst/>
          </a:prstGeom>
        </p:spPr>
        <p:txBody>
          <a:bodyPr wrap="square">
            <a:spAutoFit/>
          </a:bodyPr>
          <a:lstStyle/>
          <a:p>
            <a:r>
              <a:rPr lang="ru-RU" sz="4000" dirty="0" smtClean="0">
                <a:solidFill>
                  <a:srgbClr val="FF0000"/>
                </a:solidFill>
                <a:latin typeface="Constantia" pitchFamily="18" charset="0"/>
              </a:rPr>
              <a:t> Через </a:t>
            </a:r>
            <a:r>
              <a:rPr lang="ru-RU" sz="4000" dirty="0" err="1" smtClean="0">
                <a:solidFill>
                  <a:srgbClr val="FF0000"/>
                </a:solidFill>
                <a:latin typeface="Constantia" pitchFamily="18" charset="0"/>
              </a:rPr>
              <a:t>терни</a:t>
            </a:r>
            <a:r>
              <a:rPr lang="ru-RU" sz="4000" dirty="0" smtClean="0">
                <a:solidFill>
                  <a:srgbClr val="FF0000"/>
                </a:solidFill>
                <a:latin typeface="Constantia" pitchFamily="18" charset="0"/>
              </a:rPr>
              <a:t> до </a:t>
            </a:r>
            <a:r>
              <a:rPr lang="ru-RU" sz="4000" dirty="0" err="1" smtClean="0">
                <a:solidFill>
                  <a:srgbClr val="FF0000"/>
                </a:solidFill>
                <a:latin typeface="Constantia" pitchFamily="18" charset="0"/>
              </a:rPr>
              <a:t>зірок</a:t>
            </a:r>
            <a:endParaRPr lang="ru-RU" sz="4000" dirty="0">
              <a:solidFill>
                <a:srgbClr val="FF0000"/>
              </a:solidFill>
              <a:latin typeface="Constantia" pitchFamily="18" charset="0"/>
            </a:endParaRPr>
          </a:p>
        </p:txBody>
      </p:sp>
      <p:sp>
        <p:nvSpPr>
          <p:cNvPr id="7" name="Прямоугольник 6"/>
          <p:cNvSpPr/>
          <p:nvPr/>
        </p:nvSpPr>
        <p:spPr>
          <a:xfrm>
            <a:off x="4643438" y="857232"/>
            <a:ext cx="4143372" cy="2677656"/>
          </a:xfrm>
          <a:prstGeom prst="rect">
            <a:avLst/>
          </a:prstGeom>
        </p:spPr>
        <p:txBody>
          <a:bodyPr wrap="square">
            <a:spAutoFit/>
          </a:bodyPr>
          <a:lstStyle/>
          <a:p>
            <a:pPr fontAlgn="auto">
              <a:spcAft>
                <a:spcPts val="0"/>
              </a:spcAft>
              <a:buFont typeface="Wingdings 2"/>
              <a:buNone/>
              <a:defRPr/>
            </a:pPr>
            <a:r>
              <a:rPr lang="ru-RU" sz="2400" dirty="0" smtClean="0">
                <a:latin typeface="Constantia" pitchFamily="18" charset="0"/>
              </a:rPr>
              <a:t>Балет </a:t>
            </a:r>
            <a:r>
              <a:rPr lang="ru-RU" sz="2400" dirty="0" err="1" smtClean="0">
                <a:latin typeface="Constantia" pitchFamily="18" charset="0"/>
              </a:rPr>
              <a:t>красивий</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складний</a:t>
            </a:r>
            <a:r>
              <a:rPr lang="ru-RU" sz="2400" dirty="0" smtClean="0">
                <a:latin typeface="Constantia" pitchFamily="18" charset="0"/>
              </a:rPr>
              <a:t> вид </a:t>
            </a:r>
            <a:r>
              <a:rPr lang="ru-RU" sz="2400" dirty="0" err="1" smtClean="0">
                <a:latin typeface="Constantia" pitchFamily="18" charset="0"/>
              </a:rPr>
              <a:t>мистецтва</a:t>
            </a:r>
            <a:r>
              <a:rPr lang="ru-RU" sz="2400" dirty="0" smtClean="0">
                <a:latin typeface="Constantia" pitchFamily="18" charset="0"/>
              </a:rPr>
              <a:t>, </a:t>
            </a:r>
            <a:r>
              <a:rPr lang="ru-RU" sz="2400" dirty="0" err="1" smtClean="0">
                <a:latin typeface="Constantia" pitchFamily="18" charset="0"/>
              </a:rPr>
              <a:t>який</a:t>
            </a:r>
            <a:r>
              <a:rPr lang="ru-RU" sz="2400" dirty="0" smtClean="0">
                <a:latin typeface="Constantia" pitchFamily="18" charset="0"/>
              </a:rPr>
              <a:t> </a:t>
            </a:r>
            <a:r>
              <a:rPr lang="ru-RU" sz="2400" dirty="0" err="1" smtClean="0">
                <a:latin typeface="Constantia" pitchFamily="18" charset="0"/>
              </a:rPr>
              <a:t>вимагає</a:t>
            </a:r>
            <a:r>
              <a:rPr lang="ru-RU" sz="2400" dirty="0" smtClean="0">
                <a:latin typeface="Constantia" pitchFamily="18" charset="0"/>
              </a:rPr>
              <a:t> </a:t>
            </a:r>
            <a:r>
              <a:rPr lang="ru-RU" sz="2400" dirty="0" err="1" smtClean="0">
                <a:latin typeface="Constantia" pitchFamily="18" charset="0"/>
              </a:rPr>
              <a:t>від</a:t>
            </a:r>
            <a:r>
              <a:rPr lang="ru-RU" sz="2400" dirty="0" smtClean="0">
                <a:latin typeface="Constantia" pitchFamily="18" charset="0"/>
              </a:rPr>
              <a:t> </a:t>
            </a:r>
            <a:r>
              <a:rPr lang="ru-RU" sz="2400" dirty="0" err="1" smtClean="0">
                <a:latin typeface="Constantia" pitchFamily="18" charset="0"/>
              </a:rPr>
              <a:t>артистів</a:t>
            </a:r>
            <a:r>
              <a:rPr lang="ru-RU" sz="2400" dirty="0" smtClean="0">
                <a:latin typeface="Constantia" pitchFamily="18" charset="0"/>
              </a:rPr>
              <a:t> </a:t>
            </a:r>
            <a:r>
              <a:rPr lang="ru-RU" sz="2400" dirty="0" err="1" smtClean="0">
                <a:latin typeface="Constantia" pitchFamily="18" charset="0"/>
              </a:rPr>
              <a:t>величезно</a:t>
            </a:r>
            <a:r>
              <a:rPr lang="uk-UA" sz="2400" dirty="0" smtClean="0">
                <a:latin typeface="Constantia" pitchFamily="18" charset="0"/>
              </a:rPr>
              <a:t>ї</a:t>
            </a:r>
            <a:r>
              <a:rPr lang="ru-RU" sz="2400" dirty="0" smtClean="0">
                <a:latin typeface="Constantia" pitchFamily="18" charset="0"/>
              </a:rPr>
              <a:t> </a:t>
            </a:r>
            <a:r>
              <a:rPr lang="ru-RU" sz="2400" dirty="0" err="1" smtClean="0">
                <a:latin typeface="Constantia" pitchFamily="18" charset="0"/>
              </a:rPr>
              <a:t>титанічної</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наполегливої</a:t>
            </a:r>
            <a:r>
              <a:rPr lang="ru-RU" sz="2400" dirty="0" smtClean="0">
                <a:latin typeface="Constantia" pitchFamily="18" charset="0"/>
              </a:rPr>
              <a:t> ​​</a:t>
            </a:r>
            <a:r>
              <a:rPr lang="ru-RU" sz="2400" dirty="0" err="1" smtClean="0">
                <a:latin typeface="Constantia" pitchFamily="18" charset="0"/>
              </a:rPr>
              <a:t>праці</a:t>
            </a:r>
            <a:r>
              <a:rPr lang="ru-RU" sz="2400" dirty="0" smtClean="0">
                <a:latin typeface="Constantia" pitchFamily="18" charset="0"/>
              </a:rPr>
              <a:t>. </a:t>
            </a:r>
            <a:r>
              <a:rPr lang="ru-RU" sz="2400" dirty="0" err="1" smtClean="0">
                <a:latin typeface="Constantia" pitchFamily="18" charset="0"/>
              </a:rPr>
              <a:t>Займатися</a:t>
            </a:r>
            <a:r>
              <a:rPr lang="ru-RU" sz="2400" dirty="0" smtClean="0">
                <a:latin typeface="Constantia" pitchFamily="18" charset="0"/>
              </a:rPr>
              <a:t> балетом </a:t>
            </a:r>
            <a:r>
              <a:rPr lang="ru-RU" sz="2400" dirty="0" err="1" smtClean="0">
                <a:latin typeface="Constantia" pitchFamily="18" charset="0"/>
              </a:rPr>
              <a:t>починають</a:t>
            </a:r>
            <a:r>
              <a:rPr lang="ru-RU" sz="2400" dirty="0" smtClean="0">
                <a:latin typeface="Constantia" pitchFamily="18" charset="0"/>
              </a:rPr>
              <a:t> з </a:t>
            </a:r>
            <a:r>
              <a:rPr lang="ru-RU" sz="2400" dirty="0" err="1" smtClean="0">
                <a:latin typeface="Constantia" pitchFamily="18" charset="0"/>
              </a:rPr>
              <a:t>дитинства</a:t>
            </a:r>
            <a:r>
              <a:rPr lang="ru-RU" sz="2400" dirty="0" smtClean="0">
                <a:latin typeface="Constantia" pitchFamily="18" charset="0"/>
              </a:rPr>
              <a:t>.</a:t>
            </a:r>
            <a:endParaRPr lang="ru-RU" sz="2400" dirty="0">
              <a:latin typeface="Constantia" pitchFamily="18" charset="0"/>
            </a:endParaRPr>
          </a:p>
        </p:txBody>
      </p:sp>
      <p:pic>
        <p:nvPicPr>
          <p:cNvPr id="8" name="Рисунок 7" descr="j0202235.jpg"/>
          <p:cNvPicPr>
            <a:picLocks noChangeAspect="1"/>
          </p:cNvPicPr>
          <p:nvPr/>
        </p:nvPicPr>
        <p:blipFill>
          <a:blip r:embed="rId2" cstate="email"/>
          <a:stretch>
            <a:fillRect/>
          </a:stretch>
        </p:blipFill>
        <p:spPr>
          <a:xfrm>
            <a:off x="285721" y="1071546"/>
            <a:ext cx="4286280" cy="2828945"/>
          </a:xfrm>
          <a:prstGeom prst="rect">
            <a:avLst/>
          </a:prstGeom>
          <a:ln>
            <a:noFill/>
          </a:ln>
          <a:effectLst>
            <a:softEdge rad="112500"/>
          </a:effectLst>
        </p:spPr>
      </p:pic>
      <p:pic>
        <p:nvPicPr>
          <p:cNvPr id="3074" name="Picture 2"/>
          <p:cNvPicPr>
            <a:picLocks noChangeAspect="1" noChangeArrowheads="1"/>
          </p:cNvPicPr>
          <p:nvPr/>
        </p:nvPicPr>
        <p:blipFill>
          <a:blip r:embed="rId3"/>
          <a:srcRect/>
          <a:stretch>
            <a:fillRect/>
          </a:stretch>
        </p:blipFill>
        <p:spPr bwMode="auto">
          <a:xfrm>
            <a:off x="5286379" y="3500438"/>
            <a:ext cx="3524275" cy="2643206"/>
          </a:xfrm>
          <a:prstGeom prst="rect">
            <a:avLst/>
          </a:prstGeom>
          <a:ln>
            <a:noFill/>
          </a:ln>
          <a:effectLst>
            <a:softEdge rad="112500"/>
          </a:effectLst>
        </p:spPr>
      </p:pic>
      <p:sp>
        <p:nvSpPr>
          <p:cNvPr id="9" name="Прямоугольник 8"/>
          <p:cNvSpPr/>
          <p:nvPr/>
        </p:nvSpPr>
        <p:spPr>
          <a:xfrm>
            <a:off x="357158" y="4286256"/>
            <a:ext cx="4857784" cy="1938992"/>
          </a:xfrm>
          <a:prstGeom prst="rect">
            <a:avLst/>
          </a:prstGeom>
        </p:spPr>
        <p:txBody>
          <a:bodyPr wrap="square">
            <a:spAutoFit/>
          </a:bodyPr>
          <a:lstStyle/>
          <a:p>
            <a:pPr fontAlgn="auto">
              <a:spcAft>
                <a:spcPts val="0"/>
              </a:spcAft>
              <a:buFont typeface="Wingdings 2"/>
              <a:buNone/>
              <a:defRPr/>
            </a:pPr>
            <a:r>
              <a:rPr lang="ru-RU" sz="2400" dirty="0" err="1" smtClean="0">
                <a:latin typeface="Constantia" pitchFamily="18" charset="0"/>
              </a:rPr>
              <a:t>Щоденні</a:t>
            </a:r>
            <a:r>
              <a:rPr lang="ru-RU" sz="2400" dirty="0" smtClean="0">
                <a:latin typeface="Constantia" pitchFamily="18" charset="0"/>
              </a:rPr>
              <a:t> </a:t>
            </a:r>
            <a:r>
              <a:rPr lang="ru-RU" sz="2400" dirty="0" err="1" smtClean="0">
                <a:latin typeface="Constantia" pitchFamily="18" charset="0"/>
              </a:rPr>
              <a:t>репетиції</a:t>
            </a:r>
            <a:r>
              <a:rPr lang="ru-RU" sz="2400" dirty="0" smtClean="0">
                <a:latin typeface="Constantia" pitchFamily="18" charset="0"/>
              </a:rPr>
              <a:t>, </a:t>
            </a:r>
            <a:r>
              <a:rPr lang="ru-RU" sz="2400" dirty="0" err="1" smtClean="0">
                <a:latin typeface="Constantia" pitchFamily="18" charset="0"/>
              </a:rPr>
              <a:t>вправи</a:t>
            </a:r>
            <a:r>
              <a:rPr lang="ru-RU" sz="2400" dirty="0" smtClean="0">
                <a:latin typeface="Constantia" pitchFamily="18" charset="0"/>
              </a:rPr>
              <a:t> на </a:t>
            </a:r>
            <a:r>
              <a:rPr lang="ru-RU" sz="2400" dirty="0" err="1" smtClean="0">
                <a:latin typeface="Constantia" pitchFamily="18" charset="0"/>
              </a:rPr>
              <a:t>розтяжку</a:t>
            </a:r>
            <a:r>
              <a:rPr lang="ru-RU" sz="2400" dirty="0" smtClean="0">
                <a:latin typeface="Constantia" pitchFamily="18" charset="0"/>
              </a:rPr>
              <a:t> </a:t>
            </a:r>
            <a:r>
              <a:rPr lang="ru-RU" sz="2400" dirty="0" err="1" smtClean="0">
                <a:latin typeface="Constantia" pitchFamily="18" charset="0"/>
              </a:rPr>
              <a:t>забирають</a:t>
            </a:r>
            <a:r>
              <a:rPr lang="ru-RU" sz="2400" dirty="0" smtClean="0">
                <a:latin typeface="Constantia" pitchFamily="18" charset="0"/>
              </a:rPr>
              <a:t> </a:t>
            </a:r>
            <a:r>
              <a:rPr lang="ru-RU" sz="2400" dirty="0" err="1" smtClean="0">
                <a:latin typeface="Constantia" pitchFamily="18" charset="0"/>
              </a:rPr>
              <a:t>багато</a:t>
            </a:r>
            <a:r>
              <a:rPr lang="ru-RU" sz="2400" dirty="0" smtClean="0">
                <a:latin typeface="Constantia" pitchFamily="18" charset="0"/>
              </a:rPr>
              <a:t> часу. </a:t>
            </a:r>
            <a:r>
              <a:rPr lang="ru-RU" sz="2400" dirty="0" err="1" smtClean="0">
                <a:latin typeface="Constantia" pitchFamily="18" charset="0"/>
              </a:rPr>
              <a:t>Ті</a:t>
            </a:r>
            <a:r>
              <a:rPr lang="ru-RU" sz="2400" dirty="0" smtClean="0">
                <a:latin typeface="Constantia" pitchFamily="18" charset="0"/>
              </a:rPr>
              <a:t>, </a:t>
            </a:r>
            <a:r>
              <a:rPr lang="ru-RU" sz="2400" dirty="0" err="1" smtClean="0">
                <a:latin typeface="Constantia" pitchFamily="18" charset="0"/>
              </a:rPr>
              <a:t>хто</a:t>
            </a:r>
            <a:r>
              <a:rPr lang="ru-RU" sz="2400" dirty="0" smtClean="0">
                <a:latin typeface="Constantia" pitchFamily="18" charset="0"/>
              </a:rPr>
              <a:t> </a:t>
            </a:r>
            <a:r>
              <a:rPr lang="ru-RU" sz="2400" dirty="0" err="1" smtClean="0">
                <a:latin typeface="Constantia" pitchFamily="18" charset="0"/>
              </a:rPr>
              <a:t>прирікає</a:t>
            </a:r>
            <a:r>
              <a:rPr lang="ru-RU" sz="2400" dirty="0" smtClean="0">
                <a:latin typeface="Constantia" pitchFamily="18" charset="0"/>
              </a:rPr>
              <a:t> себе на </a:t>
            </a:r>
            <a:r>
              <a:rPr lang="ru-RU" sz="2400" dirty="0" err="1" smtClean="0">
                <a:latin typeface="Constantia" pitchFamily="18" charset="0"/>
              </a:rPr>
              <a:t>таку</a:t>
            </a:r>
            <a:r>
              <a:rPr lang="ru-RU" sz="2400" dirty="0" smtClean="0">
                <a:latin typeface="Constantia" pitchFamily="18" charset="0"/>
              </a:rPr>
              <a:t> </a:t>
            </a:r>
            <a:r>
              <a:rPr lang="ru-RU" sz="2400" dirty="0" err="1" smtClean="0">
                <a:latin typeface="Constantia" pitchFamily="18" charset="0"/>
              </a:rPr>
              <a:t>працю</a:t>
            </a:r>
            <a:r>
              <a:rPr lang="ru-RU" sz="2400" dirty="0" smtClean="0">
                <a:latin typeface="Constantia" pitchFamily="18" charset="0"/>
              </a:rPr>
              <a:t> </a:t>
            </a:r>
            <a:r>
              <a:rPr lang="ru-RU" sz="2400" dirty="0" err="1" smtClean="0">
                <a:latin typeface="Constantia" pitchFamily="18" charset="0"/>
              </a:rPr>
              <a:t>присвячують</a:t>
            </a:r>
            <a:r>
              <a:rPr lang="ru-RU" sz="2400" dirty="0" smtClean="0">
                <a:latin typeface="Constantia" pitchFamily="18" charset="0"/>
              </a:rPr>
              <a:t> </a:t>
            </a:r>
            <a:r>
              <a:rPr lang="ru-RU" sz="2400" dirty="0" err="1" smtClean="0">
                <a:latin typeface="Constantia" pitchFamily="18" charset="0"/>
              </a:rPr>
              <a:t>цій</a:t>
            </a:r>
            <a:r>
              <a:rPr lang="ru-RU" sz="2400" dirty="0" smtClean="0">
                <a:latin typeface="Constantia" pitchFamily="18" charset="0"/>
              </a:rPr>
              <a:t> </a:t>
            </a:r>
            <a:r>
              <a:rPr lang="ru-RU" sz="2400" dirty="0" err="1" smtClean="0">
                <a:latin typeface="Constantia" pitchFamily="18" charset="0"/>
              </a:rPr>
              <a:t>справі</a:t>
            </a:r>
            <a:r>
              <a:rPr lang="ru-RU" sz="2400" dirty="0" smtClean="0">
                <a:latin typeface="Constantia" pitchFamily="18" charset="0"/>
              </a:rPr>
              <a:t> все </a:t>
            </a:r>
            <a:r>
              <a:rPr lang="ru-RU" sz="2400" dirty="0" err="1" smtClean="0">
                <a:latin typeface="Constantia" pitchFamily="18" charset="0"/>
              </a:rPr>
              <a:t>своє</a:t>
            </a:r>
            <a:r>
              <a:rPr lang="ru-RU" sz="2400" dirty="0" smtClean="0">
                <a:latin typeface="Constantia" pitchFamily="18" charset="0"/>
              </a:rPr>
              <a:t> </a:t>
            </a:r>
            <a:r>
              <a:rPr lang="ru-RU" sz="2400" dirty="0" err="1" smtClean="0">
                <a:latin typeface="Constantia" pitchFamily="18" charset="0"/>
              </a:rPr>
              <a:t>життя</a:t>
            </a:r>
            <a:r>
              <a:rPr lang="ru-RU" sz="2400" dirty="0" smtClean="0">
                <a:latin typeface="Constantia" pitchFamily="18" charset="0"/>
              </a:rPr>
              <a:t>.</a:t>
            </a:r>
            <a:endParaRPr lang="ru-RU" sz="2400" dirty="0">
              <a:latin typeface="Constant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a:srcRect/>
          <a:stretch>
            <a:fillRect/>
          </a:stretch>
        </p:blipFill>
        <p:spPr bwMode="auto">
          <a:xfrm>
            <a:off x="-1" y="0"/>
            <a:ext cx="9144033" cy="6858000"/>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uk-UA" sz="2400" b="1" dirty="0">
                <a:solidFill>
                  <a:prstClr val="white"/>
                </a:solidFill>
                <a:latin typeface="Constantia" pitchFamily="18" charset="0"/>
              </a:rPr>
              <a:t>Балет у Росії виник як придворне мистецтво за царя Олексія  Михайловича.  </a:t>
            </a:r>
          </a:p>
          <a:p>
            <a:pPr fontAlgn="base">
              <a:spcBef>
                <a:spcPct val="0"/>
              </a:spcBef>
              <a:spcAft>
                <a:spcPct val="0"/>
              </a:spcAft>
            </a:pPr>
            <a:r>
              <a:rPr lang="uk-UA" sz="2400" b="1" dirty="0">
                <a:solidFill>
                  <a:prstClr val="white"/>
                </a:solidFill>
                <a:latin typeface="Constantia" pitchFamily="18" charset="0"/>
              </a:rPr>
              <a:t>8 лютого 1673 року була поставлена перша балетна вистава  </a:t>
            </a:r>
            <a:r>
              <a:rPr lang="uk-UA" sz="2400" b="1" dirty="0">
                <a:solidFill>
                  <a:prstClr val="white"/>
                </a:solidFill>
                <a:latin typeface="Constantia" pitchFamily="18" charset="0"/>
                <a:cs typeface="Calibri" pitchFamily="34" charset="0"/>
              </a:rPr>
              <a:t>̶</a:t>
            </a:r>
            <a:r>
              <a:rPr lang="uk-UA" sz="2400" b="1" dirty="0">
                <a:solidFill>
                  <a:prstClr val="white"/>
                </a:solidFill>
                <a:latin typeface="Constantia" pitchFamily="18" charset="0"/>
              </a:rPr>
              <a:t> «Балет про Орфея і </a:t>
            </a:r>
            <a:r>
              <a:rPr lang="uk-UA" sz="2400" b="1" dirty="0" err="1">
                <a:solidFill>
                  <a:prstClr val="white"/>
                </a:solidFill>
                <a:latin typeface="Constantia" pitchFamily="18" charset="0"/>
              </a:rPr>
              <a:t>Евридику</a:t>
            </a:r>
            <a:r>
              <a:rPr lang="uk-UA" sz="2400" b="1" dirty="0">
                <a:solidFill>
                  <a:prstClr val="white"/>
                </a:solidFill>
                <a:latin typeface="Constantia" pitchFamily="18" charset="0"/>
              </a:rPr>
              <a:t>». Це була лише чергова царська «забава», але він першим із </a:t>
            </a:r>
            <a:r>
              <a:rPr lang="uk-UA" sz="2400" b="1" dirty="0" smtClean="0">
                <a:solidFill>
                  <a:prstClr val="white"/>
                </a:solidFill>
                <a:latin typeface="Constantia" pitchFamily="18" charset="0"/>
              </a:rPr>
              <a:t>російських  </a:t>
            </a:r>
            <a:r>
              <a:rPr lang="uk-UA" sz="2400" b="1" dirty="0">
                <a:solidFill>
                  <a:prstClr val="white"/>
                </a:solidFill>
                <a:latin typeface="Constantia" pitchFamily="18" charset="0"/>
              </a:rPr>
              <a:t>царів увів </a:t>
            </a:r>
            <a:r>
              <a:rPr lang="uk-UA" sz="2400" b="1" dirty="0" smtClean="0">
                <a:solidFill>
                  <a:prstClr val="white"/>
                </a:solidFill>
                <a:latin typeface="Constantia" pitchFamily="18" charset="0"/>
              </a:rPr>
              <a:t>у </a:t>
            </a:r>
            <a:r>
              <a:rPr lang="uk-UA" sz="2400" b="1" dirty="0">
                <a:solidFill>
                  <a:prstClr val="white"/>
                </a:solidFill>
                <a:latin typeface="Constantia" pitchFamily="18" charset="0"/>
              </a:rPr>
              <a:t>штат свого двору нову посаду танцюриста. </a:t>
            </a:r>
            <a:endParaRPr lang="ru-RU" sz="2400" b="1" dirty="0">
              <a:solidFill>
                <a:prstClr val="white"/>
              </a:solidFill>
              <a:latin typeface="Constantia" pitchFamily="18" charset="0"/>
            </a:endParaRPr>
          </a:p>
        </p:txBody>
      </p:sp>
    </p:spTree>
    <p:extLst>
      <p:ext uri="{BB962C8B-B14F-4D97-AF65-F5344CB8AC3E}">
        <p14:creationId xmlns:p14="http://schemas.microsoft.com/office/powerpoint/2010/main" val="34362739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dirty="0">
              <a:solidFill>
                <a:prstClr val="white"/>
              </a:solidFill>
              <a:latin typeface="Arial" pitchFamily="34" charset="0"/>
            </a:endParaRPr>
          </a:p>
        </p:txBody>
      </p:sp>
    </p:spTree>
    <p:extLst>
      <p:ext uri="{BB962C8B-B14F-4D97-AF65-F5344CB8AC3E}">
        <p14:creationId xmlns:p14="http://schemas.microsoft.com/office/powerpoint/2010/main" val="1895870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ppt_x</p:attrName>
                                        </p:attrNameLst>
                                      </p:cBhvr>
                                      <p:tavLst>
                                        <p:tav tm="0">
                                          <p:val>
                                            <p:strVal val="#ppt_x-.2"/>
                                          </p:val>
                                        </p:tav>
                                        <p:tav tm="100000">
                                          <p:val>
                                            <p:strVal val="#ppt_x"/>
                                          </p:val>
                                        </p:tav>
                                      </p:tavLst>
                                    </p:anim>
                                    <p:anim calcmode="lin" valueType="num">
                                      <p:cBhvr>
                                        <p:cTn id="8" dur="2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5214942" y="4714884"/>
            <a:ext cx="3643338" cy="2985433"/>
          </a:xfrm>
          <a:prstGeom prst="rect">
            <a:avLst/>
          </a:prstGeom>
          <a:noFill/>
          <a:ln w="9525">
            <a:noFill/>
            <a:miter lim="800000"/>
            <a:headEnd/>
            <a:tailEnd/>
          </a:ln>
          <a:effectLst/>
        </p:spPr>
        <p:txBody>
          <a:bodyPr wrap="square">
            <a:spAutoFit/>
          </a:bodyPr>
          <a:lstStyle/>
          <a:p>
            <a:pPr algn="ctr">
              <a:spcBef>
                <a:spcPct val="0"/>
              </a:spcBef>
              <a:defRPr/>
            </a:pP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Петро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Ілліч</a:t>
            </a: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Чайковський</a:t>
            </a:r>
            <a:endPar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endParaRPr>
          </a:p>
          <a:p>
            <a:pPr algn="ctr">
              <a:spcBef>
                <a:spcPct val="0"/>
              </a:spcBef>
              <a:defRPr/>
            </a:pPr>
            <a:r>
              <a:rPr lang="ru-RU" sz="2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1840-1893</a:t>
            </a:r>
          </a:p>
          <a:p>
            <a:pPr algn="ctr">
              <a:spcBef>
                <a:spcPct val="0"/>
              </a:spcBef>
              <a:defRPr/>
            </a:pPr>
            <a: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r>
            <a:b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br>
            <a:endParaRPr lang="ru-RU" sz="4800" b="1" dirty="0">
              <a:solidFill>
                <a:srgbClr val="990099"/>
              </a:solidFill>
              <a:effectLst>
                <a:outerShdw blurRad="38100" dist="38100" dir="2700000" algn="tl">
                  <a:srgbClr val="000000">
                    <a:alpha val="43137"/>
                  </a:srgbClr>
                </a:outerShdw>
              </a:effectLst>
              <a:latin typeface="Constantia" pitchFamily="18" charset="0"/>
              <a:cs typeface="Arial" pitchFamily="34" charset="0"/>
            </a:endParaRPr>
          </a:p>
        </p:txBody>
      </p:sp>
      <p:pic>
        <p:nvPicPr>
          <p:cNvPr id="7" name="Рисунок 6" descr="0113-030.jpg"/>
          <p:cNvPicPr>
            <a:picLocks noChangeAspect="1"/>
          </p:cNvPicPr>
          <p:nvPr/>
        </p:nvPicPr>
        <p:blipFill>
          <a:blip r:embed="rId4"/>
          <a:stretch>
            <a:fillRect/>
          </a:stretch>
        </p:blipFill>
        <p:spPr>
          <a:xfrm>
            <a:off x="6000760" y="500042"/>
            <a:ext cx="2674381"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596" y="1628800"/>
            <a:ext cx="4786346" cy="2862322"/>
          </a:xfrm>
          <a:prstGeom prst="rect">
            <a:avLst/>
          </a:prstGeom>
        </p:spPr>
        <p:txBody>
          <a:bodyPr wrap="square">
            <a:spAutoFit/>
          </a:bodyPr>
          <a:lstStyle/>
          <a:p>
            <a:r>
              <a:rPr lang="ru-RU" dirty="0" smtClean="0">
                <a:latin typeface="Constantia" pitchFamily="18" charset="0"/>
              </a:rPr>
              <a:t>Докорінний злам у розвитку балетного </a:t>
            </a:r>
            <a:r>
              <a:rPr lang="ru-RU" dirty="0" err="1" smtClean="0">
                <a:latin typeface="Constantia" pitchFamily="18" charset="0"/>
              </a:rPr>
              <a:t>мистецтва</a:t>
            </a:r>
            <a:r>
              <a:rPr lang="ru-RU" dirty="0" smtClean="0">
                <a:latin typeface="Constantia" pitchFamily="18" charset="0"/>
              </a:rPr>
              <a:t> </a:t>
            </a:r>
            <a:r>
              <a:rPr lang="ru-RU" dirty="0" err="1" smtClean="0">
                <a:latin typeface="Constantia" pitchFamily="18" charset="0"/>
              </a:rPr>
              <a:t>настає</a:t>
            </a:r>
            <a:r>
              <a:rPr lang="ru-RU" dirty="0" smtClean="0">
                <a:latin typeface="Constantia" pitchFamily="18" charset="0"/>
              </a:rPr>
              <a:t> у зв'язку з </a:t>
            </a:r>
            <a:r>
              <a:rPr lang="ru-RU" dirty="0" err="1" smtClean="0">
                <a:latin typeface="Constantia" pitchFamily="18" charset="0"/>
              </a:rPr>
              <a:t>діяльністю</a:t>
            </a:r>
            <a:r>
              <a:rPr lang="ru-RU" dirty="0" smtClean="0">
                <a:latin typeface="Constantia" pitchFamily="18" charset="0"/>
              </a:rPr>
              <a:t> </a:t>
            </a:r>
            <a:r>
              <a:rPr lang="ru-RU" dirty="0" err="1" smtClean="0">
                <a:latin typeface="Constantia" pitchFamily="18" charset="0"/>
              </a:rPr>
              <a:t>П.І.Чайковського</a:t>
            </a:r>
            <a:r>
              <a:rPr lang="ru-RU" dirty="0" smtClean="0">
                <a:latin typeface="Constantia" pitchFamily="18" charset="0"/>
              </a:rPr>
              <a:t> </a:t>
            </a:r>
            <a:r>
              <a:rPr lang="ru-RU" dirty="0" err="1" smtClean="0">
                <a:latin typeface="Constantia" pitchFamily="18" charset="0"/>
              </a:rPr>
              <a:t>балетна</a:t>
            </a:r>
            <a:r>
              <a:rPr lang="ru-RU" dirty="0" smtClean="0">
                <a:latin typeface="Constantia" pitchFamily="18" charset="0"/>
              </a:rPr>
              <a:t> </a:t>
            </a:r>
            <a:r>
              <a:rPr lang="ru-RU" dirty="0" err="1" smtClean="0">
                <a:latin typeface="Constantia" pitchFamily="18" charset="0"/>
              </a:rPr>
              <a:t>музика</a:t>
            </a:r>
            <a:r>
              <a:rPr lang="ru-RU" dirty="0" smtClean="0">
                <a:latin typeface="Constantia" pitchFamily="18" charset="0"/>
              </a:rPr>
              <a:t> </a:t>
            </a:r>
            <a:r>
              <a:rPr lang="ru-RU" dirty="0" err="1" smtClean="0">
                <a:latin typeface="Constantia" pitchFamily="18" charset="0"/>
              </a:rPr>
              <a:t>якого</a:t>
            </a:r>
            <a:r>
              <a:rPr lang="ru-RU" dirty="0" smtClean="0">
                <a:latin typeface="Constantia" pitchFamily="18" charset="0"/>
              </a:rPr>
              <a:t> </a:t>
            </a:r>
            <a:r>
              <a:rPr lang="ru-RU" dirty="0" err="1" smtClean="0">
                <a:latin typeface="Constantia" pitchFamily="18" charset="0"/>
              </a:rPr>
              <a:t>органічно</a:t>
            </a:r>
            <a:r>
              <a:rPr lang="ru-RU" dirty="0" smtClean="0">
                <a:latin typeface="Constantia" pitchFamily="18" charset="0"/>
              </a:rPr>
              <a:t> </a:t>
            </a:r>
            <a:r>
              <a:rPr lang="ru-RU" dirty="0" err="1" smtClean="0">
                <a:latin typeface="Constantia" pitchFamily="18" charset="0"/>
              </a:rPr>
              <a:t>пов'язана</a:t>
            </a:r>
            <a:r>
              <a:rPr lang="ru-RU" dirty="0" smtClean="0">
                <a:latin typeface="Constantia" pitchFamily="18" charset="0"/>
              </a:rPr>
              <a:t> </a:t>
            </a:r>
            <a:r>
              <a:rPr lang="ru-RU" dirty="0" err="1" smtClean="0">
                <a:latin typeface="Constantia" pitchFamily="18" charset="0"/>
              </a:rPr>
              <a:t>із</a:t>
            </a:r>
            <a:r>
              <a:rPr lang="ru-RU" dirty="0" smtClean="0">
                <a:latin typeface="Constantia" pitchFamily="18" charset="0"/>
              </a:rPr>
              <a:t> </a:t>
            </a:r>
            <a:r>
              <a:rPr lang="ru-RU" dirty="0" err="1" smtClean="0">
                <a:latin typeface="Constantia" pitchFamily="18" charset="0"/>
              </a:rPr>
              <a:t>змістом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розвитком</a:t>
            </a:r>
            <a:r>
              <a:rPr lang="ru-RU" dirty="0" smtClean="0">
                <a:latin typeface="Constantia" pitchFamily="18" charset="0"/>
              </a:rPr>
              <a:t> </a:t>
            </a:r>
            <a:r>
              <a:rPr lang="ru-RU" dirty="0" err="1" smtClean="0">
                <a:latin typeface="Constantia" pitchFamily="18" charset="0"/>
              </a:rPr>
              <a:t>сценічної</a:t>
            </a:r>
            <a:r>
              <a:rPr lang="ru-RU" dirty="0" smtClean="0">
                <a:latin typeface="Constantia" pitchFamily="18" charset="0"/>
              </a:rPr>
              <a:t> </a:t>
            </a:r>
            <a:r>
              <a:rPr lang="ru-RU" dirty="0" err="1" smtClean="0">
                <a:latin typeface="Constantia" pitchFamily="18" charset="0"/>
              </a:rPr>
              <a:t>дії</a:t>
            </a:r>
            <a:r>
              <a:rPr lang="ru-RU" dirty="0" smtClean="0">
                <a:latin typeface="Constantia" pitchFamily="18" charset="0"/>
              </a:rPr>
              <a:t>. До </a:t>
            </a:r>
            <a:r>
              <a:rPr lang="ru-RU" dirty="0" err="1" smtClean="0">
                <a:latin typeface="Constantia" pitchFamily="18" charset="0"/>
              </a:rPr>
              <a:t>цього</a:t>
            </a:r>
            <a:r>
              <a:rPr lang="ru-RU" dirty="0" smtClean="0">
                <a:latin typeface="Constantia" pitchFamily="18" charset="0"/>
              </a:rPr>
              <a:t> часу </a:t>
            </a:r>
            <a:r>
              <a:rPr lang="ru-RU" dirty="0" err="1" smtClean="0">
                <a:latin typeface="Constantia" pitchFamily="18" charset="0"/>
              </a:rPr>
              <a:t>музика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a:t>
            </a:r>
            <a:r>
              <a:rPr lang="ru-RU" dirty="0" err="1" smtClean="0">
                <a:latin typeface="Constantia" pitchFamily="18" charset="0"/>
              </a:rPr>
              <a:t>відігравала</a:t>
            </a:r>
            <a:r>
              <a:rPr lang="ru-RU" dirty="0" smtClean="0">
                <a:latin typeface="Constantia" pitchFamily="18" charset="0"/>
              </a:rPr>
              <a:t> </a:t>
            </a:r>
            <a:r>
              <a:rPr lang="ru-RU" dirty="0" err="1" smtClean="0">
                <a:latin typeface="Constantia" pitchFamily="18" charset="0"/>
              </a:rPr>
              <a:t>лише</a:t>
            </a:r>
            <a:r>
              <a:rPr lang="ru-RU" dirty="0" smtClean="0">
                <a:latin typeface="Constantia" pitchFamily="18" charset="0"/>
              </a:rPr>
              <a:t> </a:t>
            </a:r>
            <a:r>
              <a:rPr lang="ru-RU" dirty="0" err="1" smtClean="0">
                <a:latin typeface="Constantia" pitchFamily="18" charset="0"/>
              </a:rPr>
              <a:t>другорядну</a:t>
            </a:r>
            <a:r>
              <a:rPr lang="ru-RU" dirty="0" smtClean="0">
                <a:latin typeface="Constantia" pitchFamily="18" charset="0"/>
              </a:rPr>
              <a:t> роль. </a:t>
            </a:r>
            <a:r>
              <a:rPr lang="ru-RU" dirty="0" err="1" smtClean="0">
                <a:latin typeface="Constantia" pitchFamily="18" charset="0"/>
              </a:rPr>
              <a:t>Він</a:t>
            </a:r>
            <a:r>
              <a:rPr lang="ru-RU" dirty="0" smtClean="0">
                <a:latin typeface="Constantia" pitchFamily="18" charset="0"/>
              </a:rPr>
              <a:t> широко </a:t>
            </a:r>
            <a:r>
              <a:rPr lang="ru-RU" dirty="0" err="1" smtClean="0">
                <a:latin typeface="Constantia" pitchFamily="18" charset="0"/>
              </a:rPr>
              <a:t>застосовував</a:t>
            </a:r>
            <a:r>
              <a:rPr lang="ru-RU" dirty="0" smtClean="0">
                <a:latin typeface="Constantia" pitchFamily="18" charset="0"/>
              </a:rPr>
              <a:t> принцип </a:t>
            </a:r>
            <a:r>
              <a:rPr lang="ru-RU" dirty="0" err="1" smtClean="0">
                <a:latin typeface="Constantia" pitchFamily="18" charset="0"/>
              </a:rPr>
              <a:t>симфонічного</a:t>
            </a:r>
            <a:r>
              <a:rPr lang="ru-RU" dirty="0" smtClean="0">
                <a:latin typeface="Constantia" pitchFamily="18" charset="0"/>
              </a:rPr>
              <a:t> розвитку </a:t>
            </a:r>
            <a:r>
              <a:rPr lang="ru-RU" dirty="0" err="1" smtClean="0">
                <a:latin typeface="Constantia" pitchFamily="18" charset="0"/>
              </a:rPr>
              <a:t>музичних</a:t>
            </a:r>
            <a:r>
              <a:rPr lang="ru-RU" dirty="0" smtClean="0">
                <a:latin typeface="Constantia" pitchFamily="18" charset="0"/>
              </a:rPr>
              <a:t> думок, </a:t>
            </a:r>
            <a:r>
              <a:rPr lang="ru-RU" dirty="0" err="1" smtClean="0">
                <a:latin typeface="Constantia" pitchFamily="18" charset="0"/>
              </a:rPr>
              <a:t>створював</a:t>
            </a:r>
            <a:r>
              <a:rPr lang="ru-RU" dirty="0" smtClean="0">
                <a:latin typeface="Constantia" pitchFamily="18" charset="0"/>
              </a:rPr>
              <a:t> </a:t>
            </a:r>
            <a:r>
              <a:rPr lang="ru-RU" dirty="0" err="1" smtClean="0">
                <a:latin typeface="Constantia" pitchFamily="18" charset="0"/>
              </a:rPr>
              <a:t>яскраві</a:t>
            </a:r>
            <a:r>
              <a:rPr lang="ru-RU" dirty="0" smtClean="0">
                <a:latin typeface="Constantia" pitchFamily="18" charset="0"/>
              </a:rPr>
              <a:t> </a:t>
            </a:r>
            <a:r>
              <a:rPr lang="ru-RU" dirty="0" err="1" smtClean="0">
                <a:latin typeface="Constantia" pitchFamily="18" charset="0"/>
              </a:rPr>
              <a:t>музичні</a:t>
            </a:r>
            <a:r>
              <a:rPr lang="ru-RU" dirty="0" smtClean="0">
                <a:latin typeface="Constantia" pitchFamily="18" charset="0"/>
              </a:rPr>
              <a:t> характеристики</a:t>
            </a:r>
            <a:r>
              <a:rPr lang="ru-RU" dirty="0" smtClean="0">
                <a:latin typeface="Constantia" pitchFamily="18" charset="0"/>
              </a:rPr>
              <a:t>.</a:t>
            </a:r>
            <a:endParaRPr lang="ru-RU" dirty="0" smtClean="0">
              <a:latin typeface="Constantia" pitchFamily="18" charset="0"/>
            </a:endParaRPr>
          </a:p>
        </p:txBody>
      </p:sp>
    </p:spTree>
    <p:extLst>
      <p:ext uri="{BB962C8B-B14F-4D97-AF65-F5344CB8AC3E}">
        <p14:creationId xmlns:p14="http://schemas.microsoft.com/office/powerpoint/2010/main" val="2779607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929322" y="714356"/>
            <a:ext cx="2857500" cy="571500"/>
          </a:xfrm>
        </p:spPr>
        <p:txBody>
          <a:bodyPr/>
          <a:lstStyle/>
          <a:p>
            <a:pPr eaLnBrk="1" hangingPunct="1"/>
            <a:r>
              <a:rPr lang="ru-RU" sz="1800" b="1" dirty="0" smtClean="0">
                <a:solidFill>
                  <a:srgbClr val="990099"/>
                </a:solidFill>
                <a:latin typeface="Constantia" pitchFamily="18" charset="0"/>
                <a:cs typeface="Arial" pitchFamily="34" charset="0"/>
              </a:rPr>
              <a:t>Балет «</a:t>
            </a:r>
            <a:r>
              <a:rPr lang="ru-RU" sz="1800" b="1" dirty="0" err="1" smtClean="0">
                <a:solidFill>
                  <a:srgbClr val="990099"/>
                </a:solidFill>
                <a:latin typeface="Constantia" pitchFamily="18" charset="0"/>
                <a:cs typeface="Arial" pitchFamily="34" charset="0"/>
              </a:rPr>
              <a:t>Лускунчик</a:t>
            </a:r>
            <a:r>
              <a:rPr lang="ru-RU" sz="1800" b="1" dirty="0" smtClean="0">
                <a:solidFill>
                  <a:srgbClr val="990099"/>
                </a:solidFill>
                <a:latin typeface="Constantia" pitchFamily="18" charset="0"/>
                <a:cs typeface="Arial" pitchFamily="34" charset="0"/>
              </a:rPr>
              <a:t>» 1892</a:t>
            </a:r>
          </a:p>
        </p:txBody>
      </p:sp>
      <p:pic>
        <p:nvPicPr>
          <p:cNvPr id="4" name="Рисунок 3" descr="sleeping_beauty.jpg"/>
          <p:cNvPicPr>
            <a:picLocks noChangeAspect="1"/>
          </p:cNvPicPr>
          <p:nvPr/>
        </p:nvPicPr>
        <p:blipFill>
          <a:blip r:embed="rId2"/>
          <a:stretch>
            <a:fillRect/>
          </a:stretch>
        </p:blipFill>
        <p:spPr>
          <a:xfrm>
            <a:off x="285720" y="3214686"/>
            <a:ext cx="5214960" cy="3128976"/>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a:stretch>
            <a:fillRect/>
          </a:stretch>
        </p:blipFill>
        <p:spPr>
          <a:xfrm>
            <a:off x="5786446" y="1500174"/>
            <a:ext cx="2850295" cy="3867156"/>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a:stretch>
            <a:fillRect/>
          </a:stretch>
        </p:blipFill>
        <p:spPr>
          <a:xfrm>
            <a:off x="285720" y="500042"/>
            <a:ext cx="4881597" cy="2928958"/>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500166" y="6488113"/>
            <a:ext cx="3444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a:t>
            </a:r>
            <a:r>
              <a:rPr lang="ru-RU" b="1" dirty="0" err="1">
                <a:solidFill>
                  <a:srgbClr val="990099"/>
                </a:solidFill>
                <a:latin typeface="Constantia" pitchFamily="18" charset="0"/>
                <a:cs typeface="Arial" pitchFamily="34" charset="0"/>
              </a:rPr>
              <a:t>Спляча</a:t>
            </a:r>
            <a:r>
              <a:rPr lang="ru-RU" b="1" dirty="0">
                <a:solidFill>
                  <a:srgbClr val="990099"/>
                </a:solidFill>
                <a:latin typeface="Constantia" pitchFamily="18" charset="0"/>
                <a:cs typeface="Arial" pitchFamily="34" charset="0"/>
              </a:rPr>
              <a:t> </a:t>
            </a:r>
            <a:r>
              <a:rPr lang="ru-RU" b="1" dirty="0" err="1">
                <a:solidFill>
                  <a:srgbClr val="990099"/>
                </a:solidFill>
                <a:latin typeface="Constantia" pitchFamily="18" charset="0"/>
                <a:cs typeface="Arial" pitchFamily="34" charset="0"/>
              </a:rPr>
              <a:t>красуня</a:t>
            </a:r>
            <a:r>
              <a:rPr lang="ru-RU" b="1" dirty="0" smtClean="0">
                <a:solidFill>
                  <a:srgbClr val="990099"/>
                </a:solidFill>
                <a:latin typeface="Constantia" pitchFamily="18" charset="0"/>
                <a:cs typeface="Arial" pitchFamily="34" charset="0"/>
              </a:rPr>
              <a:t>» 1889</a:t>
            </a:r>
            <a:endParaRPr lang="ru-RU" dirty="0">
              <a:solidFill>
                <a:prstClr val="black"/>
              </a:solidFill>
              <a:latin typeface="Constantia" pitchFamily="18" charset="0"/>
              <a:cs typeface="Arial" pitchFamily="34" charset="0"/>
            </a:endParaRPr>
          </a:p>
        </p:txBody>
      </p:sp>
      <p:sp>
        <p:nvSpPr>
          <p:cNvPr id="10247" name="Прямоугольник 7"/>
          <p:cNvSpPr>
            <a:spLocks noChangeArrowheads="1"/>
          </p:cNvSpPr>
          <p:nvPr/>
        </p:nvSpPr>
        <p:spPr bwMode="auto">
          <a:xfrm>
            <a:off x="714348" y="142852"/>
            <a:ext cx="3424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«Лебедине озеро</a:t>
            </a:r>
            <a:r>
              <a:rPr lang="ru-RU" b="1" dirty="0" smtClean="0">
                <a:solidFill>
                  <a:srgbClr val="990099"/>
                </a:solidFill>
                <a:latin typeface="Constantia" pitchFamily="18" charset="0"/>
                <a:cs typeface="Arial" pitchFamily="34" charset="0"/>
              </a:rPr>
              <a:t>» 1876</a:t>
            </a:r>
            <a:endParaRPr lang="ru-RU" dirty="0">
              <a:solidFill>
                <a:prstClr val="black"/>
              </a:solidFill>
              <a:latin typeface="Constantia" pitchFamily="18" charset="0"/>
              <a:cs typeface="Arial" pitchFamily="34" charset="0"/>
            </a:endParaRPr>
          </a:p>
        </p:txBody>
      </p:sp>
      <p:sp>
        <p:nvSpPr>
          <p:cNvPr id="8" name="Прямоугольник 7">
            <a:hlinkClick r:id="rId5" action="ppaction://hlinkfile"/>
          </p:cNvPr>
          <p:cNvSpPr/>
          <p:nvPr/>
        </p:nvSpPr>
        <p:spPr>
          <a:xfrm>
            <a:off x="5857884" y="6429396"/>
            <a:ext cx="2669513" cy="276999"/>
          </a:xfrm>
          <a:prstGeom prst="rect">
            <a:avLst/>
          </a:prstGeom>
        </p:spPr>
        <p:txBody>
          <a:bodyPr wrap="none">
            <a:spAutoFit/>
          </a:bodyPr>
          <a:lstStyle/>
          <a:p>
            <a:r>
              <a:rPr lang="ru-RU" sz="1200" dirty="0" smtClean="0">
                <a:latin typeface="Constantia" pitchFamily="18" charset="0"/>
              </a:rPr>
              <a:t>Вальс из балета 'Спящая красавица'</a:t>
            </a:r>
            <a:endParaRPr lang="ru-RU" sz="1200" dirty="0">
              <a:latin typeface="Constantia" pitchFamily="18" charset="0"/>
            </a:endParaRPr>
          </a:p>
        </p:txBody>
      </p:sp>
      <p:pic>
        <p:nvPicPr>
          <p:cNvPr id="26626" name="Picture 2" descr="http://t1.gstatic.com/images?q=tbn:ANd9GcTfhXDimXfxfPaUena8kqhMVDRjl2pax_H-Hh9IGf-vo4jzuAco1g">
            <a:hlinkClick r:id="rId5" action="ppaction://hlinkfile"/>
          </p:cNvPr>
          <p:cNvPicPr>
            <a:picLocks noChangeAspect="1" noChangeArrowheads="1"/>
          </p:cNvPicPr>
          <p:nvPr/>
        </p:nvPicPr>
        <p:blipFill>
          <a:blip r:embed="rId6" cstate="print"/>
          <a:srcRect/>
          <a:stretch>
            <a:fillRect/>
          </a:stretch>
        </p:blipFill>
        <p:spPr bwMode="auto">
          <a:xfrm>
            <a:off x="8429652" y="6215082"/>
            <a:ext cx="515880" cy="500042"/>
          </a:xfrm>
          <a:prstGeom prst="rect">
            <a:avLst/>
          </a:prstGeom>
          <a:noFill/>
        </p:spPr>
      </p:pic>
    </p:spTree>
    <p:extLst>
      <p:ext uri="{BB962C8B-B14F-4D97-AF65-F5344CB8AC3E}">
        <p14:creationId xmlns:p14="http://schemas.microsoft.com/office/powerpoint/2010/main" val="2241019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5143505" y="5286388"/>
            <a:ext cx="3643338" cy="1077218"/>
          </a:xfrm>
          <a:prstGeom prst="rect">
            <a:avLst/>
          </a:prstGeom>
          <a:noFill/>
          <a:ln w="9525">
            <a:noFill/>
            <a:miter lim="800000"/>
            <a:headEnd/>
            <a:tailEnd/>
          </a:ln>
          <a:effectLst/>
        </p:spPr>
        <p:txBody>
          <a:bodyPr wrap="square">
            <a:spAutoFit/>
          </a:bodyPr>
          <a:lstStyle/>
          <a:p>
            <a:pPr>
              <a:defRPr/>
            </a:pPr>
            <a:r>
              <a:rPr lang="ru-RU" sz="3600" b="1" dirty="0" err="1">
                <a:solidFill>
                  <a:srgbClr val="002060"/>
                </a:solidFill>
                <a:effectLst>
                  <a:outerShdw blurRad="38100" dist="38100" dir="2700000" algn="tl">
                    <a:srgbClr val="000000">
                      <a:alpha val="43137"/>
                    </a:srgbClr>
                  </a:outerShdw>
                </a:effectLst>
                <a:latin typeface="Constantia" pitchFamily="18" charset="0"/>
              </a:rPr>
              <a:t>Маріус</a:t>
            </a:r>
            <a:r>
              <a:rPr lang="ru-RU" sz="3600" b="1" dirty="0">
                <a:solidFill>
                  <a:srgbClr val="002060"/>
                </a:solidFill>
                <a:effectLst>
                  <a:outerShdw blurRad="38100" dist="38100" dir="2700000" algn="tl">
                    <a:srgbClr val="000000">
                      <a:alpha val="43137"/>
                    </a:srgbClr>
                  </a:outerShdw>
                </a:effectLst>
                <a:latin typeface="Constantia" pitchFamily="18" charset="0"/>
              </a:rPr>
              <a:t> </a:t>
            </a:r>
            <a:r>
              <a:rPr lang="ru-RU" sz="3600" b="1" dirty="0" err="1" smtClean="0">
                <a:solidFill>
                  <a:srgbClr val="002060"/>
                </a:solidFill>
                <a:effectLst>
                  <a:outerShdw blurRad="38100" dist="38100" dir="2700000" algn="tl">
                    <a:srgbClr val="000000">
                      <a:alpha val="43137"/>
                    </a:srgbClr>
                  </a:outerShdw>
                </a:effectLst>
                <a:latin typeface="Constantia" pitchFamily="18" charset="0"/>
              </a:rPr>
              <a:t>Петіпа</a:t>
            </a:r>
            <a:endParaRPr lang="ru-RU" sz="3600" b="1" dirty="0" smtClean="0">
              <a:solidFill>
                <a:srgbClr val="002060"/>
              </a:solidFill>
              <a:effectLst>
                <a:outerShdw blurRad="38100" dist="38100" dir="2700000" algn="tl">
                  <a:srgbClr val="000000">
                    <a:alpha val="43137"/>
                  </a:srgbClr>
                </a:outerShdw>
              </a:effectLst>
              <a:latin typeface="Constantia" pitchFamily="18" charset="0"/>
            </a:endParaRPr>
          </a:p>
          <a:p>
            <a:pPr algn="ctr">
              <a:defRPr/>
            </a:pPr>
            <a:r>
              <a:rPr lang="ru-RU" sz="2800" b="1" dirty="0" smtClean="0">
                <a:solidFill>
                  <a:srgbClr val="002060"/>
                </a:solidFill>
                <a:effectLst>
                  <a:outerShdw blurRad="38100" dist="38100" dir="2700000" algn="tl">
                    <a:srgbClr val="000000">
                      <a:alpha val="43137"/>
                    </a:srgbClr>
                  </a:outerShdw>
                </a:effectLst>
                <a:latin typeface="Constantia" pitchFamily="18" charset="0"/>
              </a:rPr>
              <a:t>1818-1910</a:t>
            </a:r>
            <a:endParaRPr lang="ru-RU" sz="28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51201" name="Rectangle 1"/>
          <p:cNvSpPr>
            <a:spLocks noChangeArrowheads="1"/>
          </p:cNvSpPr>
          <p:nvPr/>
        </p:nvSpPr>
        <p:spPr bwMode="auto">
          <a:xfrm>
            <a:off x="214282" y="214290"/>
            <a:ext cx="5000626" cy="3970318"/>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Величезний внесок у розвиток російського балету зробив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Маріус</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французький артист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джерелом натхнення, з якого народилися геніальні твори,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насамперед «Спляча красуня», де він досяг вершин досконалості.</a:t>
            </a:r>
            <a:endParaRPr lang="uk-UA" dirty="0">
              <a:solidFill>
                <a:schemeClr val="accent1">
                  <a:lumMod val="40000"/>
                  <a:lumOff val="60000"/>
                </a:schemeClr>
              </a:solidFill>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val="2779607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1714488"/>
            <a:ext cx="6143668" cy="2554545"/>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одноактний балет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із наскрізною дією, стильовою єдністю музики, хореографії та сценографії. На зміну монументальній виставі прийшов одноактний балет-мініатюра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214282" y="4572008"/>
            <a:ext cx="5500726"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(Л.С. </a:t>
            </a:r>
            <a:r>
              <a:rPr lang="uk-UA" sz="2000" b="1" dirty="0" err="1">
                <a:solidFill>
                  <a:srgbClr val="C00000"/>
                </a:solidFill>
                <a:effectLst>
                  <a:outerShdw blurRad="38100" dist="38100" dir="2700000" algn="tl">
                    <a:srgbClr val="000000">
                      <a:alpha val="43137"/>
                    </a:srgbClr>
                  </a:outerShdw>
                </a:effectLst>
                <a:latin typeface="Constantia" pitchFamily="18" charset="0"/>
              </a:rPr>
              <a:t>Бакст</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О</a:t>
            </a:r>
            <a:r>
              <a:rPr lang="uk-UA" sz="2000" b="1" dirty="0">
                <a:solidFill>
                  <a:srgbClr val="C00000"/>
                </a:solidFill>
                <a:effectLst>
                  <a:outerShdw blurRad="38100" dist="38100" dir="2700000" algn="tl">
                    <a:srgbClr val="000000">
                      <a:alpha val="43137"/>
                    </a:srgbClr>
                  </a:outerShdw>
                </a:effectLst>
                <a:latin typeface="Constantia" pitchFamily="18" charset="0"/>
              </a:rPr>
              <a:t>. Н. </a:t>
            </a:r>
            <a:r>
              <a:rPr lang="uk-UA" sz="2000" b="1" dirty="0" err="1">
                <a:solidFill>
                  <a:srgbClr val="C00000"/>
                </a:solidFill>
                <a:effectLst>
                  <a:outerShdw blurRad="38100" dist="38100" dir="2700000" algn="tl">
                    <a:srgbClr val="000000">
                      <a:alpha val="43137"/>
                    </a:srgbClr>
                  </a:outerShdw>
                </a:effectLst>
                <a:latin typeface="Constantia" pitchFamily="18" charset="0"/>
              </a:rPr>
              <a:t>Бенуа</a:t>
            </a:r>
            <a:r>
              <a:rPr lang="uk-UA" sz="2000" b="1" dirty="0">
                <a:solidFill>
                  <a:srgbClr val="C00000"/>
                </a:solidFill>
                <a:effectLst>
                  <a:outerShdw blurRad="38100" dist="38100" dir="2700000" algn="tl">
                    <a:srgbClr val="000000">
                      <a:alpha val="43137"/>
                    </a:srgbClr>
                  </a:outerShdw>
                </a:effectLst>
                <a:latin typeface="Constantia" pitchFamily="18" charset="0"/>
              </a:rPr>
              <a:t>, М. К. </a:t>
            </a:r>
            <a:r>
              <a:rPr lang="uk-UA" sz="2000" b="1" dirty="0" err="1">
                <a:solidFill>
                  <a:srgbClr val="C00000"/>
                </a:solidFill>
                <a:effectLst>
                  <a:outerShdw blurRad="38100" dist="38100" dir="2700000" algn="tl">
                    <a:srgbClr val="000000">
                      <a:alpha val="43137"/>
                    </a:srgbClr>
                  </a:outerShdw>
                </a:effectLst>
                <a:latin typeface="Constantia" pitchFamily="18" charset="0"/>
              </a:rPr>
              <a:t>Реріх</a:t>
            </a:r>
            <a:r>
              <a:rPr lang="uk-UA" sz="2000" b="1" dirty="0">
                <a:solidFill>
                  <a:srgbClr val="C00000"/>
                </a:solidFill>
                <a:effectLst>
                  <a:outerShdw blurRad="38100" dist="38100" dir="2700000" algn="tl">
                    <a:srgbClr val="000000">
                      <a:alpha val="43137"/>
                    </a:srgbClr>
                  </a:outerShdw>
                </a:effectLst>
                <a:latin typeface="Constantia" pitchFamily="18" charset="0"/>
              </a:rPr>
              <a:t>, К. О. </a:t>
            </a:r>
            <a:r>
              <a:rPr lang="uk-UA" sz="2000" b="1" dirty="0" err="1">
                <a:solidFill>
                  <a:srgbClr val="C00000"/>
                </a:solidFill>
                <a:effectLst>
                  <a:outerShdw blurRad="38100" dist="38100" dir="2700000" algn="tl">
                    <a:srgbClr val="000000">
                      <a:alpha val="43137"/>
                    </a:srgbClr>
                  </a:outerShdw>
                </a:effectLst>
                <a:latin typeface="Constantia" pitchFamily="18" charset="0"/>
              </a:rPr>
              <a:t>Коровін</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А</a:t>
            </a:r>
            <a:r>
              <a:rPr lang="uk-UA" sz="2000" b="1" dirty="0">
                <a:solidFill>
                  <a:srgbClr val="C00000"/>
                </a:solidFill>
                <a:effectLst>
                  <a:outerShdw blurRad="38100" dist="38100" dir="2700000" algn="tl">
                    <a:srgbClr val="000000">
                      <a:alpha val="43137"/>
                    </a:srgbClr>
                  </a:outerShdw>
                </a:effectLst>
                <a:latin typeface="Constantia" pitchFamily="18" charset="0"/>
              </a:rPr>
              <a:t>.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52228" name="Picture 4" descr="Картинка 18 из 318">
            <a:hlinkClick r:id="rId2"/>
          </p:cNvPr>
          <p:cNvPicPr>
            <a:picLocks noChangeAspect="1" noChangeArrowheads="1"/>
          </p:cNvPicPr>
          <p:nvPr/>
        </p:nvPicPr>
        <p:blipFill>
          <a:blip r:embed="rId3"/>
          <a:srcRect b="15624"/>
          <a:stretch>
            <a:fillRect/>
          </a:stretch>
        </p:blipFill>
        <p:spPr bwMode="auto">
          <a:xfrm>
            <a:off x="6886575" y="1928802"/>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a:srcRect b="9999"/>
          <a:stretch>
            <a:fillRect/>
          </a:stretch>
        </p:blipFill>
        <p:spPr bwMode="auto">
          <a:xfrm>
            <a:off x="5857884" y="4429132"/>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a:srcRect/>
          <a:stretch>
            <a:fillRect/>
          </a:stretch>
        </p:blipFill>
        <p:spPr bwMode="auto">
          <a:xfrm>
            <a:off x="6143636" y="14285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953151" cy="1323439"/>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Михайло </a:t>
            </a: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Фокін</a:t>
            </a:r>
          </a:p>
          <a:p>
            <a:pPr algn="ctr">
              <a:defRPr/>
            </a:pP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1880-1940</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Tree>
    <p:extLst>
      <p:ext uri="{BB962C8B-B14F-4D97-AF65-F5344CB8AC3E}">
        <p14:creationId xmlns:p14="http://schemas.microsoft.com/office/powerpoint/2010/main" val="4741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ppt_x</p:attrName>
                                        </p:attrNameLst>
                                      </p:cBhvr>
                                      <p:tavLst>
                                        <p:tav tm="0">
                                          <p:val>
                                            <p:strVal val="#ppt_x-.2"/>
                                          </p:val>
                                        </p:tav>
                                        <p:tav tm="100000">
                                          <p:val>
                                            <p:strVal val="#ppt_x"/>
                                          </p:val>
                                        </p:tav>
                                      </p:tavLst>
                                    </p:anim>
                                    <p:anim calcmode="lin" valueType="num">
                                      <p:cBhvr>
                                        <p:cTn id="15"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p:cTn id="21" dur="1000" fill="hold"/>
                                        <p:tgtEl>
                                          <p:spTgt spid="52230"/>
                                        </p:tgtEl>
                                        <p:attrNameLst>
                                          <p:attrName>ppt_x</p:attrName>
                                        </p:attrNameLst>
                                      </p:cBhvr>
                                      <p:tavLst>
                                        <p:tav tm="0">
                                          <p:val>
                                            <p:strVal val="#ppt_x-.2"/>
                                          </p:val>
                                        </p:tav>
                                        <p:tav tm="100000">
                                          <p:val>
                                            <p:strVal val="#ppt_x"/>
                                          </p:val>
                                        </p:tav>
                                      </p:tavLst>
                                    </p:anim>
                                    <p:anim calcmode="lin" valueType="num">
                                      <p:cBhvr>
                                        <p:cTn id="22"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142066"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Павлович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Дягілєв</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1872-1929</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5" name="Прямоугольник 4"/>
          <p:cNvSpPr/>
          <p:nvPr/>
        </p:nvSpPr>
        <p:spPr>
          <a:xfrm>
            <a:off x="142844" y="1571612"/>
            <a:ext cx="5929354" cy="1631216"/>
          </a:xfrm>
          <a:prstGeom prst="rect">
            <a:avLst/>
          </a:prstGeom>
        </p:spPr>
        <p:txBody>
          <a:bodyPr wrap="square">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Сергій Павлович Дягілєв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6" name="Прямоугольник 5"/>
          <p:cNvSpPr/>
          <p:nvPr/>
        </p:nvSpPr>
        <p:spPr>
          <a:xfrm>
            <a:off x="428596" y="3214686"/>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smtClean="0">
                <a:solidFill>
                  <a:srgbClr val="002060"/>
                </a:solidFill>
                <a:effectLst>
                  <a:outerShdw blurRad="38100" dist="38100" dir="2700000" algn="tl">
                    <a:srgbClr val="000000">
                      <a:alpha val="43137"/>
                    </a:srgbClr>
                  </a:outerShdw>
                </a:effectLst>
                <a:latin typeface="Constantia" pitchFamily="18" charset="0"/>
                <a:cs typeface="Arial" pitchFamily="34" charset="0"/>
              </a:rPr>
              <a:t>Прокоф’єв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Constantia" pitchFamily="18" charset="0"/>
              <a:cs typeface="Arial" pitchFamily="34" charset="0"/>
            </a:endParaRPr>
          </a:p>
        </p:txBody>
      </p:sp>
    </p:spTree>
    <p:extLst>
      <p:ext uri="{BB962C8B-B14F-4D97-AF65-F5344CB8AC3E}">
        <p14:creationId xmlns:p14="http://schemas.microsoft.com/office/powerpoint/2010/main" val="1990546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1008</Words>
  <Application>Microsoft Office PowerPoint</Application>
  <PresentationFormat>Экран (4:3)</PresentationFormat>
  <Paragraphs>79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Балет «Лускунчик» 1892</vt:lpstr>
      <vt:lpstr>Презентация PowerPoint</vt:lpstr>
      <vt:lpstr>Презентация PowerPoint</vt:lpstr>
      <vt:lpstr>Презентация PowerPoint</vt:lpstr>
      <vt:lpstr>Презентация PowerPoint</vt:lpstr>
      <vt:lpstr>Презентация PowerPoint</vt:lpstr>
      <vt:lpstr>Ганна Павлівна  Павлова</vt:lpstr>
      <vt:lpstr>Презентация PowerPoint</vt:lpstr>
      <vt:lpstr>Презентация PowerPoint</vt:lpstr>
      <vt:lpstr>Вацлав  Томович Ніжинський 1889-1950</vt:lpstr>
      <vt:lpstr>Галина Сергіївна Уланова 1909-1998</vt:lpstr>
      <vt:lpstr>Майя Михайлівна Плісецька  нар. 1925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Админ</cp:lastModifiedBy>
  <cp:revision>54</cp:revision>
  <dcterms:created xsi:type="dcterms:W3CDTF">2012-06-03T18:51:30Z</dcterms:created>
  <dcterms:modified xsi:type="dcterms:W3CDTF">2014-03-31T17:29:53Z</dcterms:modified>
</cp:coreProperties>
</file>