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F0F96-3F44-4D88-A997-02E55B04B8D7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917EC-377B-4AE4-A22B-8E797ACC10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04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17EC-377B-4AE4-A22B-8E797ACC10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69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2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3408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5386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21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295480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494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7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9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3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4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1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7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3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1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6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5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chemeClr val="accent3">
              <a:lumMod val="20000"/>
              <a:lumOff val="80000"/>
            </a:schemeClr>
          </a:fgClr>
          <a:bgClr>
            <a:schemeClr val="accent2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4/9/2013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6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888740">
            <a:off x="2523017" y="639579"/>
            <a:ext cx="9279775" cy="4251063"/>
          </a:xfrm>
          <a:blipFill dpi="0" rotWithShape="1">
            <a:blip r:embed="rId2">
              <a:alphaModFix amt="76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Marker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anchor="ctr">
            <a:normAutofit/>
          </a:bodyPr>
          <a:lstStyle/>
          <a:p>
            <a:r>
              <a:rPr lang="ru-RU" sz="9600" b="1" i="1" dirty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Альфред </a:t>
            </a:r>
            <a:r>
              <a:rPr lang="ru-RU" sz="9600" b="1" i="1" dirty="0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Нобель</a:t>
            </a:r>
            <a:br>
              <a:rPr lang="ru-RU" sz="9600" b="1" i="1" dirty="0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dirty="0" err="1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</a:t>
            </a:r>
            <a:r>
              <a:rPr lang="ru-RU" sz="6000" b="1" i="1" dirty="0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6000" b="1" i="1" dirty="0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6000" b="1" i="1" dirty="0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i="1" dirty="0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dirty="0" err="1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Нобелівська</a:t>
            </a:r>
            <a:r>
              <a:rPr lang="ru-RU" sz="6000" b="1" i="1" dirty="0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effectLst>
                  <a:glow rad="508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премія</a:t>
            </a:r>
            <a:endParaRPr lang="ru-RU" dirty="0">
              <a:effectLst>
                <a:glow rad="508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3594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2158" y="551238"/>
            <a:ext cx="41131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Нобелівська</a:t>
            </a:r>
            <a:r>
              <a:rPr lang="ru-RU" sz="3600" b="1" i="1" dirty="0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премія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21491" y="1701761"/>
            <a:ext cx="86513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</a:rPr>
              <a:t>Після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смерті</a:t>
            </a:r>
            <a:r>
              <a:rPr lang="ru-RU" dirty="0">
                <a:solidFill>
                  <a:srgbClr val="000000"/>
                </a:solidFill>
              </a:rPr>
              <a:t> "</a:t>
            </a:r>
            <a:r>
              <a:rPr lang="ru-RU" dirty="0" err="1">
                <a:solidFill>
                  <a:srgbClr val="000000"/>
                </a:solidFill>
              </a:rPr>
              <a:t>динамітного</a:t>
            </a:r>
            <a:r>
              <a:rPr lang="ru-RU" dirty="0">
                <a:solidFill>
                  <a:srgbClr val="000000"/>
                </a:solidFill>
              </a:rPr>
              <a:t> короля" </a:t>
            </a:r>
            <a:r>
              <a:rPr lang="ru-RU" dirty="0" err="1">
                <a:solidFill>
                  <a:srgbClr val="000000"/>
                </a:solidFill>
              </a:rPr>
              <a:t>залишився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колосальний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капітал</a:t>
            </a:r>
            <a:r>
              <a:rPr lang="ru-RU" dirty="0">
                <a:solidFill>
                  <a:srgbClr val="000000"/>
                </a:solidFill>
              </a:rPr>
              <a:t>. </a:t>
            </a:r>
            <a:r>
              <a:rPr lang="ru-RU" dirty="0" err="1">
                <a:solidFill>
                  <a:srgbClr val="000000"/>
                </a:solidFill>
              </a:rPr>
              <a:t>Його</a:t>
            </a:r>
            <a:r>
              <a:rPr lang="ru-RU" dirty="0">
                <a:solidFill>
                  <a:srgbClr val="000000"/>
                </a:solidFill>
              </a:rPr>
              <a:t> 93 заводи </a:t>
            </a:r>
            <a:r>
              <a:rPr lang="ru-RU" dirty="0" err="1">
                <a:solidFill>
                  <a:srgbClr val="000000"/>
                </a:solidFill>
              </a:rPr>
              <a:t>випускали</a:t>
            </a:r>
            <a:r>
              <a:rPr lang="ru-RU" dirty="0">
                <a:solidFill>
                  <a:srgbClr val="000000"/>
                </a:solidFill>
              </a:rPr>
              <a:t> 66,5 тис. тонн </a:t>
            </a:r>
            <a:r>
              <a:rPr lang="ru-RU" dirty="0" err="1">
                <a:solidFill>
                  <a:srgbClr val="000000"/>
                </a:solidFill>
              </a:rPr>
              <a:t>різних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вибухових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речовин</a:t>
            </a:r>
            <a:r>
              <a:rPr lang="ru-RU" dirty="0">
                <a:solidFill>
                  <a:srgbClr val="000000"/>
                </a:solidFill>
              </a:rPr>
              <a:t> у </a:t>
            </a:r>
            <a:r>
              <a:rPr lang="ru-RU" dirty="0" err="1">
                <a:solidFill>
                  <a:srgbClr val="000000"/>
                </a:solidFill>
              </a:rPr>
              <a:t>рік</a:t>
            </a:r>
            <a:r>
              <a:rPr lang="ru-RU" dirty="0">
                <a:solidFill>
                  <a:srgbClr val="000000"/>
                </a:solidFill>
              </a:rPr>
              <a:t>. </a:t>
            </a:r>
            <a:r>
              <a:rPr lang="ru-RU" dirty="0" err="1">
                <a:solidFill>
                  <a:srgbClr val="000000"/>
                </a:solidFill>
              </a:rPr>
              <a:t>Великі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суми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були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вкладені</a:t>
            </a:r>
            <a:r>
              <a:rPr lang="ru-RU" dirty="0">
                <a:solidFill>
                  <a:srgbClr val="000000"/>
                </a:solidFill>
              </a:rPr>
              <a:t> в </a:t>
            </a:r>
            <a:r>
              <a:rPr lang="ru-RU" dirty="0" err="1">
                <a:solidFill>
                  <a:srgbClr val="000000"/>
                </a:solidFill>
              </a:rPr>
              <a:t>інші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підприємства</a:t>
            </a:r>
            <a:r>
              <a:rPr lang="ru-RU" dirty="0">
                <a:solidFill>
                  <a:srgbClr val="000000"/>
                </a:solidFill>
              </a:rPr>
              <a:t> і </a:t>
            </a:r>
            <a:r>
              <a:rPr lang="ru-RU" dirty="0" err="1">
                <a:solidFill>
                  <a:srgbClr val="000000"/>
                </a:solidFill>
              </a:rPr>
              <a:t>цінні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папери</a:t>
            </a:r>
            <a:r>
              <a:rPr lang="ru-RU" dirty="0">
                <a:solidFill>
                  <a:srgbClr val="000000"/>
                </a:solidFill>
              </a:rPr>
              <a:t> в </a:t>
            </a:r>
            <a:r>
              <a:rPr lang="ru-RU" dirty="0" err="1">
                <a:solidFill>
                  <a:srgbClr val="000000"/>
                </a:solidFill>
              </a:rPr>
              <a:t>багатьох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країнах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світу</a:t>
            </a:r>
            <a:r>
              <a:rPr lang="ru-RU" dirty="0">
                <a:solidFill>
                  <a:srgbClr val="000000"/>
                </a:solidFill>
              </a:rPr>
              <a:t>. </a:t>
            </a:r>
            <a:r>
              <a:rPr lang="ru-RU" dirty="0" err="1">
                <a:solidFill>
                  <a:srgbClr val="000000"/>
                </a:solidFill>
              </a:rPr>
              <a:t>Після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ліквідації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усього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 err="1">
                <a:solidFill>
                  <a:srgbClr val="000000"/>
                </a:solidFill>
              </a:rPr>
              <a:t>що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належить</a:t>
            </a:r>
            <a:r>
              <a:rPr lang="ru-RU" dirty="0">
                <a:solidFill>
                  <a:srgbClr val="000000"/>
                </a:solidFill>
              </a:rPr>
              <a:t> Нобелю, </a:t>
            </a:r>
            <a:r>
              <a:rPr lang="ru-RU" dirty="0" err="1">
                <a:solidFill>
                  <a:srgbClr val="000000"/>
                </a:solidFill>
              </a:rPr>
              <a:t>виручена</a:t>
            </a:r>
            <a:r>
              <a:rPr lang="ru-RU" dirty="0">
                <a:solidFill>
                  <a:srgbClr val="000000"/>
                </a:solidFill>
              </a:rPr>
              <a:t> сума </a:t>
            </a:r>
            <a:r>
              <a:rPr lang="ru-RU" dirty="0" err="1">
                <a:solidFill>
                  <a:srgbClr val="000000"/>
                </a:solidFill>
              </a:rPr>
              <a:t>склала</a:t>
            </a:r>
            <a:r>
              <a:rPr lang="ru-RU" dirty="0">
                <a:solidFill>
                  <a:srgbClr val="000000"/>
                </a:solidFill>
              </a:rPr>
              <a:t> 31 млн. </a:t>
            </a:r>
            <a:r>
              <a:rPr lang="ru-RU" dirty="0" err="1">
                <a:solidFill>
                  <a:srgbClr val="000000"/>
                </a:solidFill>
              </a:rPr>
              <a:t>шведських</a:t>
            </a:r>
            <a:r>
              <a:rPr lang="ru-RU" dirty="0">
                <a:solidFill>
                  <a:srgbClr val="000000"/>
                </a:solidFill>
              </a:rPr>
              <a:t> крон (по </a:t>
            </a:r>
            <a:r>
              <a:rPr lang="ru-RU" dirty="0" err="1">
                <a:solidFill>
                  <a:srgbClr val="000000"/>
                </a:solidFill>
              </a:rPr>
              <a:t>інших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джерелах</a:t>
            </a:r>
            <a:r>
              <a:rPr lang="ru-RU" dirty="0">
                <a:solidFill>
                  <a:srgbClr val="000000"/>
                </a:solidFill>
              </a:rPr>
              <a:t>, 70 млн.).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33" y="3683281"/>
            <a:ext cx="5209436" cy="26503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793114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7166" y="763467"/>
            <a:ext cx="8237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+mj-lt"/>
              </a:rPr>
              <a:t>Альфред Нобель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залишив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після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себе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наступний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заповіт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:</a:t>
            </a:r>
            <a:endParaRPr lang="ru-RU" sz="2000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854" y="1844630"/>
            <a:ext cx="8188089" cy="34914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539836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92263" y="818253"/>
            <a:ext cx="84133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зазначено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endParaRPr lang="ru-RU" sz="20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2263" y="1828800"/>
            <a:ext cx="93423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"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Усе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реалізоване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майно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що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залишилося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після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мене,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повинне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бути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розподілене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в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такий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спосіб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: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виконувачам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духівниці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слід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звернути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капітал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у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надійні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цінні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папери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й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утворити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з них фонд,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прибуток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від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який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буде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щорічно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видаватися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у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виді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премій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тим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хто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протягом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попереднього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року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приніс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найбільшу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користь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людству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.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Мій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рішучий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намір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полягає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в тому,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щоб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премії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присуджувалися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поза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залежністю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від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національної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приналежності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кандидатів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; лауреатом повинен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ставати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самий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гідний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, не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залежно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від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того, скандинав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він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чи</a:t>
            </a:r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ні</a:t>
            </a: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".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41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96854" y="813572"/>
            <a:ext cx="8513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</a:rPr>
              <a:t>Як </a:t>
            </a:r>
            <a:r>
              <a:rPr lang="ru-RU" dirty="0" err="1">
                <a:solidFill>
                  <a:srgbClr val="222222"/>
                </a:solidFill>
              </a:rPr>
              <a:t>відомо</a:t>
            </a:r>
            <a:r>
              <a:rPr lang="ru-RU" dirty="0">
                <a:solidFill>
                  <a:srgbClr val="222222"/>
                </a:solidFill>
              </a:rPr>
              <a:t>, у Альфреда Нобеля не </a:t>
            </a:r>
            <a:r>
              <a:rPr lang="ru-RU" dirty="0" err="1">
                <a:solidFill>
                  <a:srgbClr val="222222"/>
                </a:solidFill>
              </a:rPr>
              <a:t>було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прямих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спадкоємців</a:t>
            </a:r>
            <a:r>
              <a:rPr lang="ru-RU" dirty="0">
                <a:solidFill>
                  <a:srgbClr val="222222"/>
                </a:solidFill>
              </a:rPr>
              <a:t>, а </a:t>
            </a:r>
            <a:r>
              <a:rPr lang="ru-RU" dirty="0" err="1">
                <a:solidFill>
                  <a:srgbClr val="222222"/>
                </a:solidFill>
              </a:rPr>
              <a:t>капітал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був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досить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 smtClean="0">
                <a:solidFill>
                  <a:srgbClr val="222222"/>
                </a:solidFill>
              </a:rPr>
              <a:t>пристойний</a:t>
            </a:r>
            <a:r>
              <a:rPr lang="ru-RU" dirty="0" smtClean="0">
                <a:solidFill>
                  <a:srgbClr val="222222"/>
                </a:solidFill>
              </a:rPr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96852" y="1666082"/>
            <a:ext cx="8388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222222"/>
                </a:solidFill>
              </a:rPr>
              <a:t>Заповідати</a:t>
            </a:r>
            <a:r>
              <a:rPr lang="ru-RU" dirty="0" smtClean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кошти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спадкоємцям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братів</a:t>
            </a:r>
            <a:r>
              <a:rPr lang="ru-RU" dirty="0">
                <a:solidFill>
                  <a:srgbClr val="222222"/>
                </a:solidFill>
              </a:rPr>
              <a:t>?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96853" y="2367541"/>
            <a:ext cx="83882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</a:rPr>
              <a:t>Нобелю </a:t>
            </a:r>
            <a:r>
              <a:rPr lang="ru-RU" dirty="0" err="1">
                <a:solidFill>
                  <a:srgbClr val="222222"/>
                </a:solidFill>
              </a:rPr>
              <a:t>цей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варіант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здався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дурним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адже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його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брати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займалися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нафтовидобутком</a:t>
            </a:r>
            <a:r>
              <a:rPr lang="ru-RU" dirty="0">
                <a:solidFill>
                  <a:srgbClr val="222222"/>
                </a:solidFill>
              </a:rPr>
              <a:t>, і </a:t>
            </a:r>
            <a:r>
              <a:rPr lang="ru-RU" dirty="0" err="1">
                <a:solidFill>
                  <a:srgbClr val="222222"/>
                </a:solidFill>
              </a:rPr>
              <a:t>їх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спадкоємці</a:t>
            </a:r>
            <a:r>
              <a:rPr lang="ru-RU" dirty="0">
                <a:solidFill>
                  <a:srgbClr val="222222"/>
                </a:solidFill>
              </a:rPr>
              <a:t> й так </a:t>
            </a:r>
            <a:r>
              <a:rPr lang="ru-RU" dirty="0" err="1">
                <a:solidFill>
                  <a:srgbClr val="222222"/>
                </a:solidFill>
              </a:rPr>
              <a:t>володіли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досить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пристойним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капіталом</a:t>
            </a:r>
            <a:r>
              <a:rPr lang="ru-RU" dirty="0">
                <a:solidFill>
                  <a:srgbClr val="222222"/>
                </a:solidFill>
              </a:rPr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96852" y="3647430"/>
            <a:ext cx="8225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</a:rPr>
              <a:t>Тому Нобель </a:t>
            </a:r>
            <a:r>
              <a:rPr lang="ru-RU" dirty="0" err="1">
                <a:solidFill>
                  <a:srgbClr val="222222"/>
                </a:solidFill>
              </a:rPr>
              <a:t>вирішив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пожертвувати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кошти</a:t>
            </a:r>
            <a:r>
              <a:rPr lang="ru-RU" dirty="0">
                <a:solidFill>
                  <a:srgbClr val="222222"/>
                </a:solidFill>
              </a:rPr>
              <a:t> таким людям, </a:t>
            </a:r>
            <a:r>
              <a:rPr lang="ru-RU" dirty="0" err="1">
                <a:solidFill>
                  <a:srgbClr val="222222"/>
                </a:solidFill>
              </a:rPr>
              <a:t>яким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він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був</a:t>
            </a:r>
            <a:r>
              <a:rPr lang="ru-RU" dirty="0">
                <a:solidFill>
                  <a:srgbClr val="222222"/>
                </a:solidFill>
              </a:rPr>
              <a:t> сам.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58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41676" y="336428"/>
            <a:ext cx="4388574" cy="64633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Життя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 і </a:t>
            </a:r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діяльність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517" y="3487017"/>
            <a:ext cx="6845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/>
              <a:t>21 </a:t>
            </a:r>
            <a:r>
              <a:rPr lang="ru-RU" dirty="0" err="1"/>
              <a:t>жовтня</a:t>
            </a:r>
            <a:r>
              <a:rPr lang="ru-RU" dirty="0"/>
              <a:t> 1833 р. у </a:t>
            </a:r>
            <a:r>
              <a:rPr lang="ru-RU" dirty="0" err="1"/>
              <a:t>Стокгольмі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 і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Нобелів</a:t>
            </a:r>
            <a:r>
              <a:rPr lang="ru-RU" dirty="0"/>
              <a:t> </a:t>
            </a:r>
            <a:r>
              <a:rPr lang="ru-RU" dirty="0" err="1"/>
              <a:t>згоріли</a:t>
            </a:r>
            <a:r>
              <a:rPr lang="ru-RU" dirty="0"/>
              <a:t> </a:t>
            </a:r>
            <a:r>
              <a:rPr lang="ru-RU" dirty="0" err="1"/>
              <a:t>вщент</a:t>
            </a:r>
            <a:r>
              <a:rPr lang="ru-RU" dirty="0"/>
              <a:t>, і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знаменням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666506" y="4603721"/>
            <a:ext cx="6780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Батьки Альфреда Нобеля - </a:t>
            </a:r>
            <a:r>
              <a:rPr lang="ru-RU" dirty="0" err="1"/>
              <a:t>Іммануіл</a:t>
            </a:r>
            <a:r>
              <a:rPr lang="ru-RU" dirty="0"/>
              <a:t> і </a:t>
            </a:r>
            <a:r>
              <a:rPr lang="ru-RU" dirty="0" err="1"/>
              <a:t>Андрієта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людьми,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випало</a:t>
            </a:r>
            <a:r>
              <a:rPr lang="ru-RU" dirty="0"/>
              <a:t> все - і </a:t>
            </a:r>
            <a:r>
              <a:rPr lang="ru-RU" dirty="0" err="1"/>
              <a:t>успіх</a:t>
            </a:r>
            <a:r>
              <a:rPr lang="ru-RU" dirty="0"/>
              <a:t>, і </a:t>
            </a:r>
            <a:r>
              <a:rPr lang="ru-RU" dirty="0" err="1"/>
              <a:t>поразка</a:t>
            </a:r>
            <a:r>
              <a:rPr lang="ru-RU" dirty="0"/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66506" y="2093314"/>
            <a:ext cx="67713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Заповів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величезн</a:t>
            </a:r>
            <a:r>
              <a:rPr lang="uk-UA" dirty="0" err="1" smtClean="0"/>
              <a:t>ий</a:t>
            </a:r>
            <a:r>
              <a:rPr lang="ru-RU" dirty="0" smtClean="0"/>
              <a:t> </a:t>
            </a:r>
            <a:r>
              <a:rPr lang="ru-RU" dirty="0"/>
              <a:t>стан на </a:t>
            </a:r>
            <a:r>
              <a:rPr lang="ru-RU" dirty="0" err="1"/>
              <a:t>заснування</a:t>
            </a:r>
            <a:r>
              <a:rPr lang="ru-RU" dirty="0"/>
              <a:t> </a:t>
            </a:r>
            <a:r>
              <a:rPr lang="ru-RU" dirty="0" err="1"/>
              <a:t>Нобелівської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. У </a:t>
            </a:r>
            <a:r>
              <a:rPr lang="ru-RU" dirty="0" err="1"/>
              <a:t>його</a:t>
            </a:r>
            <a:r>
              <a:rPr lang="ru-RU" dirty="0"/>
              <a:t> честь названий </a:t>
            </a:r>
            <a:r>
              <a:rPr lang="ru-RU" dirty="0" err="1"/>
              <a:t>синтезований</a:t>
            </a:r>
            <a:r>
              <a:rPr lang="ru-RU" dirty="0"/>
              <a:t> </a:t>
            </a:r>
            <a:r>
              <a:rPr lang="ru-RU" dirty="0" err="1"/>
              <a:t>хімічний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 </a:t>
            </a:r>
            <a:r>
              <a:rPr lang="ru-RU" dirty="0" err="1"/>
              <a:t>Нобелів</a:t>
            </a:r>
            <a:r>
              <a:rPr lang="ru-RU" dirty="0"/>
              <a:t>. На честь Нобеля названий </a:t>
            </a:r>
            <a:r>
              <a:rPr lang="ru-RU" dirty="0" err="1"/>
              <a:t>Нобелівський</a:t>
            </a:r>
            <a:r>
              <a:rPr lang="ru-RU" dirty="0"/>
              <a:t> </a:t>
            </a:r>
            <a:r>
              <a:rPr lang="ru-RU" dirty="0" err="1"/>
              <a:t>фізико-хімічний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в </a:t>
            </a:r>
            <a:r>
              <a:rPr lang="ru-RU" dirty="0" err="1"/>
              <a:t>Стокгольмі</a:t>
            </a:r>
            <a:r>
              <a:rPr lang="ru-RU" dirty="0"/>
              <a:t>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675517" y="12536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Альфред </a:t>
            </a:r>
            <a:r>
              <a:rPr lang="ru-RU" dirty="0" err="1"/>
              <a:t>Бернхард</a:t>
            </a:r>
            <a:r>
              <a:rPr lang="ru-RU" dirty="0"/>
              <a:t> Нобель </a:t>
            </a:r>
            <a:r>
              <a:rPr lang="ru-RU" dirty="0" err="1"/>
              <a:t>шведський</a:t>
            </a:r>
            <a:r>
              <a:rPr lang="ru-RU" dirty="0"/>
              <a:t> </a:t>
            </a:r>
            <a:r>
              <a:rPr lang="ru-RU" dirty="0" err="1"/>
              <a:t>хімік</a:t>
            </a:r>
            <a:r>
              <a:rPr lang="ru-RU" dirty="0"/>
              <a:t>, </a:t>
            </a:r>
            <a:r>
              <a:rPr lang="ru-RU" dirty="0" err="1"/>
              <a:t>інженер</a:t>
            </a:r>
            <a:r>
              <a:rPr lang="ru-RU" dirty="0"/>
              <a:t>, </a:t>
            </a:r>
            <a:r>
              <a:rPr lang="ru-RU" dirty="0" err="1"/>
              <a:t>винахідник</a:t>
            </a:r>
            <a:r>
              <a:rPr lang="ru-RU" dirty="0"/>
              <a:t> </a:t>
            </a:r>
            <a:r>
              <a:rPr lang="ru-RU" dirty="0" err="1"/>
              <a:t>динаміту</a:t>
            </a:r>
            <a:r>
              <a:rPr lang="ru-RU" dirty="0"/>
              <a:t>.</a:t>
            </a:r>
          </a:p>
        </p:txBody>
      </p:sp>
      <p:pic>
        <p:nvPicPr>
          <p:cNvPr id="12" name="Объект 11" title="Фото молодого Альфреда Нобеля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000" y="458303"/>
            <a:ext cx="2690820" cy="34903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841691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1944" y="401295"/>
            <a:ext cx="2601991" cy="3268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841223" y="2614036"/>
            <a:ext cx="69787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1837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Альфреда – </a:t>
            </a:r>
            <a:r>
              <a:rPr lang="ru-RU" dirty="0" err="1"/>
              <a:t>Іммануіл</a:t>
            </a:r>
            <a:r>
              <a:rPr lang="ru-RU" dirty="0"/>
              <a:t> Нобель, </a:t>
            </a:r>
            <a:r>
              <a:rPr lang="ru-RU" dirty="0" err="1"/>
              <a:t>рятуючись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, у </a:t>
            </a:r>
            <a:r>
              <a:rPr lang="ru-RU" dirty="0" err="1"/>
              <a:t>пошуках</a:t>
            </a:r>
            <a:r>
              <a:rPr lang="ru-RU" dirty="0"/>
              <a:t> </a:t>
            </a:r>
            <a:r>
              <a:rPr lang="ru-RU" dirty="0" err="1"/>
              <a:t>кращої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 </a:t>
            </a:r>
            <a:r>
              <a:rPr lang="ru-RU" dirty="0" err="1"/>
              <a:t>залишив</a:t>
            </a:r>
            <a:r>
              <a:rPr lang="ru-RU" dirty="0"/>
              <a:t> </a:t>
            </a:r>
            <a:r>
              <a:rPr lang="ru-RU" dirty="0" err="1"/>
              <a:t>сім’ю</a:t>
            </a:r>
            <a:r>
              <a:rPr lang="ru-RU" dirty="0"/>
              <a:t> і </a:t>
            </a:r>
            <a:r>
              <a:rPr lang="ru-RU" dirty="0" err="1"/>
              <a:t>виїхав</a:t>
            </a:r>
            <a:r>
              <a:rPr lang="ru-RU" dirty="0"/>
              <a:t> за кордон.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відправився</a:t>
            </a:r>
            <a:r>
              <a:rPr lang="ru-RU" dirty="0"/>
              <a:t> в Турку (</a:t>
            </a:r>
            <a:r>
              <a:rPr lang="ru-RU" dirty="0" err="1"/>
              <a:t>Фінляндія</a:t>
            </a:r>
            <a:r>
              <a:rPr lang="ru-RU" dirty="0"/>
              <a:t>), </a:t>
            </a:r>
            <a:r>
              <a:rPr lang="ru-RU" dirty="0" err="1"/>
              <a:t>потім</a:t>
            </a:r>
            <a:r>
              <a:rPr lang="ru-RU" dirty="0"/>
              <a:t> у Санкт-Петербург, </a:t>
            </a:r>
            <a:r>
              <a:rPr lang="ru-RU" dirty="0" err="1"/>
              <a:t>сподіваючись</a:t>
            </a:r>
            <a:r>
              <a:rPr lang="ru-RU" dirty="0"/>
              <a:t> на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 - </a:t>
            </a:r>
            <a:r>
              <a:rPr lang="ru-RU" dirty="0" err="1"/>
              <a:t>вибухових</a:t>
            </a:r>
            <a:r>
              <a:rPr lang="ru-RU" dirty="0"/>
              <a:t> </a:t>
            </a:r>
            <a:r>
              <a:rPr lang="ru-RU" dirty="0" err="1"/>
              <a:t>мін</a:t>
            </a:r>
            <a:r>
              <a:rPr lang="ru-RU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41223" y="564133"/>
            <a:ext cx="69787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Іммануіл</a:t>
            </a:r>
            <a:r>
              <a:rPr lang="ru-RU" dirty="0"/>
              <a:t> Нобель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обдарованим</a:t>
            </a:r>
            <a:r>
              <a:rPr lang="ru-RU" dirty="0"/>
              <a:t> </a:t>
            </a:r>
            <a:r>
              <a:rPr lang="ru-RU" dirty="0" err="1"/>
              <a:t>механіком</a:t>
            </a:r>
            <a:r>
              <a:rPr lang="ru-RU" dirty="0"/>
              <a:t>, </a:t>
            </a:r>
            <a:r>
              <a:rPr lang="ru-RU" dirty="0" err="1"/>
              <a:t>креслярем</a:t>
            </a:r>
            <a:r>
              <a:rPr lang="ru-RU" dirty="0"/>
              <a:t>, </a:t>
            </a:r>
            <a:r>
              <a:rPr lang="ru-RU" dirty="0" err="1"/>
              <a:t>винахідником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стати і </a:t>
            </a:r>
            <a:r>
              <a:rPr lang="ru-RU" dirty="0" err="1"/>
              <a:t>гарним</a:t>
            </a:r>
            <a:r>
              <a:rPr lang="ru-RU" dirty="0"/>
              <a:t> </a:t>
            </a:r>
            <a:r>
              <a:rPr lang="ru-RU" dirty="0" err="1"/>
              <a:t>архітектором</a:t>
            </a:r>
            <a:r>
              <a:rPr lang="ru-RU" dirty="0"/>
              <a:t>, але в 1833 </a:t>
            </a:r>
            <a:r>
              <a:rPr lang="ru-RU" dirty="0" err="1"/>
              <a:t>році</a:t>
            </a:r>
            <a:r>
              <a:rPr lang="ru-RU" dirty="0"/>
              <a:t> молода родина вступила в </a:t>
            </a:r>
            <a:r>
              <a:rPr lang="ru-RU" dirty="0" err="1"/>
              <a:t>смугу</a:t>
            </a:r>
            <a:r>
              <a:rPr lang="ru-RU" dirty="0"/>
              <a:t> </a:t>
            </a:r>
            <a:r>
              <a:rPr lang="ru-RU" dirty="0" err="1"/>
              <a:t>невдач</a:t>
            </a:r>
            <a:r>
              <a:rPr lang="ru-RU" dirty="0"/>
              <a:t>. </a:t>
            </a:r>
            <a:r>
              <a:rPr lang="ru-RU" dirty="0" err="1"/>
              <a:t>Нещастя</a:t>
            </a:r>
            <a:r>
              <a:rPr lang="ru-RU" dirty="0"/>
              <a:t> </a:t>
            </a:r>
            <a:r>
              <a:rPr lang="ru-RU" dirty="0" err="1"/>
              <a:t>посипалися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за </a:t>
            </a:r>
            <a:r>
              <a:rPr lang="ru-RU" dirty="0" err="1"/>
              <a:t>іншим</a:t>
            </a:r>
            <a:r>
              <a:rPr lang="ru-RU" dirty="0"/>
              <a:t>. Коли </a:t>
            </a:r>
            <a:r>
              <a:rPr lang="ru-RU" dirty="0" err="1"/>
              <a:t>пожежа</a:t>
            </a:r>
            <a:r>
              <a:rPr lang="ru-RU" dirty="0"/>
              <a:t> </a:t>
            </a:r>
            <a:r>
              <a:rPr lang="ru-RU" dirty="0" err="1"/>
              <a:t>знищила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родина </a:t>
            </a:r>
            <a:r>
              <a:rPr lang="ru-RU" dirty="0" err="1"/>
              <a:t>переселилася</a:t>
            </a:r>
            <a:r>
              <a:rPr lang="ru-RU" dirty="0"/>
              <a:t>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скромну</a:t>
            </a:r>
            <a:r>
              <a:rPr lang="ru-RU" dirty="0"/>
              <a:t> квартиру в </a:t>
            </a:r>
            <a:r>
              <a:rPr lang="ru-RU" dirty="0" err="1"/>
              <a:t>північній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Стокгольму.</a:t>
            </a:r>
          </a:p>
        </p:txBody>
      </p:sp>
    </p:spTree>
    <p:extLst>
      <p:ext uri="{BB962C8B-B14F-4D97-AF65-F5344CB8AC3E}">
        <p14:creationId xmlns:p14="http://schemas.microsoft.com/office/powerpoint/2010/main" val="1974087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376" y="489356"/>
            <a:ext cx="2397435" cy="3121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572000" y="489356"/>
            <a:ext cx="7091680" cy="1512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Андрієта</a:t>
            </a:r>
            <a:r>
              <a:rPr lang="ru-RU" dirty="0"/>
              <a:t> </a:t>
            </a:r>
            <a:r>
              <a:rPr lang="ru-RU" dirty="0" err="1"/>
              <a:t>залишилася</a:t>
            </a:r>
            <a:r>
              <a:rPr lang="ru-RU" dirty="0"/>
              <a:t> у </a:t>
            </a:r>
            <a:r>
              <a:rPr lang="ru-RU" dirty="0" err="1"/>
              <a:t>Швеції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 - Робертом, </a:t>
            </a:r>
            <a:r>
              <a:rPr lang="ru-RU" dirty="0" err="1"/>
              <a:t>Людвігом</a:t>
            </a:r>
            <a:r>
              <a:rPr lang="ru-RU" dirty="0"/>
              <a:t> і Альфредом,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6, 10 і 4 роки </a:t>
            </a:r>
            <a:r>
              <a:rPr lang="ru-RU" dirty="0" err="1"/>
              <a:t>відповідно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лихоліття</a:t>
            </a:r>
            <a:r>
              <a:rPr lang="ru-RU" dirty="0"/>
              <a:t> для </a:t>
            </a:r>
            <a:r>
              <a:rPr lang="ru-RU" dirty="0" err="1"/>
              <a:t>родини</a:t>
            </a:r>
            <a:r>
              <a:rPr lang="ru-RU" dirty="0"/>
              <a:t>. Але </a:t>
            </a:r>
            <a:r>
              <a:rPr lang="ru-RU" dirty="0" err="1"/>
              <a:t>зрештою</a:t>
            </a:r>
            <a:r>
              <a:rPr lang="ru-RU" dirty="0"/>
              <a:t>, з </a:t>
            </a:r>
            <a:r>
              <a:rPr lang="ru-RU" dirty="0" err="1"/>
              <a:t>Росії</a:t>
            </a:r>
            <a:r>
              <a:rPr lang="ru-RU" dirty="0"/>
              <a:t> </a:t>
            </a:r>
            <a:r>
              <a:rPr lang="ru-RU" dirty="0" err="1"/>
              <a:t>прийшли</a:t>
            </a:r>
            <a:r>
              <a:rPr lang="ru-RU" dirty="0"/>
              <a:t> </a:t>
            </a:r>
            <a:r>
              <a:rPr lang="ru-RU" dirty="0" err="1"/>
              <a:t>гарні</a:t>
            </a:r>
            <a:r>
              <a:rPr lang="ru-RU" dirty="0"/>
              <a:t> </a:t>
            </a:r>
            <a:r>
              <a:rPr lang="ru-RU" dirty="0" err="1"/>
              <a:t>новини</a:t>
            </a:r>
            <a:r>
              <a:rPr lang="ru-RU" dirty="0"/>
              <a:t>: </a:t>
            </a:r>
            <a:r>
              <a:rPr lang="ru-RU" dirty="0" err="1"/>
              <a:t>Іммануіл</a:t>
            </a:r>
            <a:r>
              <a:rPr lang="ru-RU" dirty="0"/>
              <a:t> таки </a:t>
            </a:r>
            <a:r>
              <a:rPr lang="ru-RU" dirty="0" err="1"/>
              <a:t>переконав</a:t>
            </a:r>
            <a:r>
              <a:rPr lang="ru-RU" dirty="0"/>
              <a:t> </a:t>
            </a:r>
            <a:r>
              <a:rPr lang="ru-RU" dirty="0" err="1"/>
              <a:t>російську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 в </a:t>
            </a:r>
            <a:r>
              <a:rPr lang="ru-RU" dirty="0" err="1"/>
              <a:t>перевагах</a:t>
            </a:r>
            <a:r>
              <a:rPr lang="ru-RU" dirty="0"/>
              <a:t> </a:t>
            </a:r>
            <a:r>
              <a:rPr lang="ru-RU" dirty="0" err="1"/>
              <a:t>винайдених</a:t>
            </a:r>
            <a:r>
              <a:rPr lang="ru-RU" dirty="0"/>
              <a:t> ним </a:t>
            </a:r>
            <a:r>
              <a:rPr lang="ru-RU" dirty="0" err="1"/>
              <a:t>мін</a:t>
            </a:r>
            <a:r>
              <a:rPr lang="ru-RU" dirty="0"/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72000" y="2126666"/>
            <a:ext cx="67014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0000"/>
                </a:solidFill>
              </a:rPr>
              <a:t>Нарешті</a:t>
            </a:r>
            <a:r>
              <a:rPr lang="ru-RU" dirty="0" smtClean="0">
                <a:solidFill>
                  <a:srgbClr val="000000"/>
                </a:solidFill>
              </a:rPr>
              <a:t> к</a:t>
            </a:r>
            <a:r>
              <a:rPr lang="ru-RU" dirty="0" smtClean="0"/>
              <a:t>оли </a:t>
            </a:r>
            <a:r>
              <a:rPr lang="ru-RU" dirty="0"/>
              <a:t>Альфреду </a:t>
            </a:r>
            <a:r>
              <a:rPr lang="ru-RU" dirty="0" err="1"/>
              <a:t>було</a:t>
            </a:r>
            <a:r>
              <a:rPr lang="ru-RU" dirty="0"/>
              <a:t> 8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сім</a:t>
            </a:r>
            <a:r>
              <a:rPr lang="en-US" dirty="0" smtClean="0"/>
              <a:t>’</a:t>
            </a:r>
            <a:r>
              <a:rPr lang="ru-RU" dirty="0" err="1" smtClean="0"/>
              <a:t>єю</a:t>
            </a:r>
            <a:r>
              <a:rPr lang="ru-RU" dirty="0" smtClean="0"/>
              <a:t> </a:t>
            </a:r>
            <a:r>
              <a:rPr lang="ru-RU" dirty="0" err="1" smtClean="0"/>
              <a:t>переїхал</a:t>
            </a:r>
            <a:r>
              <a:rPr lang="uk-UA" dirty="0"/>
              <a:t>и</a:t>
            </a:r>
            <a:r>
              <a:rPr lang="ru-RU" dirty="0" smtClean="0"/>
              <a:t> </a:t>
            </a:r>
            <a:r>
              <a:rPr lang="ru-RU" dirty="0" err="1"/>
              <a:t>зі</a:t>
            </a:r>
            <a:r>
              <a:rPr lang="ru-RU" dirty="0"/>
              <a:t> Стокгольма в </a:t>
            </a:r>
            <a:r>
              <a:rPr lang="ru-RU" dirty="0" smtClean="0"/>
              <a:t>Петербург, до </a:t>
            </a:r>
            <a:r>
              <a:rPr lang="ru-RU" dirty="0" err="1" smtClean="0"/>
              <a:t>Іммануіла</a:t>
            </a:r>
            <a:r>
              <a:rPr lang="ru-RU" dirty="0" smtClean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зайнявся</a:t>
            </a:r>
            <a:r>
              <a:rPr lang="ru-RU" dirty="0"/>
              <a:t> </a:t>
            </a:r>
            <a:r>
              <a:rPr lang="ru-RU" dirty="0" err="1"/>
              <a:t>виробництвом</a:t>
            </a:r>
            <a:r>
              <a:rPr lang="ru-RU" dirty="0"/>
              <a:t> торпед, а Альфред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самоосвітою</a:t>
            </a:r>
            <a:r>
              <a:rPr lang="ru-RU" dirty="0"/>
              <a:t>, у </a:t>
            </a:r>
            <a:r>
              <a:rPr lang="ru-RU" dirty="0" err="1"/>
              <a:t>сім'ї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відправити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середню</a:t>
            </a:r>
            <a:r>
              <a:rPr lang="ru-RU" dirty="0"/>
              <a:t> школу. </a:t>
            </a:r>
            <a:r>
              <a:rPr lang="ru-RU" dirty="0" err="1"/>
              <a:t>Після</a:t>
            </a:r>
            <a:r>
              <a:rPr lang="ru-RU" dirty="0"/>
              <a:t> семи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r>
              <a:rPr lang="ru-RU" dirty="0"/>
              <a:t> Альфред </a:t>
            </a:r>
            <a:r>
              <a:rPr lang="ru-RU" dirty="0" err="1"/>
              <a:t>відправився</a:t>
            </a:r>
            <a:r>
              <a:rPr lang="ru-RU" dirty="0"/>
              <a:t> в </a:t>
            </a:r>
            <a:r>
              <a:rPr lang="ru-RU" dirty="0" err="1"/>
              <a:t>освітній</a:t>
            </a:r>
            <a:r>
              <a:rPr lang="ru-RU" dirty="0"/>
              <a:t> тур по </a:t>
            </a:r>
            <a:r>
              <a:rPr lang="ru-RU" dirty="0" err="1"/>
              <a:t>Європі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419496"/>
            <a:ext cx="68767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222222"/>
                </a:solidFill>
              </a:rPr>
              <a:t>Під</a:t>
            </a:r>
            <a:r>
              <a:rPr lang="ru-RU" dirty="0">
                <a:solidFill>
                  <a:srgbClr val="222222"/>
                </a:solidFill>
              </a:rPr>
              <a:t> час </a:t>
            </a:r>
            <a:r>
              <a:rPr lang="ru-RU" dirty="0" err="1">
                <a:solidFill>
                  <a:srgbClr val="222222"/>
                </a:solidFill>
              </a:rPr>
              <a:t>освітнього</a:t>
            </a:r>
            <a:r>
              <a:rPr lang="ru-RU" dirty="0">
                <a:solidFill>
                  <a:srgbClr val="222222"/>
                </a:solidFill>
              </a:rPr>
              <a:t> туру Альфред </a:t>
            </a:r>
            <a:r>
              <a:rPr lang="ru-RU" dirty="0" err="1">
                <a:solidFill>
                  <a:srgbClr val="222222"/>
                </a:solidFill>
              </a:rPr>
              <a:t>відвідав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такі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країни</a:t>
            </a:r>
            <a:r>
              <a:rPr lang="ru-RU" dirty="0">
                <a:solidFill>
                  <a:srgbClr val="222222"/>
                </a:solidFill>
              </a:rPr>
              <a:t>, як </a:t>
            </a:r>
            <a:r>
              <a:rPr lang="ru-RU" dirty="0" err="1">
                <a:solidFill>
                  <a:srgbClr val="222222"/>
                </a:solidFill>
              </a:rPr>
              <a:t>Франція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Данія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Німеччина</a:t>
            </a:r>
            <a:r>
              <a:rPr lang="ru-RU" dirty="0">
                <a:solidFill>
                  <a:srgbClr val="222222"/>
                </a:solidFill>
              </a:rPr>
              <a:t> та </a:t>
            </a:r>
            <a:r>
              <a:rPr lang="ru-RU" dirty="0" err="1">
                <a:solidFill>
                  <a:srgbClr val="222222"/>
                </a:solidFill>
              </a:rPr>
              <a:t>Італія</a:t>
            </a:r>
            <a:r>
              <a:rPr lang="ru-RU" dirty="0">
                <a:solidFill>
                  <a:srgbClr val="222222"/>
                </a:solidFill>
              </a:rPr>
              <a:t>. Але у </a:t>
            </a:r>
            <a:r>
              <a:rPr lang="ru-RU" dirty="0" err="1">
                <a:solidFill>
                  <a:srgbClr val="222222"/>
                </a:solidFill>
              </a:rPr>
              <a:t>Франції</a:t>
            </a:r>
            <a:r>
              <a:rPr lang="ru-RU" dirty="0">
                <a:solidFill>
                  <a:srgbClr val="222222"/>
                </a:solidFill>
              </a:rPr>
              <a:t> Альфреда </a:t>
            </a:r>
            <a:r>
              <a:rPr lang="ru-RU" dirty="0" err="1">
                <a:solidFill>
                  <a:srgbClr val="222222"/>
                </a:solidFill>
              </a:rPr>
              <a:t>спіткала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невдала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любов</a:t>
            </a:r>
            <a:r>
              <a:rPr lang="ru-RU" dirty="0">
                <a:solidFill>
                  <a:srgbClr val="222222"/>
                </a:solidFill>
              </a:rPr>
              <a:t> - </a:t>
            </a:r>
            <a:r>
              <a:rPr lang="ru-RU" dirty="0" err="1">
                <a:solidFill>
                  <a:srgbClr val="222222"/>
                </a:solidFill>
              </a:rPr>
              <a:t>його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кохана</a:t>
            </a:r>
            <a:r>
              <a:rPr lang="ru-RU" dirty="0">
                <a:solidFill>
                  <a:srgbClr val="222222"/>
                </a:solidFill>
              </a:rPr>
              <a:t> померла </a:t>
            </a:r>
            <a:r>
              <a:rPr lang="ru-RU" dirty="0" err="1">
                <a:solidFill>
                  <a:srgbClr val="222222"/>
                </a:solidFill>
              </a:rPr>
              <a:t>незабаром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після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їхнього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знайомства</a:t>
            </a:r>
            <a:r>
              <a:rPr lang="ru-RU" dirty="0">
                <a:solidFill>
                  <a:srgbClr val="222222"/>
                </a:solidFill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30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33600" y="1000036"/>
            <a:ext cx="68726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</a:rPr>
              <a:t>З </a:t>
            </a:r>
            <a:r>
              <a:rPr lang="ru-RU" dirty="0" err="1">
                <a:solidFill>
                  <a:srgbClr val="222222"/>
                </a:solidFill>
              </a:rPr>
              <a:t>позитивних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моментів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що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трапилися</a:t>
            </a:r>
            <a:r>
              <a:rPr lang="ru-RU" dirty="0">
                <a:solidFill>
                  <a:srgbClr val="222222"/>
                </a:solidFill>
              </a:rPr>
              <a:t> з Альфредом у </a:t>
            </a:r>
            <a:r>
              <a:rPr lang="ru-RU" dirty="0" err="1">
                <a:solidFill>
                  <a:srgbClr val="222222"/>
                </a:solidFill>
              </a:rPr>
              <a:t>Франції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варто</a:t>
            </a:r>
            <a:r>
              <a:rPr lang="ru-RU" dirty="0">
                <a:solidFill>
                  <a:srgbClr val="222222"/>
                </a:solidFill>
              </a:rPr>
              <a:t> особливо </a:t>
            </a:r>
            <a:r>
              <a:rPr lang="ru-RU" dirty="0" err="1">
                <a:solidFill>
                  <a:srgbClr val="222222"/>
                </a:solidFill>
              </a:rPr>
              <a:t>відзначити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зустріч</a:t>
            </a:r>
            <a:r>
              <a:rPr lang="ru-RU" dirty="0">
                <a:solidFill>
                  <a:srgbClr val="222222"/>
                </a:solidFill>
              </a:rPr>
              <a:t> з </a:t>
            </a:r>
            <a:r>
              <a:rPr lang="ru-RU" dirty="0" err="1">
                <a:solidFill>
                  <a:srgbClr val="222222"/>
                </a:solidFill>
              </a:rPr>
              <a:t>Асканіо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Собреро</a:t>
            </a:r>
            <a:r>
              <a:rPr lang="ru-RU" dirty="0">
                <a:solidFill>
                  <a:srgbClr val="222222"/>
                </a:solidFill>
              </a:rPr>
              <a:t> - </a:t>
            </a:r>
            <a:r>
              <a:rPr lang="ru-RU" dirty="0" err="1">
                <a:solidFill>
                  <a:srgbClr val="222222"/>
                </a:solidFill>
              </a:rPr>
              <a:t>італійським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хіміком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який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відкрив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нітрогліцерин</a:t>
            </a:r>
            <a:r>
              <a:rPr lang="ru-RU" dirty="0">
                <a:solidFill>
                  <a:srgbClr val="222222"/>
                </a:solidFill>
              </a:rPr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38551" y="3970728"/>
            <a:ext cx="66596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222222"/>
                </a:solidFill>
              </a:rPr>
              <a:t>Отримавши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такі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протилежні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враження</a:t>
            </a:r>
            <a:r>
              <a:rPr lang="ru-RU" dirty="0">
                <a:solidFill>
                  <a:srgbClr val="222222"/>
                </a:solidFill>
              </a:rPr>
              <a:t>, Альфред не </a:t>
            </a:r>
            <a:r>
              <a:rPr lang="ru-RU" dirty="0" err="1">
                <a:solidFill>
                  <a:srgbClr val="222222"/>
                </a:solidFill>
              </a:rPr>
              <a:t>захотів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повертатися</a:t>
            </a:r>
            <a:r>
              <a:rPr lang="ru-RU" dirty="0">
                <a:solidFill>
                  <a:srgbClr val="222222"/>
                </a:solidFill>
              </a:rPr>
              <a:t> в </a:t>
            </a:r>
            <a:r>
              <a:rPr lang="ru-RU" dirty="0" err="1">
                <a:solidFill>
                  <a:srgbClr val="222222"/>
                </a:solidFill>
              </a:rPr>
              <a:t>Росію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замість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цього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він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відправився</a:t>
            </a:r>
            <a:r>
              <a:rPr lang="ru-RU" dirty="0">
                <a:solidFill>
                  <a:srgbClr val="222222"/>
                </a:solidFill>
              </a:rPr>
              <a:t> в Америку. У США Нобель </a:t>
            </a:r>
            <a:r>
              <a:rPr lang="ru-RU" dirty="0" err="1">
                <a:solidFill>
                  <a:srgbClr val="222222"/>
                </a:solidFill>
              </a:rPr>
              <a:t>знайомиться</a:t>
            </a:r>
            <a:r>
              <a:rPr lang="ru-RU" dirty="0">
                <a:solidFill>
                  <a:srgbClr val="222222"/>
                </a:solidFill>
              </a:rPr>
              <a:t> з Джоном </a:t>
            </a:r>
            <a:r>
              <a:rPr lang="ru-RU" dirty="0" err="1">
                <a:solidFill>
                  <a:srgbClr val="222222"/>
                </a:solidFill>
              </a:rPr>
              <a:t>Еріксоном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який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побудував</a:t>
            </a:r>
            <a:r>
              <a:rPr lang="ru-RU" dirty="0">
                <a:solidFill>
                  <a:srgbClr val="222222"/>
                </a:solidFill>
              </a:rPr>
              <a:t> перший </a:t>
            </a:r>
            <a:r>
              <a:rPr lang="ru-RU" dirty="0" err="1">
                <a:solidFill>
                  <a:srgbClr val="222222"/>
                </a:solidFill>
              </a:rPr>
              <a:t>лінкор</a:t>
            </a:r>
            <a:r>
              <a:rPr lang="ru-RU" dirty="0">
                <a:solidFill>
                  <a:srgbClr val="222222"/>
                </a:solidFill>
              </a:rPr>
              <a:t> в </a:t>
            </a:r>
            <a:r>
              <a:rPr lang="ru-RU" dirty="0" err="1">
                <a:solidFill>
                  <a:srgbClr val="222222"/>
                </a:solidFill>
              </a:rPr>
              <a:t>Америці</a:t>
            </a:r>
            <a:r>
              <a:rPr lang="ru-RU" dirty="0">
                <a:solidFill>
                  <a:srgbClr val="222222"/>
                </a:solidFill>
              </a:rPr>
              <a:t>. </a:t>
            </a:r>
            <a:r>
              <a:rPr lang="ru-RU" dirty="0" err="1">
                <a:solidFill>
                  <a:srgbClr val="222222"/>
                </a:solidFill>
              </a:rPr>
              <a:t>Саме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Еріксон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прилучає</a:t>
            </a:r>
            <a:r>
              <a:rPr lang="ru-RU" dirty="0">
                <a:solidFill>
                  <a:srgbClr val="222222"/>
                </a:solidFill>
              </a:rPr>
              <a:t> Альфреда до </a:t>
            </a:r>
            <a:r>
              <a:rPr lang="ru-RU" dirty="0" err="1">
                <a:solidFill>
                  <a:srgbClr val="222222"/>
                </a:solidFill>
              </a:rPr>
              <a:t>винахідництва</a:t>
            </a:r>
            <a:r>
              <a:rPr lang="ru-RU" dirty="0">
                <a:solidFill>
                  <a:srgbClr val="222222"/>
                </a:solidFill>
              </a:rPr>
              <a:t>. </a:t>
            </a:r>
            <a:r>
              <a:rPr lang="ru-RU" dirty="0" err="1">
                <a:solidFill>
                  <a:srgbClr val="222222"/>
                </a:solidFill>
              </a:rPr>
              <a:t>Після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відвідин</a:t>
            </a:r>
            <a:r>
              <a:rPr lang="ru-RU" dirty="0">
                <a:solidFill>
                  <a:srgbClr val="222222"/>
                </a:solidFill>
              </a:rPr>
              <a:t> США Альфред </a:t>
            </a:r>
            <a:r>
              <a:rPr lang="ru-RU" dirty="0" err="1">
                <a:solidFill>
                  <a:srgbClr val="222222"/>
                </a:solidFill>
              </a:rPr>
              <a:t>повертається</a:t>
            </a:r>
            <a:r>
              <a:rPr lang="ru-RU" dirty="0">
                <a:solidFill>
                  <a:srgbClr val="222222"/>
                </a:solidFill>
              </a:rPr>
              <a:t> до </a:t>
            </a:r>
            <a:r>
              <a:rPr lang="ru-RU" dirty="0" err="1">
                <a:solidFill>
                  <a:srgbClr val="222222"/>
                </a:solidFill>
              </a:rPr>
              <a:t>Росії</a:t>
            </a:r>
            <a:r>
              <a:rPr lang="ru-RU" dirty="0">
                <a:solidFill>
                  <a:srgbClr val="222222"/>
                </a:solidFill>
              </a:rPr>
              <a:t>.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6880" y="517296"/>
            <a:ext cx="2421342" cy="29903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993721"/>
            <a:ext cx="2319770" cy="32863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1940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97062" y="720185"/>
            <a:ext cx="882667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222222"/>
                </a:solidFill>
              </a:rPr>
              <a:t>Після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повернення</a:t>
            </a:r>
            <a:r>
              <a:rPr lang="ru-RU" dirty="0">
                <a:solidFill>
                  <a:srgbClr val="222222"/>
                </a:solidFill>
              </a:rPr>
              <a:t> до </a:t>
            </a:r>
            <a:r>
              <a:rPr lang="ru-RU" dirty="0" err="1">
                <a:solidFill>
                  <a:srgbClr val="222222"/>
                </a:solidFill>
              </a:rPr>
              <a:t>Росії</a:t>
            </a:r>
            <a:r>
              <a:rPr lang="ru-RU" dirty="0">
                <a:solidFill>
                  <a:srgbClr val="222222"/>
                </a:solidFill>
              </a:rPr>
              <a:t> Альфред </a:t>
            </a:r>
            <a:r>
              <a:rPr lang="ru-RU" dirty="0" err="1">
                <a:solidFill>
                  <a:srgbClr val="222222"/>
                </a:solidFill>
              </a:rPr>
              <a:t>починає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трудитися</a:t>
            </a:r>
            <a:r>
              <a:rPr lang="ru-RU" dirty="0">
                <a:solidFill>
                  <a:srgbClr val="222222"/>
                </a:solidFill>
              </a:rPr>
              <a:t> на </a:t>
            </a:r>
            <a:r>
              <a:rPr lang="ru-RU" dirty="0" err="1">
                <a:solidFill>
                  <a:srgbClr val="222222"/>
                </a:solidFill>
              </a:rPr>
              <a:t>підприємстві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свого</a:t>
            </a:r>
            <a:r>
              <a:rPr lang="ru-RU" dirty="0">
                <a:solidFill>
                  <a:srgbClr val="222222"/>
                </a:solidFill>
              </a:rPr>
              <a:t> батька, яке </a:t>
            </a:r>
            <a:r>
              <a:rPr lang="ru-RU" dirty="0" err="1">
                <a:solidFill>
                  <a:srgbClr val="222222"/>
                </a:solidFill>
              </a:rPr>
              <a:t>виробляє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торпеди</a:t>
            </a:r>
            <a:r>
              <a:rPr lang="ru-RU" dirty="0">
                <a:solidFill>
                  <a:srgbClr val="222222"/>
                </a:solidFill>
              </a:rPr>
              <a:t>. </a:t>
            </a:r>
            <a:r>
              <a:rPr lang="ru-RU" dirty="0" err="1">
                <a:solidFill>
                  <a:srgbClr val="222222"/>
                </a:solidFill>
              </a:rPr>
              <a:t>Спочатку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виробництво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зростає</a:t>
            </a:r>
            <a:r>
              <a:rPr lang="ru-RU" dirty="0">
                <a:solidFill>
                  <a:srgbClr val="222222"/>
                </a:solidFill>
              </a:rPr>
              <a:t>, в роки </a:t>
            </a:r>
            <a:r>
              <a:rPr lang="ru-RU" dirty="0" err="1">
                <a:solidFill>
                  <a:srgbClr val="222222"/>
                </a:solidFill>
              </a:rPr>
              <a:t>Кримської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війни</a:t>
            </a:r>
            <a:r>
              <a:rPr lang="ru-RU" dirty="0">
                <a:solidFill>
                  <a:srgbClr val="222222"/>
                </a:solidFill>
              </a:rPr>
              <a:t>, але </a:t>
            </a:r>
            <a:r>
              <a:rPr lang="ru-RU" dirty="0" err="1">
                <a:solidFill>
                  <a:srgbClr val="222222"/>
                </a:solidFill>
              </a:rPr>
              <a:t>потім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компанія</a:t>
            </a:r>
            <a:r>
              <a:rPr lang="ru-RU" dirty="0">
                <a:solidFill>
                  <a:srgbClr val="222222"/>
                </a:solidFill>
              </a:rPr>
              <a:t> мало не </a:t>
            </a:r>
            <a:r>
              <a:rPr lang="ru-RU" dirty="0" err="1">
                <a:solidFill>
                  <a:srgbClr val="222222"/>
                </a:solidFill>
              </a:rPr>
              <a:t>банкрутує</a:t>
            </a:r>
            <a:r>
              <a:rPr lang="ru-RU" dirty="0">
                <a:solidFill>
                  <a:srgbClr val="222222"/>
                </a:solidFill>
              </a:rPr>
              <a:t>. Альфред разом з </a:t>
            </a:r>
            <a:r>
              <a:rPr lang="ru-RU" dirty="0" err="1">
                <a:solidFill>
                  <a:srgbClr val="222222"/>
                </a:solidFill>
              </a:rPr>
              <a:t>батьком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повертається</a:t>
            </a:r>
            <a:r>
              <a:rPr lang="ru-RU" dirty="0">
                <a:solidFill>
                  <a:srgbClr val="222222"/>
                </a:solidFill>
              </a:rPr>
              <a:t> до </a:t>
            </a:r>
            <a:r>
              <a:rPr lang="ru-RU" dirty="0" err="1">
                <a:solidFill>
                  <a:srgbClr val="222222"/>
                </a:solidFill>
              </a:rPr>
              <a:t>Швеції</a:t>
            </a:r>
            <a:r>
              <a:rPr lang="ru-RU" dirty="0">
                <a:solidFill>
                  <a:srgbClr val="222222"/>
                </a:solidFill>
              </a:rPr>
              <a:t>. І </a:t>
            </a:r>
            <a:r>
              <a:rPr lang="ru-RU" dirty="0" err="1">
                <a:solidFill>
                  <a:srgbClr val="222222"/>
                </a:solidFill>
              </a:rPr>
              <a:t>саме</a:t>
            </a:r>
            <a:r>
              <a:rPr lang="ru-RU" dirty="0">
                <a:solidFill>
                  <a:srgbClr val="222222"/>
                </a:solidFill>
              </a:rPr>
              <a:t> по </a:t>
            </a:r>
            <a:r>
              <a:rPr lang="ru-RU" dirty="0" err="1">
                <a:solidFill>
                  <a:srgbClr val="222222"/>
                </a:solidFill>
              </a:rPr>
              <a:t>приїзді</a:t>
            </a:r>
            <a:r>
              <a:rPr lang="ru-RU" dirty="0">
                <a:solidFill>
                  <a:srgbClr val="222222"/>
                </a:solidFill>
              </a:rPr>
              <a:t> до </a:t>
            </a:r>
            <a:r>
              <a:rPr lang="ru-RU" dirty="0" err="1">
                <a:solidFill>
                  <a:srgbClr val="222222"/>
                </a:solidFill>
              </a:rPr>
              <a:t>Швеції</a:t>
            </a:r>
            <a:r>
              <a:rPr lang="ru-RU" dirty="0">
                <a:solidFill>
                  <a:srgbClr val="222222"/>
                </a:solidFill>
              </a:rPr>
              <a:t> у </a:t>
            </a:r>
            <a:r>
              <a:rPr lang="ru-RU" dirty="0" err="1">
                <a:solidFill>
                  <a:srgbClr val="222222"/>
                </a:solidFill>
              </a:rPr>
              <a:t>сімейному</a:t>
            </a:r>
            <a:r>
              <a:rPr lang="ru-RU" dirty="0">
                <a:solidFill>
                  <a:srgbClr val="222222"/>
                </a:solidFill>
              </a:rPr>
              <a:t> особняку Альфред Нобель </a:t>
            </a:r>
            <a:r>
              <a:rPr lang="ru-RU" dirty="0" err="1">
                <a:solidFill>
                  <a:srgbClr val="222222"/>
                </a:solidFill>
              </a:rPr>
              <a:t>винаходить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динаміт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який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приніс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йому</a:t>
            </a:r>
            <a:r>
              <a:rPr lang="ru-RU" dirty="0">
                <a:solidFill>
                  <a:srgbClr val="222222"/>
                </a:solidFill>
              </a:rPr>
              <a:t> не </a:t>
            </a:r>
            <a:r>
              <a:rPr lang="ru-RU" dirty="0" err="1">
                <a:solidFill>
                  <a:srgbClr val="222222"/>
                </a:solidFill>
              </a:rPr>
              <a:t>тільки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гроші</a:t>
            </a:r>
            <a:r>
              <a:rPr lang="ru-RU" dirty="0">
                <a:solidFill>
                  <a:srgbClr val="222222"/>
                </a:solidFill>
              </a:rPr>
              <a:t> і славу, але й горе </a:t>
            </a:r>
            <a:r>
              <a:rPr lang="ru-RU" dirty="0" err="1">
                <a:solidFill>
                  <a:srgbClr val="222222"/>
                </a:solidFill>
              </a:rPr>
              <a:t>від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загибелі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молодшого</a:t>
            </a:r>
            <a:r>
              <a:rPr lang="ru-RU" dirty="0">
                <a:solidFill>
                  <a:srgbClr val="222222"/>
                </a:solidFill>
              </a:rPr>
              <a:t> брата, </a:t>
            </a:r>
            <a:r>
              <a:rPr lang="ru-RU" dirty="0" err="1">
                <a:solidFill>
                  <a:srgbClr val="222222"/>
                </a:solidFill>
              </a:rPr>
              <a:t>загиблого</a:t>
            </a:r>
            <a:r>
              <a:rPr lang="ru-RU" dirty="0">
                <a:solidFill>
                  <a:srgbClr val="222222"/>
                </a:solidFill>
              </a:rPr>
              <a:t> при </a:t>
            </a:r>
            <a:r>
              <a:rPr lang="ru-RU" dirty="0" err="1">
                <a:solidFill>
                  <a:srgbClr val="222222"/>
                </a:solidFill>
              </a:rPr>
              <a:t>вибуху</a:t>
            </a:r>
            <a:r>
              <a:rPr lang="ru-RU" dirty="0">
                <a:solidFill>
                  <a:srgbClr val="222222"/>
                </a:solidFill>
              </a:rPr>
              <a:t> на одному </a:t>
            </a:r>
            <a:r>
              <a:rPr lang="ru-RU" dirty="0" err="1">
                <a:solidFill>
                  <a:srgbClr val="222222"/>
                </a:solidFill>
              </a:rPr>
              <a:t>із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заводів</a:t>
            </a:r>
            <a:r>
              <a:rPr lang="ru-RU" dirty="0">
                <a:solidFill>
                  <a:srgbClr val="222222"/>
                </a:solidFill>
              </a:rPr>
              <a:t> Альфреда Нобеля.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913" y="3331923"/>
            <a:ext cx="4943607" cy="285593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18774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92441" y="450937"/>
            <a:ext cx="5014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600" b="1" i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</a:t>
            </a:r>
            <a:r>
              <a:rPr lang="ru-RU" sz="36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36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endParaRPr lang="ru-RU" sz="3600" b="1" i="1" dirty="0">
              <a:solidFill>
                <a:srgbClr val="2222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5" name="Прямоугольник 4"/>
          <p:cNvSpPr/>
          <p:nvPr/>
        </p:nvSpPr>
        <p:spPr>
          <a:xfrm>
            <a:off x="1958234" y="1620260"/>
            <a:ext cx="84133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</a:rPr>
              <a:t>Як </a:t>
            </a:r>
            <a:r>
              <a:rPr lang="ru-RU" dirty="0" err="1">
                <a:solidFill>
                  <a:srgbClr val="222222"/>
                </a:solidFill>
              </a:rPr>
              <a:t>відомо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основний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вибуховий</a:t>
            </a:r>
            <a:r>
              <a:rPr lang="ru-RU" dirty="0">
                <a:solidFill>
                  <a:srgbClr val="222222"/>
                </a:solidFill>
              </a:rPr>
              <a:t> компонент </a:t>
            </a:r>
            <a:r>
              <a:rPr lang="ru-RU" dirty="0" err="1">
                <a:solidFill>
                  <a:srgbClr val="222222"/>
                </a:solidFill>
              </a:rPr>
              <a:t>динаміту</a:t>
            </a:r>
            <a:r>
              <a:rPr lang="ru-RU" dirty="0">
                <a:solidFill>
                  <a:srgbClr val="222222"/>
                </a:solidFill>
              </a:rPr>
              <a:t> - </a:t>
            </a:r>
            <a:r>
              <a:rPr lang="ru-RU" dirty="0" err="1">
                <a:solidFill>
                  <a:srgbClr val="222222"/>
                </a:solidFill>
              </a:rPr>
              <a:t>нітрогліцерин</a:t>
            </a:r>
            <a:r>
              <a:rPr lang="ru-RU" dirty="0">
                <a:solidFill>
                  <a:srgbClr val="222222"/>
                </a:solidFill>
              </a:rPr>
              <a:t>. Але </a:t>
            </a:r>
            <a:r>
              <a:rPr lang="ru-RU" dirty="0" err="1">
                <a:solidFill>
                  <a:srgbClr val="222222"/>
                </a:solidFill>
              </a:rPr>
              <a:t>нітрогліцерин</a:t>
            </a:r>
            <a:r>
              <a:rPr lang="ru-RU" dirty="0">
                <a:solidFill>
                  <a:srgbClr val="222222"/>
                </a:solidFill>
              </a:rPr>
              <a:t> - </a:t>
            </a:r>
            <a:r>
              <a:rPr lang="ru-RU" dirty="0" err="1">
                <a:solidFill>
                  <a:srgbClr val="222222"/>
                </a:solidFill>
              </a:rPr>
              <a:t>це</a:t>
            </a:r>
            <a:r>
              <a:rPr lang="ru-RU" dirty="0">
                <a:solidFill>
                  <a:srgbClr val="222222"/>
                </a:solidFill>
              </a:rPr>
              <a:t> легко </a:t>
            </a:r>
            <a:r>
              <a:rPr lang="ru-RU" dirty="0" err="1" smtClean="0">
                <a:solidFill>
                  <a:srgbClr val="222222"/>
                </a:solidFill>
              </a:rPr>
              <a:t>вибухова</a:t>
            </a:r>
            <a:r>
              <a:rPr lang="ru-RU" dirty="0" smtClean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летюча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рідина</a:t>
            </a:r>
            <a:r>
              <a:rPr lang="ru-RU" dirty="0">
                <a:solidFill>
                  <a:srgbClr val="222222"/>
                </a:solidFill>
              </a:rPr>
              <a:t>. Але при </a:t>
            </a:r>
            <a:r>
              <a:rPr lang="ru-RU" dirty="0" err="1">
                <a:solidFill>
                  <a:srgbClr val="222222"/>
                </a:solidFill>
              </a:rPr>
              <a:t>цьому</a:t>
            </a:r>
            <a:r>
              <a:rPr lang="ru-RU" dirty="0">
                <a:solidFill>
                  <a:srgbClr val="222222"/>
                </a:solidFill>
              </a:rPr>
              <a:t> для </a:t>
            </a:r>
            <a:r>
              <a:rPr lang="ru-RU" dirty="0" err="1">
                <a:solidFill>
                  <a:srgbClr val="222222"/>
                </a:solidFill>
              </a:rPr>
              <a:t>вибухової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справи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нітрогліцерин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був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набагато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вигідніше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ніж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чорний</a:t>
            </a:r>
            <a:r>
              <a:rPr lang="ru-RU" dirty="0">
                <a:solidFill>
                  <a:srgbClr val="222222"/>
                </a:solidFill>
              </a:rPr>
              <a:t> порох, </a:t>
            </a:r>
            <a:r>
              <a:rPr lang="ru-RU" dirty="0" err="1">
                <a:solidFill>
                  <a:srgbClr val="222222"/>
                </a:solidFill>
              </a:rPr>
              <a:t>який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використовувався</a:t>
            </a:r>
            <a:r>
              <a:rPr lang="ru-RU" dirty="0">
                <a:solidFill>
                  <a:srgbClr val="222222"/>
                </a:solidFill>
              </a:rPr>
              <a:t> в той час.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58234" y="3556523"/>
            <a:ext cx="8413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же Альфреду </a:t>
            </a:r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вдалося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приборкати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цю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вибухову</a:t>
            </a:r>
            <a:r>
              <a:rPr lang="ru-RU" sz="2000" b="1" dirty="0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речовину</a:t>
            </a:r>
            <a:r>
              <a:rPr lang="ru-RU" sz="2000" b="1" dirty="0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680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6958" y="789140"/>
            <a:ext cx="85511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</a:rPr>
              <a:t>Рецепт </a:t>
            </a:r>
            <a:r>
              <a:rPr lang="ru-RU" dirty="0" err="1">
                <a:solidFill>
                  <a:srgbClr val="222222"/>
                </a:solidFill>
              </a:rPr>
              <a:t>був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досить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простий</a:t>
            </a:r>
            <a:r>
              <a:rPr lang="ru-RU" dirty="0">
                <a:solidFill>
                  <a:srgbClr val="222222"/>
                </a:solidFill>
              </a:rPr>
              <a:t> - </a:t>
            </a:r>
            <a:r>
              <a:rPr lang="ru-RU" dirty="0" err="1">
                <a:solidFill>
                  <a:srgbClr val="222222"/>
                </a:solidFill>
              </a:rPr>
              <a:t>змішати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нітрогліцерин</a:t>
            </a:r>
            <a:r>
              <a:rPr lang="ru-RU" dirty="0">
                <a:solidFill>
                  <a:srgbClr val="222222"/>
                </a:solidFill>
              </a:rPr>
              <a:t> з пористою породою - </a:t>
            </a:r>
            <a:r>
              <a:rPr lang="ru-RU" dirty="0" err="1">
                <a:solidFill>
                  <a:srgbClr val="222222"/>
                </a:solidFill>
              </a:rPr>
              <a:t>кізельгур</a:t>
            </a:r>
            <a:r>
              <a:rPr lang="ru-RU" dirty="0">
                <a:solidFill>
                  <a:srgbClr val="222222"/>
                </a:solidFill>
              </a:rPr>
              <a:t>. </a:t>
            </a:r>
            <a:r>
              <a:rPr lang="ru-RU" dirty="0" err="1">
                <a:solidFill>
                  <a:srgbClr val="222222"/>
                </a:solidFill>
              </a:rPr>
              <a:t>Це</a:t>
            </a:r>
            <a:r>
              <a:rPr lang="ru-RU" dirty="0">
                <a:solidFill>
                  <a:srgbClr val="222222"/>
                </a:solidFill>
              </a:rPr>
              <a:t> дозволило </a:t>
            </a:r>
            <a:r>
              <a:rPr lang="ru-RU" dirty="0" err="1">
                <a:solidFill>
                  <a:srgbClr val="222222"/>
                </a:solidFill>
              </a:rPr>
              <a:t>знизити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летючість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нітрогліцерину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він</a:t>
            </a:r>
            <a:r>
              <a:rPr lang="ru-RU" dirty="0">
                <a:solidFill>
                  <a:srgbClr val="222222"/>
                </a:solidFill>
              </a:rPr>
              <a:t> став </a:t>
            </a:r>
            <a:r>
              <a:rPr lang="ru-RU" dirty="0" err="1">
                <a:solidFill>
                  <a:srgbClr val="222222"/>
                </a:solidFill>
              </a:rPr>
              <a:t>більш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безпечним</a:t>
            </a:r>
            <a:r>
              <a:rPr lang="ru-RU" dirty="0">
                <a:solidFill>
                  <a:srgbClr val="222222"/>
                </a:solidFill>
              </a:rPr>
              <a:t>. </a:t>
            </a:r>
            <a:r>
              <a:rPr lang="ru-RU" dirty="0" err="1">
                <a:solidFill>
                  <a:srgbClr val="222222"/>
                </a:solidFill>
              </a:rPr>
              <a:t>Тепер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нітрогліцерину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можна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було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надавати</a:t>
            </a:r>
            <a:r>
              <a:rPr lang="ru-RU" dirty="0">
                <a:solidFill>
                  <a:srgbClr val="222222"/>
                </a:solidFill>
              </a:rPr>
              <a:t> будь-</a:t>
            </a:r>
            <a:r>
              <a:rPr lang="ru-RU" dirty="0" err="1">
                <a:solidFill>
                  <a:srgbClr val="222222"/>
                </a:solidFill>
              </a:rPr>
              <a:t>які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форми</a:t>
            </a:r>
            <a:r>
              <a:rPr lang="ru-RU" dirty="0">
                <a:solidFill>
                  <a:srgbClr val="222222"/>
                </a:solidFill>
              </a:rPr>
              <a:t>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46957" y="2341747"/>
            <a:ext cx="85511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</a:rPr>
              <a:t>Але як </a:t>
            </a:r>
            <a:r>
              <a:rPr lang="ru-RU" dirty="0" err="1">
                <a:solidFill>
                  <a:srgbClr val="222222"/>
                </a:solidFill>
              </a:rPr>
              <a:t>їх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підривати</a:t>
            </a:r>
            <a:r>
              <a:rPr lang="ru-RU" dirty="0">
                <a:solidFill>
                  <a:srgbClr val="222222"/>
                </a:solidFill>
              </a:rPr>
              <a:t>? Для </a:t>
            </a:r>
            <a:r>
              <a:rPr lang="ru-RU" dirty="0" err="1">
                <a:solidFill>
                  <a:srgbClr val="222222"/>
                </a:solidFill>
              </a:rPr>
              <a:t>цього</a:t>
            </a:r>
            <a:r>
              <a:rPr lang="ru-RU" dirty="0">
                <a:solidFill>
                  <a:srgbClr val="222222"/>
                </a:solidFill>
              </a:rPr>
              <a:t> Альфред </a:t>
            </a:r>
            <a:r>
              <a:rPr lang="ru-RU" dirty="0" err="1">
                <a:solidFill>
                  <a:srgbClr val="222222"/>
                </a:solidFill>
              </a:rPr>
              <a:t>винайшов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спеціальний</a:t>
            </a:r>
            <a:r>
              <a:rPr lang="ru-RU" dirty="0">
                <a:solidFill>
                  <a:srgbClr val="222222"/>
                </a:solidFill>
              </a:rPr>
              <a:t> детонатор, </a:t>
            </a:r>
            <a:r>
              <a:rPr lang="ru-RU" dirty="0" err="1">
                <a:solidFill>
                  <a:srgbClr val="222222"/>
                </a:solidFill>
              </a:rPr>
              <a:t>що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складається</a:t>
            </a:r>
            <a:r>
              <a:rPr lang="ru-RU" dirty="0">
                <a:solidFill>
                  <a:srgbClr val="222222"/>
                </a:solidFill>
              </a:rPr>
              <a:t> з пороху.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2" t="27765" r="14592"/>
          <a:stretch/>
        </p:blipFill>
        <p:spPr>
          <a:xfrm>
            <a:off x="1607505" y="3563629"/>
            <a:ext cx="1878904" cy="2509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Крест 7"/>
          <p:cNvSpPr/>
          <p:nvPr/>
        </p:nvSpPr>
        <p:spPr>
          <a:xfrm>
            <a:off x="4179828" y="4403538"/>
            <a:ext cx="551145" cy="540000"/>
          </a:xfrm>
          <a:prstGeom prst="plus">
            <a:avLst/>
          </a:prstGeom>
          <a:pattFill prst="pct70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185" y="3759138"/>
            <a:ext cx="195072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7615825" y="4323844"/>
            <a:ext cx="914400" cy="159387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615825" y="4658891"/>
            <a:ext cx="914400" cy="159387"/>
          </a:xfrm>
          <a:prstGeom prst="rect">
            <a:avLst/>
          </a:prstGeom>
          <a:pattFill prst="wdUp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623" y="3563629"/>
            <a:ext cx="2176435" cy="2205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315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1699" y="771002"/>
            <a:ext cx="80250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+mj-lt"/>
              </a:rPr>
              <a:t>Таким чином, на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світ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з'явився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динаміт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-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винахід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що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зробив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Альфреда і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мільйонером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, і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ізгоєм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одночасно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Досить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забавний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факт,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що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вперше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динаміт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був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застосований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не у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Швеції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, а в США при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прокладці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Тихоокеанської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залізниці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. І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саме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для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промисловості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Нобель і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винаходив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свій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динаміт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, і навряд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чи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є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його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вина в тому,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що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Прусська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армія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почала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застосовувати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динаміт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під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час Франко-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Прусської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війни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 1770-1771 </a:t>
            </a:r>
            <a:r>
              <a:rPr lang="ru-RU" dirty="0" err="1">
                <a:solidFill>
                  <a:srgbClr val="222222"/>
                </a:solidFill>
                <a:latin typeface="+mj-lt"/>
              </a:rPr>
              <a:t>років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1699" y="3041779"/>
            <a:ext cx="8062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222222"/>
                </a:solidFill>
              </a:rPr>
              <a:t>Винахід</a:t>
            </a:r>
            <a:r>
              <a:rPr lang="ru-RU" dirty="0">
                <a:solidFill>
                  <a:srgbClr val="222222"/>
                </a:solidFill>
              </a:rPr>
              <a:t> Нобеля </a:t>
            </a:r>
            <a:r>
              <a:rPr lang="ru-RU" dirty="0" err="1">
                <a:solidFill>
                  <a:srgbClr val="222222"/>
                </a:solidFill>
              </a:rPr>
              <a:t>був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затребуваний</a:t>
            </a:r>
            <a:r>
              <a:rPr lang="ru-RU" dirty="0">
                <a:solidFill>
                  <a:srgbClr val="222222"/>
                </a:solidFill>
              </a:rPr>
              <a:t> у </a:t>
            </a:r>
            <a:r>
              <a:rPr lang="ru-RU" dirty="0" err="1">
                <a:solidFill>
                  <a:srgbClr val="222222"/>
                </a:solidFill>
              </a:rPr>
              <a:t>всьому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світі</a:t>
            </a:r>
            <a:r>
              <a:rPr lang="ru-RU" dirty="0">
                <a:solidFill>
                  <a:srgbClr val="222222"/>
                </a:solidFill>
              </a:rPr>
              <a:t>, і </a:t>
            </a:r>
            <a:r>
              <a:rPr lang="ru-RU" dirty="0" err="1">
                <a:solidFill>
                  <a:srgbClr val="222222"/>
                </a:solidFill>
              </a:rPr>
              <a:t>саме</a:t>
            </a:r>
            <a:r>
              <a:rPr lang="ru-RU" dirty="0">
                <a:solidFill>
                  <a:srgbClr val="222222"/>
                </a:solidFill>
              </a:rPr>
              <a:t> на </a:t>
            </a:r>
            <a:r>
              <a:rPr lang="ru-RU" dirty="0" err="1">
                <a:solidFill>
                  <a:srgbClr val="222222"/>
                </a:solidFill>
              </a:rPr>
              <a:t>виробництві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динаміту</a:t>
            </a:r>
            <a:r>
              <a:rPr lang="ru-RU" dirty="0">
                <a:solidFill>
                  <a:srgbClr val="222222"/>
                </a:solidFill>
              </a:rPr>
              <a:t> Нобель і </a:t>
            </a:r>
            <a:r>
              <a:rPr lang="ru-RU" dirty="0" err="1">
                <a:solidFill>
                  <a:srgbClr val="222222"/>
                </a:solidFill>
              </a:rPr>
              <a:t>заробив</a:t>
            </a:r>
            <a:r>
              <a:rPr lang="ru-RU" dirty="0">
                <a:solidFill>
                  <a:srgbClr val="222222"/>
                </a:solidFill>
              </a:rPr>
              <a:t> 31 </a:t>
            </a:r>
            <a:r>
              <a:rPr lang="ru-RU" dirty="0" err="1">
                <a:solidFill>
                  <a:srgbClr val="222222"/>
                </a:solidFill>
              </a:rPr>
              <a:t>мільйон</a:t>
            </a:r>
            <a:r>
              <a:rPr lang="ru-RU" dirty="0">
                <a:solidFill>
                  <a:srgbClr val="222222"/>
                </a:solidFill>
              </a:rPr>
              <a:t> крон, </a:t>
            </a:r>
            <a:r>
              <a:rPr lang="ru-RU" dirty="0" err="1">
                <a:solidFill>
                  <a:srgbClr val="222222"/>
                </a:solidFill>
              </a:rPr>
              <a:t>які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пожертвував</a:t>
            </a:r>
            <a:r>
              <a:rPr lang="ru-RU" dirty="0">
                <a:solidFill>
                  <a:srgbClr val="222222"/>
                </a:solidFill>
              </a:rPr>
              <a:t> на </a:t>
            </a:r>
            <a:r>
              <a:rPr lang="ru-RU" dirty="0" err="1">
                <a:solidFill>
                  <a:srgbClr val="222222"/>
                </a:solidFill>
              </a:rPr>
              <a:t>створення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Нобелівської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премії</a:t>
            </a:r>
            <a:r>
              <a:rPr lang="ru-RU" dirty="0">
                <a:solidFill>
                  <a:srgbClr val="222222"/>
                </a:solidFill>
              </a:rPr>
              <a:t>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2517" y="4810087"/>
            <a:ext cx="6375779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Чому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 </a:t>
            </a:r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заснуав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цю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премію</a:t>
            </a:r>
            <a:r>
              <a:rPr lang="ru-RU" sz="2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7204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336</TotalTime>
  <Words>906</Words>
  <Application>Microsoft Office PowerPoint</Application>
  <PresentationFormat>Широкоэкранный</PresentationFormat>
  <Paragraphs>32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SimSun-ExtB</vt:lpstr>
      <vt:lpstr>Arial</vt:lpstr>
      <vt:lpstr>Calibri</vt:lpstr>
      <vt:lpstr>Century Gothic</vt:lpstr>
      <vt:lpstr>Times New Roman</vt:lpstr>
      <vt:lpstr>Wingdings 3</vt:lpstr>
      <vt:lpstr>Легкий дым</vt:lpstr>
      <vt:lpstr>Альфред Нобель Винахід всього життя Нобелівська премія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Yulia</dc:creator>
  <cp:lastModifiedBy>benxsy@live.ru</cp:lastModifiedBy>
  <cp:revision>31</cp:revision>
  <dcterms:created xsi:type="dcterms:W3CDTF">2013-04-07T15:59:20Z</dcterms:created>
  <dcterms:modified xsi:type="dcterms:W3CDTF">2013-04-09T03:43:40Z</dcterms:modified>
</cp:coreProperties>
</file>