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5" autoAdjust="0"/>
    <p:restoredTop sz="89247" autoAdjust="0"/>
  </p:normalViewPr>
  <p:slideViewPr>
    <p:cSldViewPr>
      <p:cViewPr varScale="1">
        <p:scale>
          <a:sx n="65" d="100"/>
          <a:sy n="65" d="100"/>
        </p:scale>
        <p:origin x="-7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 sz="2800"/>
            </a:pPr>
            <a:r>
              <a:rPr lang="ru-RU" sz="2800" dirty="0" smtClean="0"/>
              <a:t>Доля смертей </a:t>
            </a:r>
            <a:r>
              <a:rPr lang="ru-RU" sz="2800" dirty="0" err="1" smtClean="0"/>
              <a:t>пішоходів</a:t>
            </a:r>
            <a:r>
              <a:rPr lang="ru-RU" sz="2800" dirty="0" smtClean="0"/>
              <a:t> у  </a:t>
            </a:r>
            <a:r>
              <a:rPr lang="ru-RU" sz="2800" dirty="0" err="1" smtClean="0"/>
              <a:t>результаті</a:t>
            </a:r>
            <a:r>
              <a:rPr lang="ru-RU" sz="2800" dirty="0" smtClean="0"/>
              <a:t> ДТП</a:t>
            </a:r>
            <a:endParaRPr lang="ru-RU" sz="2800" dirty="0"/>
          </a:p>
        </c:rich>
      </c:tx>
      <c:layout>
        <c:manualLayout>
          <c:xMode val="edge"/>
          <c:yMode val="edge"/>
          <c:x val="0.21618890231723062"/>
          <c:y val="1.4929952659118621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Франція 12%</c:v>
                </c:pt>
                <c:pt idx="1">
                  <c:v>Германія 13%</c:v>
                </c:pt>
                <c:pt idx="2">
                  <c:v>Польша 31%</c:v>
                </c:pt>
                <c:pt idx="3">
                  <c:v>Україна 50%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0.12000000000000002</c:v>
                </c:pt>
                <c:pt idx="1">
                  <c:v>0.13</c:v>
                </c:pt>
                <c:pt idx="2">
                  <c:v>0.31000000000000016</c:v>
                </c:pt>
                <c:pt idx="3">
                  <c:v>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3728202541012822"/>
          <c:y val="0.29827865113130081"/>
          <c:w val="0.26271797458987217"/>
          <c:h val="0.2813212809578590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2800"/>
            </a:pPr>
            <a:r>
              <a:rPr lang="ru-RU" sz="2800" dirty="0" err="1"/>
              <a:t>Результати</a:t>
            </a:r>
            <a:r>
              <a:rPr lang="ru-RU" sz="2800" dirty="0"/>
              <a:t> соц. </a:t>
            </a:r>
            <a:r>
              <a:rPr lang="ru-RU" sz="2800" dirty="0" err="1"/>
              <a:t>опитування</a:t>
            </a:r>
            <a:endParaRPr lang="ru-RU" sz="2800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8155867271674013E-2"/>
          <c:y val="3.1792734121171042E-2"/>
          <c:w val="0.58794850618179961"/>
          <c:h val="0.78557110485043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інколи, якщо поспішаю 34%</c:v>
                </c:pt>
                <c:pt idx="1">
                  <c:v>ніколи  не порушують 43%</c:v>
                </c:pt>
                <c:pt idx="2">
                  <c:v>як вийде або кожен день   23%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0.34</c:v>
                </c:pt>
                <c:pt idx="1">
                  <c:v>0.4300000000000001</c:v>
                </c:pt>
                <c:pt idx="2">
                  <c:v>0.23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3877617784082132"/>
          <c:y val="0.59370290394395187"/>
          <c:w val="0.44881484903252039"/>
          <c:h val="0.2937424987174420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287412087274207"/>
          <c:y val="4.7130543552519402E-2"/>
          <c:w val="0.69812944938362564"/>
          <c:h val="0.8246887944616774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сонячно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Лист1!$A$2:$A$4</c:f>
              <c:strCache>
                <c:ptCount val="3"/>
                <c:pt idx="0">
                  <c:v>60 км/год</c:v>
                </c:pt>
                <c:pt idx="1">
                  <c:v>90 км/год</c:v>
                </c:pt>
                <c:pt idx="2">
                  <c:v>120 км/год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49.5</c:v>
                </c:pt>
                <c:pt idx="1">
                  <c:v>93.66</c:v>
                </c:pt>
                <c:pt idx="2">
                  <c:v>151.51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дощ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Лист1!$A$2:$A$4</c:f>
              <c:strCache>
                <c:ptCount val="3"/>
                <c:pt idx="0">
                  <c:v>60 км/год</c:v>
                </c:pt>
                <c:pt idx="1">
                  <c:v>90 км/год</c:v>
                </c:pt>
                <c:pt idx="2">
                  <c:v>120 км/год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65</c:v>
                </c:pt>
                <c:pt idx="1">
                  <c:v>115.73</c:v>
                </c:pt>
                <c:pt idx="2">
                  <c:v>190.75</c:v>
                </c:pt>
              </c:numCache>
            </c:numRef>
          </c:val>
        </c:ser>
        <c:axId val="96978816"/>
        <c:axId val="96980352"/>
      </c:barChart>
      <c:catAx>
        <c:axId val="96978816"/>
        <c:scaling>
          <c:orientation val="minMax"/>
        </c:scaling>
        <c:axPos val="b"/>
        <c:tickLblPos val="nextTo"/>
        <c:crossAx val="96980352"/>
        <c:crosses val="autoZero"/>
        <c:auto val="1"/>
        <c:lblAlgn val="ctr"/>
        <c:lblOffset val="100"/>
      </c:catAx>
      <c:valAx>
        <c:axId val="96980352"/>
        <c:scaling>
          <c:orientation val="minMax"/>
        </c:scaling>
        <c:axPos val="l"/>
        <c:majorGridlines/>
        <c:numFmt formatCode="General" sourceLinked="1"/>
        <c:tickLblPos val="nextTo"/>
        <c:crossAx val="96978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537798828736407"/>
          <c:y val="0.36714104148565857"/>
          <c:w val="0.17169280927644823"/>
          <c:h val="0.2467027121371764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0.0319</cdr:x>
      <cdr:y>0.84501</cdr:y>
    </cdr:from>
    <cdr:to>
      <cdr:x>0.15042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6115" y="51997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ECF2-9F70-453B-A82A-64ABC72CFCC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63879-20D3-4158-A272-76481607E5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М. Київ</a:t>
            </a:r>
          </a:p>
          <a:p>
            <a:r>
              <a:rPr lang="uk-UA" dirty="0" smtClean="0"/>
              <a:t>Ліцей</a:t>
            </a:r>
            <a:r>
              <a:rPr lang="uk-UA" baseline="0" dirty="0" smtClean="0"/>
              <a:t> № 208</a:t>
            </a:r>
          </a:p>
          <a:p>
            <a:r>
              <a:rPr lang="uk-UA" baseline="0" dirty="0" smtClean="0"/>
              <a:t>Учениця 10-а класу</a:t>
            </a:r>
          </a:p>
          <a:p>
            <a:r>
              <a:rPr lang="uk-UA" baseline="0" dirty="0" smtClean="0"/>
              <a:t>Іра Кротова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3879-20D3-4158-A272-76481607E54C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Перед вами звичайна червона лінія.</a:t>
            </a:r>
            <a:r>
              <a:rPr lang="uk-UA" baseline="0" dirty="0" smtClean="0"/>
              <a:t> Чому червона? </a:t>
            </a:r>
            <a:r>
              <a:rPr lang="uk-UA" baseline="0" dirty="0" err="1" smtClean="0"/>
              <a:t>Хм</a:t>
            </a:r>
            <a:r>
              <a:rPr lang="uk-UA" baseline="0" dirty="0" smtClean="0"/>
              <a:t>, так символічніше… Для когось це звичайна лінія, а для когось це лінія між життям та смертю. Можливо, саме зараз хтось бореться і намагається вийти переможцем у цьому двобої…</a:t>
            </a:r>
          </a:p>
          <a:p>
            <a:r>
              <a:rPr lang="uk-UA" baseline="0" dirty="0" smtClean="0"/>
              <a:t>Чи всі ми усвідомлюємо, чим ми ризикуємо, переходячи дорогу на червоне світло? Переходячи у недозволеному місці? Чому ми вважаємо, що </a:t>
            </a:r>
            <a:r>
              <a:rPr lang="uk-UA" baseline="0" dirty="0" err="1" smtClean="0"/>
              <a:t>“всього</a:t>
            </a:r>
            <a:r>
              <a:rPr lang="uk-UA" baseline="0" dirty="0" smtClean="0"/>
              <a:t> один </a:t>
            </a:r>
            <a:r>
              <a:rPr lang="uk-UA" baseline="0" dirty="0" err="1" smtClean="0"/>
              <a:t>раз”</a:t>
            </a:r>
            <a:r>
              <a:rPr lang="uk-UA" baseline="0" dirty="0" smtClean="0"/>
              <a:t> – і нічого не трапиться?</a:t>
            </a:r>
          </a:p>
          <a:p>
            <a:r>
              <a:rPr lang="uk-UA" baseline="0" dirty="0" smtClean="0"/>
              <a:t>(Зникає червона лінія)</a:t>
            </a:r>
          </a:p>
          <a:p>
            <a:r>
              <a:rPr lang="uk-UA" baseline="0" dirty="0" smtClean="0"/>
              <a:t>1-ий факт. На території України 50% аварій з летальним наслідком припадає на </a:t>
            </a:r>
            <a:r>
              <a:rPr lang="uk-UA" baseline="0" dirty="0" err="1" smtClean="0"/>
              <a:t>пішохідів</a:t>
            </a:r>
            <a:r>
              <a:rPr lang="uk-UA" baseline="0" dirty="0" smtClean="0"/>
              <a:t>.</a:t>
            </a:r>
          </a:p>
          <a:p>
            <a:r>
              <a:rPr lang="uk-UA" baseline="0" dirty="0" smtClean="0"/>
              <a:t>2-ий факт. Згідно інформації МОЗ гинуть близько 2.5 тисяч осіб на рік.</a:t>
            </a:r>
          </a:p>
          <a:p>
            <a:r>
              <a:rPr lang="uk-UA" baseline="0" dirty="0" smtClean="0"/>
              <a:t>3-ій факт. Торік з провини дітей сталося 32 ДТП, в яких  - 30 дітей травмовано, 4 дитини загинули.</a:t>
            </a:r>
          </a:p>
          <a:p>
            <a:r>
              <a:rPr lang="uk-UA" baseline="0" dirty="0" smtClean="0"/>
              <a:t>(З</a:t>
            </a:r>
            <a:r>
              <a:rPr lang="en-US" baseline="0" dirty="0" smtClean="0"/>
              <a:t>’</a:t>
            </a:r>
            <a:r>
              <a:rPr lang="uk-UA" baseline="0" dirty="0" smtClean="0"/>
              <a:t>являється надпис)</a:t>
            </a:r>
          </a:p>
          <a:p>
            <a:r>
              <a:rPr lang="uk-UA" baseline="0" dirty="0" smtClean="0"/>
              <a:t>Чому це відбувається – ось тема моєї презентації.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3879-20D3-4158-A272-76481607E54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Поглянемо на першу діаграму. Як ми бачимо, найбіль</a:t>
            </a:r>
            <a:r>
              <a:rPr lang="uk-UA" baseline="0" dirty="0" smtClean="0"/>
              <a:t>ша кількість смертей В Україні. Чому? Саме для цього я провела соціальне опитування у своєму ліцеї. І показала результати на другій діаграмі.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3879-20D3-4158-A272-76481607E54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 опитуванні брало участь 100 осіб.</a:t>
            </a:r>
            <a:r>
              <a:rPr lang="uk-UA" baseline="0" dirty="0" smtClean="0"/>
              <a:t> Серед них 6, 8, 10 класи, тобто діти всіх вікових категорій.</a:t>
            </a:r>
          </a:p>
          <a:p>
            <a:r>
              <a:rPr lang="uk-UA" baseline="0" dirty="0" smtClean="0"/>
              <a:t>Як ми бачимо, кількість дітей, які переходять дорогу в недозволеному місці 59%, майже 60%. Так, вони переходили дорогу </a:t>
            </a:r>
            <a:r>
              <a:rPr lang="uk-UA" baseline="0" dirty="0" err="1" smtClean="0"/>
              <a:t>“інколи</a:t>
            </a:r>
            <a:r>
              <a:rPr lang="uk-UA" baseline="0" dirty="0" smtClean="0"/>
              <a:t>, якщо </a:t>
            </a:r>
            <a:r>
              <a:rPr lang="uk-UA" baseline="0" dirty="0" err="1" smtClean="0"/>
              <a:t>поспішали”</a:t>
            </a:r>
            <a:r>
              <a:rPr lang="uk-UA" baseline="0" dirty="0" smtClean="0"/>
              <a:t>, проте, невже це не свідчить про те, що діти знаючи правила дорожнього руху, порушують їх? Вони не усвідомлюють важливість цих правил. До речі, 50% цих дітей </a:t>
            </a:r>
            <a:r>
              <a:rPr lang="uk-UA" baseline="0" dirty="0" err="1" smtClean="0"/>
              <a:t>“інколи</a:t>
            </a:r>
            <a:r>
              <a:rPr lang="uk-UA" baseline="0" dirty="0" smtClean="0"/>
              <a:t> переходять дорогу, коли поспішають до з </a:t>
            </a:r>
            <a:r>
              <a:rPr lang="uk-UA" baseline="0" dirty="0" err="1" smtClean="0"/>
              <a:t>батьками”</a:t>
            </a:r>
            <a:r>
              <a:rPr lang="uk-UA" baseline="0" dirty="0" smtClean="0"/>
              <a:t>. Дивлячись на них, діти </a:t>
            </a:r>
            <a:r>
              <a:rPr lang="uk-UA" baseline="0" dirty="0" err="1" smtClean="0"/>
              <a:t>заздалегіть</a:t>
            </a:r>
            <a:r>
              <a:rPr lang="uk-UA" baseline="0" dirty="0" smtClean="0"/>
              <a:t> підсвідомо </a:t>
            </a:r>
            <a:r>
              <a:rPr lang="uk-UA" baseline="0" dirty="0" err="1" smtClean="0"/>
              <a:t>запам</a:t>
            </a:r>
            <a:r>
              <a:rPr lang="en-US" baseline="0" dirty="0" smtClean="0"/>
              <a:t>’</a:t>
            </a:r>
            <a:r>
              <a:rPr lang="uk-UA" baseline="0" dirty="0" smtClean="0"/>
              <a:t>ятовують, що можна </a:t>
            </a:r>
            <a:r>
              <a:rPr lang="uk-UA" baseline="0" dirty="0" err="1" smtClean="0"/>
              <a:t>“інколи”</a:t>
            </a:r>
            <a:r>
              <a:rPr lang="uk-UA" baseline="0" dirty="0" smtClean="0"/>
              <a:t>, а що </a:t>
            </a:r>
            <a:r>
              <a:rPr lang="uk-UA" baseline="0" dirty="0" err="1" smtClean="0"/>
              <a:t>“не</a:t>
            </a:r>
            <a:r>
              <a:rPr lang="uk-UA" baseline="0" dirty="0" smtClean="0"/>
              <a:t> можна </a:t>
            </a:r>
            <a:r>
              <a:rPr lang="uk-UA" baseline="0" dirty="0" err="1" smtClean="0"/>
              <a:t>завжди”</a:t>
            </a:r>
            <a:r>
              <a:rPr lang="uk-UA" baseline="0" dirty="0" smtClean="0"/>
              <a:t>.</a:t>
            </a:r>
          </a:p>
          <a:p>
            <a:r>
              <a:rPr lang="uk-UA" baseline="0" dirty="0" smtClean="0"/>
              <a:t>Перейдемо до дітей, які переходять дорогу </a:t>
            </a:r>
            <a:r>
              <a:rPr lang="uk-UA" baseline="0" dirty="0" err="1" smtClean="0"/>
              <a:t>“кожень</a:t>
            </a:r>
            <a:r>
              <a:rPr lang="uk-UA" baseline="0" dirty="0" smtClean="0"/>
              <a:t> </a:t>
            </a:r>
            <a:r>
              <a:rPr lang="uk-UA" baseline="0" dirty="0" err="1" smtClean="0"/>
              <a:t>день”</a:t>
            </a:r>
            <a:r>
              <a:rPr lang="uk-UA" baseline="0" dirty="0" smtClean="0"/>
              <a:t>. Діти не усвідомлюють те, що може трапитися. І не тому, що їм мало розповідають в школі чи дома. Ні, вони це бачать навколо себе. Я з </a:t>
            </a:r>
            <a:r>
              <a:rPr lang="uk-UA" baseline="0" dirty="0" err="1" smtClean="0"/>
              <a:t>певненістю</a:t>
            </a:r>
            <a:r>
              <a:rPr lang="uk-UA" baseline="0" dirty="0" smtClean="0"/>
              <a:t> може сказати, що кожен пішохід переходив дорогу  в недозволеному місці хоча б 1 раз, а ми це випадково побачили.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3879-20D3-4158-A272-76481607E54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3879-20D3-4158-A272-76481607E54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34% </a:t>
            </a:r>
            <a:r>
              <a:rPr lang="ru-RU" dirty="0" err="1" smtClean="0"/>
              <a:t>діт</a:t>
            </a:r>
            <a:r>
              <a:rPr lang="uk-UA" dirty="0" err="1" smtClean="0"/>
              <a:t>ей</a:t>
            </a:r>
            <a:r>
              <a:rPr lang="uk-UA" baseline="0" dirty="0" smtClean="0"/>
              <a:t> кожного дня ризикують своїм життям. Заради чого? Кудись встигнути? Це того не варте. Проте найжахливіше те, що, дивлячись на нас, вони вважають, що це є норма. Яку можна дотримуватися.</a:t>
            </a:r>
          </a:p>
          <a:p>
            <a:r>
              <a:rPr lang="uk-UA" baseline="0" dirty="0" smtClean="0"/>
              <a:t>45% батьків ВЗАГАЛІ не усвідомлюють чиїм життям вони ризикують переходячи дорогу разом з дітьми.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3879-20D3-4158-A272-76481607E54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3879-20D3-4158-A272-76481607E54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3B75BF9-BFB4-4A82-8137-B48F604BB1F9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3DE812-9B82-4D65-846C-E9C35AA8B1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50030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дорожнього руху та Діти</a:t>
            </a: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86080" y="6100754"/>
            <a:ext cx="6057920" cy="757246"/>
          </a:xfrm>
        </p:spPr>
        <p:txBody>
          <a:bodyPr/>
          <a:lstStyle/>
          <a:p>
            <a:r>
              <a:rPr lang="uk-UA" dirty="0" smtClean="0"/>
              <a:t>Іра Кротова. Ліцей 208. 10 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285720" y="3214686"/>
            <a:ext cx="8501122" cy="0"/>
          </a:xfrm>
          <a:prstGeom prst="line">
            <a:avLst/>
          </a:prstGeom>
          <a:ln w="1079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57290" y="2857496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Чому це відбувається?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28662" y="928670"/>
          <a:ext cx="7643866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896861" y="743852"/>
          <a:ext cx="7715304" cy="589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6357958"/>
            <a:ext cx="6744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В опитуванні брало участь 100 осіб. Серед них 6, 8, 10 класи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643182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err="1" smtClean="0"/>
              <a:t>“Краще”</a:t>
            </a:r>
            <a:r>
              <a:rPr lang="uk-UA" sz="2800" dirty="0" smtClean="0"/>
              <a:t> один раз побачити, ніж сто раз почути…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1500174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uk-UA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571480"/>
            <a:ext cx="6250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Висновки із соц. опитування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57298"/>
            <a:ext cx="8858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endParaRPr lang="uk-UA" dirty="0" smtClean="0"/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uk-UA" sz="2400" dirty="0" smtClean="0"/>
              <a:t>34% дітей  не дотримуються правил дорожнього руху.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uk-UA" sz="2400" dirty="0" smtClean="0"/>
              <a:t>У 45% випадків діти порушають правила разом з батьками. </a:t>
            </a:r>
          </a:p>
          <a:p>
            <a:pPr marL="342900" indent="-342900" algn="ctr">
              <a:buAutoNum type="arabicPeriod"/>
            </a:pPr>
            <a:endParaRPr lang="uk-UA" dirty="0" smtClean="0"/>
          </a:p>
          <a:p>
            <a:pPr marL="342900" indent="-342900" algn="ctr">
              <a:buAutoNum type="arabicPeriod"/>
            </a:pPr>
            <a:endParaRPr lang="uk-UA" dirty="0" smtClean="0"/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14290"/>
            <a:ext cx="68580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i="1" dirty="0" smtClean="0"/>
              <a:t>Перший закон Ньютона:</a:t>
            </a:r>
          </a:p>
          <a:p>
            <a:pPr algn="ctr"/>
            <a:r>
              <a:rPr lang="uk-UA" sz="2400" dirty="0" smtClean="0"/>
              <a:t>Прискорення матеріальної точки прямо пропорційне силі, що на неї діє, та направлене в сторону дії цієї сили.</a:t>
            </a:r>
          </a:p>
          <a:p>
            <a:endParaRPr lang="uk-UA" sz="2400" dirty="0"/>
          </a:p>
        </p:txBody>
      </p:sp>
      <p:pic>
        <p:nvPicPr>
          <p:cNvPr id="1026" name="Picture 2" descr="C:\Users\Ира\Documents\хобби\пр. дорожнього руху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857496"/>
            <a:ext cx="2143140" cy="2946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928662" y="1214422"/>
          <a:ext cx="7858180" cy="531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357166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smtClean="0"/>
              <a:t>Квадратична залежність гальмівного шляху (м) від швидкості</a:t>
            </a:r>
            <a:endParaRPr lang="uk-UA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1262</TotalTime>
  <Words>541</Words>
  <Application>Microsoft Office PowerPoint</Application>
  <PresentationFormat>Экран (4:3)</PresentationFormat>
  <Paragraphs>40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Правила дорожнього руху та Діти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дорожнього руху. Діти</dc:title>
  <dc:creator>Ира</dc:creator>
  <cp:lastModifiedBy>Ира</cp:lastModifiedBy>
  <cp:revision>68</cp:revision>
  <dcterms:created xsi:type="dcterms:W3CDTF">2013-09-09T16:46:43Z</dcterms:created>
  <dcterms:modified xsi:type="dcterms:W3CDTF">2013-09-15T16:23:43Z</dcterms:modified>
</cp:coreProperties>
</file>