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7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3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4127CD4-2994-4D5F-8ECB-962B9F4ED2D0}" type="datetimeFigureOut">
              <a:rPr lang="uk-UA" smtClean="0"/>
              <a:t>21.10.2013</a:t>
            </a:fld>
            <a:endParaRPr lang="uk-UA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6BF29AD-5C15-4A48-8CE8-D9330230C716}" type="slidenum">
              <a:rPr lang="uk-UA" smtClean="0"/>
              <a:t>‹#›</a:t>
            </a:fld>
            <a:endParaRPr lang="uk-UA"/>
          </a:p>
        </p:txBody>
      </p:sp>
      <p:sp>
        <p:nvSpPr>
          <p:cNvPr id="32" name="Прямоугольник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Прямоугольник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56" name="Прямоугольник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Прямоугольник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Прямоугольник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Прямоугольник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p:transition spd="med" advTm="5000">
    <p:newsflash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4127CD4-2994-4D5F-8ECB-962B9F4ED2D0}" type="datetimeFigureOut">
              <a:rPr lang="uk-UA" smtClean="0"/>
              <a:t>21.10.2013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6BF29AD-5C15-4A48-8CE8-D9330230C716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ransition spd="med" advTm="5000">
    <p:newsflash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4127CD4-2994-4D5F-8ECB-962B9F4ED2D0}" type="datetimeFigureOut">
              <a:rPr lang="uk-UA" smtClean="0"/>
              <a:t>21.10.2013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6BF29AD-5C15-4A48-8CE8-D9330230C716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ransition spd="med" advTm="5000">
    <p:newsflash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4127CD4-2994-4D5F-8ECB-962B9F4ED2D0}" type="datetimeFigureOut">
              <a:rPr lang="uk-UA" smtClean="0"/>
              <a:t>21.10.2013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6BF29AD-5C15-4A48-8CE8-D9330230C716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ransition spd="med" advTm="5000">
    <p:newsfla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олилиния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Полилиния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Полилиния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Полилиния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Полилиния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Полилиния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Полилиния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Полилиния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Полилиния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Полилиния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Полилиния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Полилиния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Полилиния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Полилиния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4127CD4-2994-4D5F-8ECB-962B9F4ED2D0}" type="datetimeFigureOut">
              <a:rPr lang="uk-UA" smtClean="0"/>
              <a:t>21.10.2013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6BF29AD-5C15-4A48-8CE8-D9330230C716}" type="slidenum">
              <a:rPr lang="uk-UA" smtClean="0"/>
              <a:t>‹#›</a:t>
            </a:fld>
            <a:endParaRPr lang="uk-UA"/>
          </a:p>
        </p:txBody>
      </p:sp>
      <p:sp>
        <p:nvSpPr>
          <p:cNvPr id="7" name="Прямоугольник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p:transition spd="med" advTm="5000">
    <p:newsfla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4127CD4-2994-4D5F-8ECB-962B9F4ED2D0}" type="datetimeFigureOut">
              <a:rPr lang="uk-UA" smtClean="0"/>
              <a:t>21.10.2013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6BF29AD-5C15-4A48-8CE8-D9330230C716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ransition spd="med" advTm="5000">
    <p:newsfla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4127CD4-2994-4D5F-8ECB-962B9F4ED2D0}" type="datetimeFigureOut">
              <a:rPr lang="uk-UA" smtClean="0"/>
              <a:t>21.10.2013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6BF29AD-5C15-4A48-8CE8-D9330230C716}" type="slidenum">
              <a:rPr lang="uk-UA" smtClean="0"/>
              <a:t>‹#›</a:t>
            </a:fld>
            <a:endParaRPr lang="uk-UA"/>
          </a:p>
        </p:txBody>
      </p:sp>
      <p:sp>
        <p:nvSpPr>
          <p:cNvPr id="16" name="Прямоугольник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Прямоугольник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Прямоугольник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Прямоугольник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p:transition spd="med" advTm="5000">
    <p:newsflash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4127CD4-2994-4D5F-8ECB-962B9F4ED2D0}" type="datetimeFigureOut">
              <a:rPr lang="uk-UA" smtClean="0"/>
              <a:t>21.10.2013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6BF29AD-5C15-4A48-8CE8-D9330230C716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ransition spd="med" advTm="5000">
    <p:newsfla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4127CD4-2994-4D5F-8ECB-962B9F4ED2D0}" type="datetimeFigureOut">
              <a:rPr lang="uk-UA" smtClean="0"/>
              <a:t>21.10.2013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6BF29AD-5C15-4A48-8CE8-D9330230C716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ransition spd="med" advTm="5000">
    <p:newsflash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4127CD4-2994-4D5F-8ECB-962B9F4ED2D0}" type="datetimeFigureOut">
              <a:rPr lang="uk-UA" smtClean="0"/>
              <a:t>21.10.2013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6BF29AD-5C15-4A48-8CE8-D9330230C716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ransition spd="med" advTm="5000">
    <p:newsflash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Группа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Прямая соединительная линия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grpSp>
        <p:nvGrpSpPr>
          <p:cNvPr id="14" name="Группа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Прямая соединительная линия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Группа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Прямая соединительная линия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64127CD4-2994-4D5F-8ECB-962B9F4ED2D0}" type="datetimeFigureOut">
              <a:rPr lang="uk-UA" smtClean="0"/>
              <a:t>21.10.2013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F6BF29AD-5C15-4A48-8CE8-D9330230C716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ransition spd="med" advTm="5000">
    <p:newsflash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Прямоугольник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64127CD4-2994-4D5F-8ECB-962B9F4ED2D0}" type="datetimeFigureOut">
              <a:rPr lang="uk-UA" smtClean="0"/>
              <a:t>21.10.2013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uk-UA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F6BF29AD-5C15-4A48-8CE8-D9330230C716}" type="slidenum">
              <a:rPr lang="uk-UA" smtClean="0"/>
              <a:t>‹#›</a:t>
            </a:fld>
            <a:endParaRPr lang="uk-UA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 spd="med" advTm="5000">
    <p:newsflash/>
  </p:transition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980728"/>
            <a:ext cx="7772400" cy="914400"/>
          </a:xfrm>
        </p:spPr>
        <p:txBody>
          <a:bodyPr/>
          <a:lstStyle/>
          <a:p>
            <a:pPr algn="ctr"/>
            <a:r>
              <a:rPr lang="uk-UA" sz="8000" b="1" i="1" dirty="0" smtClean="0"/>
              <a:t>Шедеври російського кіномистецтва</a:t>
            </a:r>
            <a:r>
              <a:rPr lang="uk-UA" i="1" dirty="0" smtClean="0"/>
              <a:t/>
            </a:r>
            <a:br>
              <a:rPr lang="uk-UA" i="1" dirty="0" smtClean="0"/>
            </a:b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827584" y="4797152"/>
            <a:ext cx="7772400" cy="1508125"/>
          </a:xfrm>
        </p:spPr>
        <p:txBody>
          <a:bodyPr>
            <a:noAutofit/>
          </a:bodyPr>
          <a:lstStyle/>
          <a:p>
            <a:pPr algn="ctr">
              <a:buNone/>
            </a:pPr>
            <a:endParaRPr lang="uk-UA" sz="6600" i="1" dirty="0"/>
          </a:p>
        </p:txBody>
      </p:sp>
    </p:spTree>
  </p:cSld>
  <p:clrMapOvr>
    <a:masterClrMapping/>
  </p:clrMapOvr>
  <p:transition spd="med" advTm="5000">
    <p:newsflash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3789040"/>
            <a:ext cx="3600400" cy="2664296"/>
          </a:xfrm>
        </p:spPr>
        <p:txBody>
          <a:bodyPr/>
          <a:lstStyle/>
          <a:p>
            <a:r>
              <a:rPr lang="uk-UA" sz="1600" dirty="0" err="1" smtClean="0"/>
              <a:t>Данелія</a:t>
            </a:r>
            <a:r>
              <a:rPr lang="uk-UA" sz="1600" dirty="0" smtClean="0"/>
              <a:t> Георгій Миколайович </a:t>
            </a:r>
            <a:r>
              <a:rPr lang="uk-UA" sz="1600" dirty="0" smtClean="0"/>
              <a:t>(</a:t>
            </a:r>
            <a:r>
              <a:rPr lang="ka-GE" sz="1600" dirty="0" smtClean="0"/>
              <a:t>* </a:t>
            </a:r>
            <a:r>
              <a:rPr lang="ka-GE" sz="1600" dirty="0" smtClean="0"/>
              <a:t>25 </a:t>
            </a:r>
            <a:r>
              <a:rPr lang="uk-UA" sz="1600" dirty="0" smtClean="0"/>
              <a:t>серпня 1930, Тбілісі) — радянський кінорежисер і сценарист, заслужений діяч мистецтв РРФСР (1965). Народний артист СРСР (1989). Премія «Золотий Овен» (1994).</a:t>
            </a:r>
            <a:endParaRPr lang="uk-UA" sz="16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716016" y="0"/>
            <a:ext cx="4104456" cy="6309320"/>
          </a:xfrm>
        </p:spPr>
        <p:txBody>
          <a:bodyPr>
            <a:noAutofit/>
          </a:bodyPr>
          <a:lstStyle/>
          <a:p>
            <a:r>
              <a:rPr lang="uk-UA" sz="1400" dirty="0" smtClean="0"/>
              <a:t>У 1955 році закінчив Московський архітектурний інститут. У 1956 Вищі режисерські курси. Уже перший фільм </a:t>
            </a:r>
            <a:r>
              <a:rPr lang="uk-UA" sz="1400" dirty="0" err="1" smtClean="0"/>
              <a:t>Данелії</a:t>
            </a:r>
            <a:r>
              <a:rPr lang="uk-UA" sz="1400" dirty="0" smtClean="0"/>
              <a:t> «Сергій» (спільно з Ігорем </a:t>
            </a:r>
            <a:r>
              <a:rPr lang="uk-UA" sz="1400" dirty="0" err="1" smtClean="0"/>
              <a:t>Таланкіним</a:t>
            </a:r>
            <a:r>
              <a:rPr lang="uk-UA" sz="1400" dirty="0" smtClean="0"/>
              <a:t>) звернув на себе увагу критиків і глядачів. Програмною роботою </a:t>
            </a:r>
            <a:r>
              <a:rPr lang="uk-UA" sz="1400" dirty="0" err="1" smtClean="0"/>
              <a:t>Данелія</a:t>
            </a:r>
            <a:r>
              <a:rPr lang="uk-UA" sz="1400" dirty="0" smtClean="0"/>
              <a:t> став фільм «Я простую Москвою» (1963), який став культурною подією хрущовської відлиги.</a:t>
            </a:r>
          </a:p>
          <a:p>
            <a:r>
              <a:rPr lang="uk-UA" sz="1400" dirty="0" smtClean="0"/>
              <a:t>Починаючи </a:t>
            </a:r>
            <a:r>
              <a:rPr lang="uk-UA" sz="1400" dirty="0" smtClean="0"/>
              <a:t>з картини «Тридцять три» (1965) режисер звертається до жанру сатири, він стає визнаним майстром комедії. Творчість </a:t>
            </a:r>
            <a:r>
              <a:rPr lang="uk-UA" sz="1400" dirty="0" err="1" smtClean="0"/>
              <a:t>Данелія</a:t>
            </a:r>
            <a:r>
              <a:rPr lang="uk-UA" sz="1400" dirty="0" smtClean="0"/>
              <a:t> вирізняє справді глибока сатира, продуманий гротеск, тонкий ліризм і розкриття психологічного образу героїв. Уміння створити злагоджений ансамбль з акторів різних шкіл — особливий дар </a:t>
            </a:r>
            <a:r>
              <a:rPr lang="uk-UA" sz="1400" dirty="0" err="1" smtClean="0"/>
              <a:t>Данелія</a:t>
            </a:r>
            <a:r>
              <a:rPr lang="uk-UA" sz="1400" dirty="0" smtClean="0"/>
              <a:t> як режисера.</a:t>
            </a:r>
          </a:p>
          <a:p>
            <a:r>
              <a:rPr lang="uk-UA" sz="1400" dirty="0" smtClean="0"/>
              <a:t>У </a:t>
            </a:r>
            <a:r>
              <a:rPr lang="uk-UA" sz="1400" dirty="0" smtClean="0"/>
              <a:t>1967—1970 створив кілька мініатюр для сатиричного журналу "</a:t>
            </a:r>
            <a:r>
              <a:rPr lang="uk-UA" sz="1400" dirty="0" err="1" smtClean="0"/>
              <a:t>Фітіль</a:t>
            </a:r>
            <a:r>
              <a:rPr lang="uk-UA" sz="1400" dirty="0" smtClean="0"/>
              <a:t>" (Ґніт).</a:t>
            </a:r>
          </a:p>
          <a:p>
            <a:r>
              <a:rPr lang="uk-UA" sz="1400" dirty="0" smtClean="0"/>
              <a:t>Велику </a:t>
            </a:r>
            <a:r>
              <a:rPr lang="uk-UA" sz="1400" dirty="0" smtClean="0"/>
              <a:t>популярність принесли Георгію </a:t>
            </a:r>
            <a:r>
              <a:rPr lang="uk-UA" sz="1400" dirty="0" err="1" smtClean="0"/>
              <a:t>Данелії</a:t>
            </a:r>
            <a:r>
              <a:rPr lang="uk-UA" sz="1400" dirty="0" smtClean="0"/>
              <a:t> такі картини як «</a:t>
            </a:r>
            <a:r>
              <a:rPr lang="uk-UA" sz="1400" dirty="0" err="1" smtClean="0"/>
              <a:t>Афоня</a:t>
            </a:r>
            <a:r>
              <a:rPr lang="uk-UA" sz="1400" dirty="0" smtClean="0"/>
              <a:t>», «</a:t>
            </a:r>
            <a:r>
              <a:rPr lang="uk-UA" sz="1400" dirty="0" err="1" smtClean="0"/>
              <a:t>Міміно</a:t>
            </a:r>
            <a:r>
              <a:rPr lang="uk-UA" sz="1400" dirty="0" smtClean="0"/>
              <a:t>», «Осінній марафон», «</a:t>
            </a:r>
            <a:r>
              <a:rPr lang="uk-UA" sz="1400" dirty="0" err="1" smtClean="0"/>
              <a:t>Кін-Дза-Дза</a:t>
            </a:r>
            <a:r>
              <a:rPr lang="uk-UA" sz="1400" dirty="0" smtClean="0"/>
              <a:t>».</a:t>
            </a:r>
          </a:p>
          <a:p>
            <a:r>
              <a:rPr lang="uk-UA" sz="1400" dirty="0" smtClean="0"/>
              <a:t>У </a:t>
            </a:r>
            <a:r>
              <a:rPr lang="uk-UA" sz="1400" dirty="0" smtClean="0"/>
              <a:t>1980-ті роки запрошувався до журі Найвищої ліги КВК.</a:t>
            </a:r>
          </a:p>
          <a:p>
            <a:r>
              <a:rPr lang="uk-UA" sz="1400" dirty="0" smtClean="0"/>
              <a:t>Георгій </a:t>
            </a:r>
            <a:r>
              <a:rPr lang="uk-UA" sz="1400" dirty="0" smtClean="0"/>
              <a:t>Миколайович захоплюється живописом, графікою, музикою, вдома зібрав колекцію барабанів. Улюблені режисери — Федеріко Фелліні (особливо фільм «Вісім з половиною»), Микита </a:t>
            </a:r>
            <a:r>
              <a:rPr lang="uk-UA" sz="1400" dirty="0" err="1" smtClean="0"/>
              <a:t>Михалков</a:t>
            </a:r>
            <a:r>
              <a:rPr lang="uk-UA" sz="1400" dirty="0" smtClean="0"/>
              <a:t>.</a:t>
            </a:r>
          </a:p>
          <a:p>
            <a:r>
              <a:rPr lang="uk-UA" sz="1400" dirty="0" smtClean="0"/>
              <a:t>Мешкає </a:t>
            </a:r>
            <a:r>
              <a:rPr lang="uk-UA" sz="1400" dirty="0" smtClean="0"/>
              <a:t>і працює в Москві.</a:t>
            </a:r>
            <a:endParaRPr lang="uk-UA" sz="1400" dirty="0"/>
          </a:p>
        </p:txBody>
      </p:sp>
      <p:pic>
        <p:nvPicPr>
          <p:cNvPr id="5" name="Содержимое 4" descr="7b333c03f71995f830564a3d5a1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611560" y="332656"/>
            <a:ext cx="3911352" cy="3256201"/>
          </a:xfrm>
        </p:spPr>
      </p:pic>
    </p:spTree>
  </p:cSld>
  <p:clrMapOvr>
    <a:masterClrMapping/>
  </p:clrMapOvr>
  <p:transition spd="med" advTm="5000">
    <p:newsfla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07904" y="764704"/>
            <a:ext cx="4978896" cy="4861152"/>
          </a:xfrm>
        </p:spPr>
        <p:txBody>
          <a:bodyPr/>
          <a:lstStyle/>
          <a:p>
            <a:r>
              <a:rPr lang="uk-UA" sz="2000" dirty="0" smtClean="0"/>
              <a:t>Володимир Ростиславович ГАРДИН </a:t>
            </a:r>
            <a:br>
              <a:rPr lang="uk-UA" sz="2000" dirty="0" smtClean="0"/>
            </a:br>
            <a:r>
              <a:rPr lang="uk-UA" sz="2000" dirty="0" smtClean="0"/>
              <a:t> (1877 - 28.5.1965), </a:t>
            </a:r>
            <a:br>
              <a:rPr lang="uk-UA" sz="2000" dirty="0" smtClean="0"/>
            </a:br>
            <a:r>
              <a:rPr lang="uk-UA" sz="2000" dirty="0" smtClean="0"/>
              <a:t> актор, режисер, сценарист, народний артист СРСР (1947). Він був одним із провідних режисерів і сценаристів російського кінематографу, що зароджувався, екранізував багато шедеврів вітчизняної літератури («Ганна </a:t>
            </a:r>
            <a:r>
              <a:rPr lang="uk-UA" sz="2000" dirty="0" err="1" smtClean="0"/>
              <a:t>Кареніна</a:t>
            </a:r>
            <a:r>
              <a:rPr lang="uk-UA" sz="2000" dirty="0" smtClean="0"/>
              <a:t>», «Війна й мир», «Напередодні» і ін.). </a:t>
            </a:r>
            <a:br>
              <a:rPr lang="uk-UA" sz="2000" dirty="0" smtClean="0"/>
            </a:br>
            <a:r>
              <a:rPr lang="uk-UA" sz="2000" dirty="0" smtClean="0"/>
              <a:t/>
            </a:r>
            <a:br>
              <a:rPr lang="uk-UA" sz="2000" dirty="0" smtClean="0"/>
            </a:br>
            <a:r>
              <a:rPr lang="uk-UA" sz="2000" dirty="0" smtClean="0"/>
              <a:t>Після Жовтневої революції став одним з організаторів і керівником Першої </a:t>
            </a:r>
            <a:r>
              <a:rPr lang="uk-UA" sz="2000" dirty="0" err="1" smtClean="0"/>
              <a:t>держкіношколи</a:t>
            </a:r>
            <a:r>
              <a:rPr lang="uk-UA" sz="2000" dirty="0" smtClean="0"/>
              <a:t> в Москві (майбутнього </a:t>
            </a:r>
            <a:r>
              <a:rPr lang="uk-UA" sz="2000" dirty="0" err="1" smtClean="0"/>
              <a:t>Вгіку</a:t>
            </a:r>
            <a:r>
              <a:rPr lang="uk-UA" sz="2000" dirty="0" smtClean="0"/>
              <a:t>), а з настанням епохи звукового кіно яскраво виявив себе і як актор («Зустрічний», «Іудушка </a:t>
            </a:r>
            <a:r>
              <a:rPr lang="uk-UA" sz="2000" dirty="0" err="1" smtClean="0"/>
              <a:t>Головльов</a:t>
            </a:r>
            <a:r>
              <a:rPr lang="uk-UA" sz="2000" dirty="0" smtClean="0"/>
              <a:t>», «Петро </a:t>
            </a:r>
            <a:r>
              <a:rPr lang="en-US" sz="2000" dirty="0" smtClean="0"/>
              <a:t>I»).</a:t>
            </a:r>
            <a:endParaRPr lang="uk-UA" sz="2000" dirty="0"/>
          </a:p>
        </p:txBody>
      </p:sp>
      <p:pic>
        <p:nvPicPr>
          <p:cNvPr id="4" name="Содержимое 3" descr="Vladimir_Gardin_00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83568" y="260648"/>
            <a:ext cx="2857500" cy="3810000"/>
          </a:xfrm>
        </p:spPr>
      </p:pic>
    </p:spTree>
  </p:cSld>
  <p:clrMapOvr>
    <a:masterClrMapping/>
  </p:clrMapOvr>
  <p:transition spd="med" advTm="5000">
    <p:newsfla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4737720" cy="6157296"/>
          </a:xfrm>
        </p:spPr>
        <p:txBody>
          <a:bodyPr/>
          <a:lstStyle/>
          <a:p>
            <a:r>
              <a:rPr lang="uk-UA" sz="1600" dirty="0" smtClean="0"/>
              <a:t>Яків </a:t>
            </a:r>
            <a:r>
              <a:rPr lang="uk-UA" sz="1600" dirty="0" smtClean="0"/>
              <a:t>Олександрович </a:t>
            </a:r>
            <a:r>
              <a:rPr lang="uk-UA" sz="1600" dirty="0" err="1" smtClean="0"/>
              <a:t>Протазанов</a:t>
            </a:r>
            <a:r>
              <a:rPr lang="uk-UA" sz="1600" dirty="0" smtClean="0"/>
              <a:t> — </a:t>
            </a:r>
            <a:r>
              <a:rPr lang="uk-UA" sz="1600" dirty="0" smtClean="0"/>
              <a:t>російський і радянський кінорежисер. Заслужений діяч мистецтв РРФСР (1935) і Узбецької РСР (1943).</a:t>
            </a:r>
            <a:br>
              <a:rPr lang="uk-UA" sz="1600" dirty="0" smtClean="0"/>
            </a:br>
            <a:r>
              <a:rPr lang="uk-UA" sz="1600" dirty="0" smtClean="0"/>
              <a:t/>
            </a:r>
            <a:br>
              <a:rPr lang="uk-UA" sz="1600" dirty="0" smtClean="0"/>
            </a:br>
            <a:r>
              <a:rPr lang="uk-UA" sz="1600" dirty="0" smtClean="0"/>
              <a:t>Народ. 4 лютого 1881 р. Помер 8 серпня 1945 р. Закінчив Московське комерційне училище.</a:t>
            </a:r>
            <a:br>
              <a:rPr lang="uk-UA" sz="1600" dirty="0" smtClean="0"/>
            </a:br>
            <a:r>
              <a:rPr lang="uk-UA" sz="1600" dirty="0" smtClean="0"/>
              <a:t/>
            </a:r>
            <a:br>
              <a:rPr lang="uk-UA" sz="1600" dirty="0" smtClean="0"/>
            </a:br>
            <a:r>
              <a:rPr lang="uk-UA" sz="1600" dirty="0" smtClean="0"/>
              <a:t>Працює в кіно з 1907 р. як сценарист, потім як режисер. Співробітничав у кінофірмі «</a:t>
            </a:r>
            <a:r>
              <a:rPr lang="uk-UA" sz="1600" dirty="0" err="1" smtClean="0"/>
              <a:t>Тіман</a:t>
            </a:r>
            <a:r>
              <a:rPr lang="uk-UA" sz="1600" dirty="0" smtClean="0"/>
              <a:t> і </a:t>
            </a:r>
            <a:r>
              <a:rPr lang="uk-UA" sz="1600" dirty="0" err="1" smtClean="0"/>
              <a:t>Рейнгардт</a:t>
            </a:r>
            <a:r>
              <a:rPr lang="uk-UA" sz="1600" dirty="0" smtClean="0"/>
              <a:t>».</a:t>
            </a:r>
            <a:br>
              <a:rPr lang="uk-UA" sz="1600" dirty="0" smtClean="0"/>
            </a:br>
            <a:r>
              <a:rPr lang="uk-UA" sz="1600" dirty="0" smtClean="0"/>
              <a:t/>
            </a:r>
            <a:br>
              <a:rPr lang="uk-UA" sz="1600" dirty="0" smtClean="0"/>
            </a:br>
            <a:r>
              <a:rPr lang="uk-UA" sz="1600" dirty="0" smtClean="0"/>
              <a:t>Поставив фільми: «Відхід великого старця» (1912), «Які хороші, які свіжі були троянди» (1913), «Ключі щастя» (1913), «Ноктюрн Шопена» (1913), «Розтрощена ваза» (1913), де дебютував як художник-оформлювач і майстер по гриму І. Кавалерідзе.</a:t>
            </a:r>
            <a:br>
              <a:rPr lang="uk-UA" sz="1600" dirty="0" smtClean="0"/>
            </a:br>
            <a:r>
              <a:rPr lang="uk-UA" sz="1600" dirty="0" smtClean="0"/>
              <a:t/>
            </a:r>
            <a:br>
              <a:rPr lang="uk-UA" sz="1600" dirty="0" smtClean="0"/>
            </a:br>
            <a:r>
              <a:rPr lang="uk-UA" sz="1600" dirty="0" smtClean="0"/>
              <a:t>Повернувшись 1923 р. з еміграції, Я. </a:t>
            </a:r>
            <a:r>
              <a:rPr lang="uk-UA" sz="1600" dirty="0" err="1" smtClean="0"/>
              <a:t>Протазанов</a:t>
            </a:r>
            <a:r>
              <a:rPr lang="uk-UA" sz="1600" dirty="0" smtClean="0"/>
              <a:t> створює кінокартини: «</a:t>
            </a:r>
            <a:r>
              <a:rPr lang="uk-UA" sz="1600" dirty="0" err="1" smtClean="0"/>
              <a:t>Аеліта</a:t>
            </a:r>
            <a:r>
              <a:rPr lang="uk-UA" sz="1600" dirty="0" smtClean="0"/>
              <a:t>», «Сорок перший», «Дон Дієго і Пелагея», «Свято святого </a:t>
            </a:r>
            <a:r>
              <a:rPr lang="uk-UA" sz="1600" dirty="0" err="1" smtClean="0"/>
              <a:t>Йоргена</a:t>
            </a:r>
            <a:r>
              <a:rPr lang="uk-UA" sz="1600" dirty="0" smtClean="0"/>
              <a:t>» та ін.</a:t>
            </a:r>
            <a:endParaRPr lang="uk-UA" sz="1600" dirty="0"/>
          </a:p>
        </p:txBody>
      </p:sp>
      <p:pic>
        <p:nvPicPr>
          <p:cNvPr id="4" name="Содержимое 3" descr="Protazanov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228184" y="2276872"/>
            <a:ext cx="2532608" cy="3618011"/>
          </a:xfrm>
        </p:spPr>
      </p:pic>
    </p:spTree>
  </p:cSld>
  <p:clrMapOvr>
    <a:masterClrMapping/>
  </p:clrMapOvr>
  <p:transition spd="med" advTm="5000">
    <p:newsflash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2651894"/>
          </a:xfrm>
        </p:spPr>
        <p:txBody>
          <a:bodyPr/>
          <a:lstStyle/>
          <a:p>
            <a:r>
              <a:rPr lang="uk-UA" sz="1600" dirty="0" smtClean="0"/>
              <a:t>Євген Бауер народився 1865 року в Москві в сім'ї обрусілого чеха музиканта </a:t>
            </a:r>
            <a:r>
              <a:rPr lang="uk-UA" sz="1600" dirty="0" err="1" smtClean="0"/>
              <a:t>Франца</a:t>
            </a:r>
            <a:r>
              <a:rPr lang="uk-UA" sz="1600" dirty="0" smtClean="0"/>
              <a:t> Бауера і оперної співачки. З дитинства виявляв артистизм, брав участь в аматорських постановках (сестри його були професійними актрисами).</a:t>
            </a:r>
            <a:br>
              <a:rPr lang="uk-UA" sz="1600" dirty="0" smtClean="0"/>
            </a:br>
            <a:r>
              <a:rPr lang="uk-UA" sz="1600" dirty="0" smtClean="0"/>
              <a:t/>
            </a:r>
            <a:br>
              <a:rPr lang="uk-UA" sz="1600" dirty="0" smtClean="0"/>
            </a:br>
            <a:r>
              <a:rPr lang="uk-UA" sz="1600" dirty="0" smtClean="0"/>
              <a:t>1887 року закінчив Московське училище живопису, скульптури і зодчества. Змінив багато професій - працював художником-карикатуристом, складав сатиричні замітки для преси. Надалі проявив себе як майстер художньої фотографії, а перейшовши працювати до театру - як постановник, імпресаріо і, в першу чергу, професіонал в області сценографії. У 1890-х роках він одружується з акторкою і танцівницею Ліною </a:t>
            </a:r>
            <a:r>
              <a:rPr lang="uk-UA" sz="1600" dirty="0" err="1" smtClean="0"/>
              <a:t>Анчаровою</a:t>
            </a:r>
            <a:r>
              <a:rPr lang="uk-UA" sz="1600" dirty="0" smtClean="0"/>
              <a:t> (її прізвище він використовував у роки Першої світової війни в псевдонімі «Євгеній </a:t>
            </a:r>
            <a:r>
              <a:rPr lang="uk-UA" sz="1600" dirty="0" err="1" smtClean="0"/>
              <a:t>Анчаров</a:t>
            </a:r>
            <a:r>
              <a:rPr lang="uk-UA" sz="1600" dirty="0" smtClean="0"/>
              <a:t>», так як його прізвище звучало занадто «по-німецьки»).</a:t>
            </a:r>
            <a:endParaRPr lang="uk-UA" sz="1600" dirty="0"/>
          </a:p>
        </p:txBody>
      </p:sp>
      <p:sp>
        <p:nvSpPr>
          <p:cNvPr id="6" name="Текст 5"/>
          <p:cNvSpPr>
            <a:spLocks noGrp="1"/>
          </p:cNvSpPr>
          <p:nvPr>
            <p:ph type="body" idx="2"/>
          </p:nvPr>
        </p:nvSpPr>
        <p:spPr>
          <a:xfrm>
            <a:off x="3635896" y="3356992"/>
            <a:ext cx="5034880" cy="2843808"/>
          </a:xfrm>
        </p:spPr>
        <p:txBody>
          <a:bodyPr>
            <a:normAutofit fontScale="85000" lnSpcReduction="10000"/>
          </a:bodyPr>
          <a:lstStyle/>
          <a:p>
            <a:r>
              <a:rPr lang="ru-RU" dirty="0" err="1" smtClean="0"/>
              <a:t>Вже</a:t>
            </a:r>
            <a:r>
              <a:rPr lang="ru-RU" dirty="0" smtClean="0"/>
              <a:t> в </a:t>
            </a:r>
            <a:r>
              <a:rPr lang="ru-RU" dirty="0" err="1" smtClean="0"/>
              <a:t>зрілі</a:t>
            </a:r>
            <a:r>
              <a:rPr lang="ru-RU" dirty="0" smtClean="0"/>
              <a:t> роки </a:t>
            </a:r>
            <a:r>
              <a:rPr lang="ru-RU" dirty="0" err="1" smtClean="0"/>
              <a:t>Бауер</a:t>
            </a:r>
            <a:r>
              <a:rPr lang="ru-RU" dirty="0" smtClean="0"/>
              <a:t> </a:t>
            </a:r>
            <a:r>
              <a:rPr lang="ru-RU" dirty="0" err="1" smtClean="0"/>
              <a:t>звертається</a:t>
            </a:r>
            <a:r>
              <a:rPr lang="ru-RU" dirty="0" smtClean="0"/>
              <a:t> до </a:t>
            </a:r>
            <a:r>
              <a:rPr lang="ru-RU" dirty="0" err="1" smtClean="0"/>
              <a:t>кінематографа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починає</a:t>
            </a:r>
            <a:r>
              <a:rPr lang="ru-RU" dirty="0" smtClean="0"/>
              <a:t> </a:t>
            </a:r>
            <a:r>
              <a:rPr lang="ru-RU" dirty="0" err="1" smtClean="0"/>
              <a:t>працювати</a:t>
            </a:r>
            <a:r>
              <a:rPr lang="ru-RU" dirty="0" smtClean="0"/>
              <a:t> як </a:t>
            </a:r>
            <a:r>
              <a:rPr lang="ru-RU" dirty="0" err="1" smtClean="0"/>
              <a:t>художник-постановник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режисер</a:t>
            </a:r>
            <a:r>
              <a:rPr lang="ru-RU" dirty="0" smtClean="0"/>
              <a:t>. Перша робота в </a:t>
            </a:r>
            <a:r>
              <a:rPr lang="ru-RU" dirty="0" err="1" smtClean="0"/>
              <a:t>кіно</a:t>
            </a:r>
            <a:r>
              <a:rPr lang="ru-RU" dirty="0" smtClean="0"/>
              <a:t> - </a:t>
            </a:r>
            <a:r>
              <a:rPr lang="ru-RU" dirty="0" err="1" smtClean="0"/>
              <a:t>замовлення</a:t>
            </a:r>
            <a:r>
              <a:rPr lang="ru-RU" dirty="0" smtClean="0"/>
              <a:t> на </a:t>
            </a:r>
            <a:r>
              <a:rPr lang="ru-RU" dirty="0" err="1" smtClean="0"/>
              <a:t>створення</a:t>
            </a:r>
            <a:r>
              <a:rPr lang="ru-RU" dirty="0" smtClean="0"/>
              <a:t> </a:t>
            </a:r>
            <a:r>
              <a:rPr lang="ru-RU" dirty="0" err="1" smtClean="0"/>
              <a:t>декорацій</a:t>
            </a:r>
            <a:r>
              <a:rPr lang="ru-RU" dirty="0" smtClean="0"/>
              <a:t> для </a:t>
            </a:r>
            <a:r>
              <a:rPr lang="ru-RU" dirty="0" err="1" smtClean="0"/>
              <a:t>фільму</a:t>
            </a:r>
            <a:r>
              <a:rPr lang="ru-RU" dirty="0" smtClean="0"/>
              <a:t> «</a:t>
            </a:r>
            <a:r>
              <a:rPr lang="ru-RU" dirty="0" err="1" smtClean="0"/>
              <a:t>Трьохсотріччя</a:t>
            </a:r>
            <a:r>
              <a:rPr lang="ru-RU" dirty="0" smtClean="0"/>
              <a:t> дому </a:t>
            </a:r>
            <a:r>
              <a:rPr lang="ru-RU" dirty="0" err="1" smtClean="0"/>
              <a:t>Романових</a:t>
            </a:r>
            <a:r>
              <a:rPr lang="ru-RU" dirty="0" smtClean="0"/>
              <a:t>» (1913) Торгового Дому </a:t>
            </a:r>
            <a:r>
              <a:rPr lang="ru-RU" dirty="0" err="1" smtClean="0"/>
              <a:t>Дранкова</a:t>
            </a:r>
            <a:r>
              <a:rPr lang="ru-RU" dirty="0" smtClean="0"/>
              <a:t>, </a:t>
            </a:r>
            <a:r>
              <a:rPr lang="ru-RU" dirty="0" err="1" smtClean="0"/>
              <a:t>потім</a:t>
            </a:r>
            <a:r>
              <a:rPr lang="ru-RU" dirty="0" smtClean="0"/>
              <a:t> </a:t>
            </a:r>
            <a:r>
              <a:rPr lang="ru-RU" dirty="0" err="1" smtClean="0"/>
              <a:t>Бауер</a:t>
            </a:r>
            <a:r>
              <a:rPr lang="ru-RU" dirty="0" smtClean="0"/>
              <a:t> в </a:t>
            </a:r>
            <a:r>
              <a:rPr lang="ru-RU" dirty="0" err="1" smtClean="0"/>
              <a:t>якості</a:t>
            </a:r>
            <a:r>
              <a:rPr lang="ru-RU" dirty="0" smtClean="0"/>
              <a:t> </a:t>
            </a:r>
            <a:r>
              <a:rPr lang="ru-RU" dirty="0" err="1" smtClean="0"/>
              <a:t>постановника</a:t>
            </a:r>
            <a:r>
              <a:rPr lang="ru-RU" dirty="0" smtClean="0"/>
              <a:t> ставить для </a:t>
            </a:r>
            <a:r>
              <a:rPr lang="ru-RU" dirty="0" err="1" smtClean="0"/>
              <a:t>цієї</a:t>
            </a:r>
            <a:r>
              <a:rPr lang="ru-RU" dirty="0" smtClean="0"/>
              <a:t> </a:t>
            </a:r>
            <a:r>
              <a:rPr lang="ru-RU" dirty="0" err="1" smtClean="0"/>
              <a:t>компанії</a:t>
            </a:r>
            <a:r>
              <a:rPr lang="ru-RU" dirty="0" smtClean="0"/>
              <a:t> </a:t>
            </a:r>
            <a:r>
              <a:rPr lang="ru-RU" dirty="0" err="1" smtClean="0"/>
              <a:t>чотири</a:t>
            </a:r>
            <a:r>
              <a:rPr lang="ru-RU" dirty="0" smtClean="0"/>
              <a:t> </a:t>
            </a:r>
            <a:r>
              <a:rPr lang="ru-RU" dirty="0" err="1" smtClean="0"/>
              <a:t>фільми</a:t>
            </a:r>
            <a:r>
              <a:rPr lang="ru-RU" dirty="0" smtClean="0"/>
              <a:t>. Перспективного </a:t>
            </a:r>
            <a:r>
              <a:rPr lang="ru-RU" dirty="0" err="1" smtClean="0"/>
              <a:t>постановника</a:t>
            </a:r>
            <a:r>
              <a:rPr lang="ru-RU" dirty="0" smtClean="0"/>
              <a:t> </a:t>
            </a:r>
            <a:r>
              <a:rPr lang="ru-RU" dirty="0" err="1" smtClean="0"/>
              <a:t>переманює</a:t>
            </a:r>
            <a:r>
              <a:rPr lang="ru-RU" dirty="0" smtClean="0"/>
              <a:t> </a:t>
            </a:r>
            <a:r>
              <a:rPr lang="ru-RU" dirty="0" err="1" smtClean="0"/>
              <a:t>московське</a:t>
            </a:r>
            <a:r>
              <a:rPr lang="ru-RU" dirty="0" smtClean="0"/>
              <a:t> </a:t>
            </a:r>
            <a:r>
              <a:rPr lang="ru-RU" dirty="0" err="1" smtClean="0"/>
              <a:t>відділення</a:t>
            </a:r>
            <a:r>
              <a:rPr lang="ru-RU" dirty="0" smtClean="0"/>
              <a:t> </a:t>
            </a:r>
            <a:r>
              <a:rPr lang="ru-RU" dirty="0" err="1" smtClean="0"/>
              <a:t>французької</a:t>
            </a:r>
            <a:r>
              <a:rPr lang="ru-RU" dirty="0" smtClean="0"/>
              <a:t> </a:t>
            </a:r>
            <a:r>
              <a:rPr lang="ru-RU" dirty="0" err="1" smtClean="0"/>
              <a:t>компанії</a:t>
            </a:r>
            <a:r>
              <a:rPr lang="ru-RU" dirty="0" smtClean="0"/>
              <a:t> «</a:t>
            </a:r>
            <a:r>
              <a:rPr lang="ru-RU" dirty="0" err="1" smtClean="0"/>
              <a:t>Брати</a:t>
            </a:r>
            <a:r>
              <a:rPr lang="ru-RU" dirty="0" smtClean="0"/>
              <a:t> Пате», для </a:t>
            </a:r>
            <a:r>
              <a:rPr lang="ru-RU" dirty="0" err="1" smtClean="0"/>
              <a:t>якого</a:t>
            </a:r>
            <a:r>
              <a:rPr lang="ru-RU" dirty="0" smtClean="0"/>
              <a:t> </a:t>
            </a:r>
            <a:r>
              <a:rPr lang="ru-RU" dirty="0" err="1" smtClean="0"/>
              <a:t>Бауер</a:t>
            </a:r>
            <a:r>
              <a:rPr lang="ru-RU" dirty="0" smtClean="0"/>
              <a:t> ставить </a:t>
            </a:r>
            <a:r>
              <a:rPr lang="ru-RU" dirty="0" err="1" smtClean="0"/>
              <a:t>ще</a:t>
            </a:r>
            <a:r>
              <a:rPr lang="ru-RU" dirty="0" smtClean="0"/>
              <a:t> </a:t>
            </a:r>
            <a:r>
              <a:rPr lang="ru-RU" dirty="0" err="1" smtClean="0"/>
              <a:t>чотири</a:t>
            </a:r>
            <a:r>
              <a:rPr lang="ru-RU" dirty="0" smtClean="0"/>
              <a:t> </a:t>
            </a:r>
            <a:r>
              <a:rPr lang="ru-RU" dirty="0" err="1" smtClean="0"/>
              <a:t>фільми</a:t>
            </a:r>
            <a:r>
              <a:rPr lang="ru-RU" dirty="0" smtClean="0"/>
              <a:t>,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чого</a:t>
            </a:r>
            <a:r>
              <a:rPr lang="ru-RU" dirty="0" smtClean="0"/>
              <a:t> остаточно переходить на роботу в </a:t>
            </a:r>
            <a:r>
              <a:rPr lang="ru-RU" dirty="0" err="1" smtClean="0"/>
              <a:t>Торговий</a:t>
            </a:r>
            <a:r>
              <a:rPr lang="ru-RU" dirty="0" smtClean="0"/>
              <a:t> </a:t>
            </a:r>
            <a:r>
              <a:rPr lang="ru-RU" dirty="0" err="1" smtClean="0"/>
              <a:t>дім</a:t>
            </a:r>
            <a:r>
              <a:rPr lang="ru-RU" dirty="0" smtClean="0"/>
              <a:t> </a:t>
            </a:r>
            <a:r>
              <a:rPr lang="ru-RU" dirty="0" err="1" smtClean="0"/>
              <a:t>Ханжонкова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був</a:t>
            </a:r>
            <a:r>
              <a:rPr lang="ru-RU" dirty="0" smtClean="0"/>
              <a:t> у той час </a:t>
            </a:r>
            <a:r>
              <a:rPr lang="ru-RU" dirty="0" err="1" smtClean="0"/>
              <a:t>безумовним</a:t>
            </a:r>
            <a:r>
              <a:rPr lang="ru-RU" dirty="0" smtClean="0"/>
              <a:t> </a:t>
            </a:r>
            <a:r>
              <a:rPr lang="ru-RU" dirty="0" err="1" smtClean="0"/>
              <a:t>лідером</a:t>
            </a:r>
            <a:r>
              <a:rPr lang="ru-RU" dirty="0" smtClean="0"/>
              <a:t> в </a:t>
            </a:r>
            <a:r>
              <a:rPr lang="ru-RU" dirty="0" err="1" smtClean="0"/>
              <a:t>російській</a:t>
            </a:r>
            <a:r>
              <a:rPr lang="ru-RU" dirty="0" smtClean="0"/>
              <a:t> </a:t>
            </a:r>
            <a:r>
              <a:rPr lang="ru-RU" dirty="0" err="1" smtClean="0"/>
              <a:t>кінопромисловості</a:t>
            </a:r>
            <a:r>
              <a:rPr lang="ru-RU" dirty="0" smtClean="0"/>
              <a:t>.</a:t>
            </a:r>
            <a:endParaRPr lang="uk-UA" dirty="0"/>
          </a:p>
        </p:txBody>
      </p:sp>
      <p:pic>
        <p:nvPicPr>
          <p:cNvPr id="4" name="Содержимое 3" descr="eugene_bauer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683568" y="3789040"/>
            <a:ext cx="2609840" cy="2609840"/>
          </a:xfrm>
        </p:spPr>
      </p:pic>
    </p:spTree>
  </p:cSld>
  <p:clrMapOvr>
    <a:masterClrMapping/>
  </p:clrMapOvr>
  <p:transition spd="med" advTm="5000">
    <p:newsflash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914400" y="512064"/>
            <a:ext cx="4449688" cy="5869264"/>
          </a:xfrm>
        </p:spPr>
        <p:txBody>
          <a:bodyPr/>
          <a:lstStyle/>
          <a:p>
            <a:r>
              <a:rPr lang="vi-VN" sz="1600" dirty="0" smtClean="0"/>
              <a:t>Григо́рій Васи́льович Алекса́ндров (справжне прізвище — Мормоненко; * 10 (23) січня 1903, Єкатеринбург — † 16 грудня 1983) — російський радянський кінорежисер і сценарист. Народний артист СРСР (1948). Герой Соціалістичної Праці (1973</a:t>
            </a:r>
            <a:r>
              <a:rPr lang="vi-VN" sz="1600" dirty="0" smtClean="0"/>
              <a:t>).</a:t>
            </a:r>
            <a:r>
              <a:rPr lang="uk-UA" sz="1600" dirty="0" smtClean="0"/>
              <a:t/>
            </a:r>
            <a:br>
              <a:rPr lang="uk-UA" sz="1600" dirty="0" smtClean="0"/>
            </a:br>
            <a:r>
              <a:rPr lang="uk-UA" sz="1600" dirty="0" smtClean="0"/>
              <a:t>Творчу діяльність в кіно почав 1924. Як співрежисер брав участь у постановці фільмів Сергія </a:t>
            </a:r>
            <a:r>
              <a:rPr lang="uk-UA" sz="1600" dirty="0" err="1" smtClean="0"/>
              <a:t>Ейзенштейна</a:t>
            </a:r>
            <a:r>
              <a:rPr lang="uk-UA" sz="1600" dirty="0" smtClean="0"/>
              <a:t> «Страйк» (1924), «Броненосець </a:t>
            </a:r>
            <a:r>
              <a:rPr lang="uk-UA" sz="1600" dirty="0" err="1" smtClean="0"/>
              <a:t>„Потьомкін“</a:t>
            </a:r>
            <a:r>
              <a:rPr lang="uk-UA" sz="1600" dirty="0" smtClean="0"/>
              <a:t>» (1925), «Жовтень» (1927). 1934 поставив першу радянську музичну комедію «Веселі хлоп'ята».</a:t>
            </a:r>
            <a:br>
              <a:rPr lang="uk-UA" sz="1600" dirty="0" smtClean="0"/>
            </a:br>
            <a:r>
              <a:rPr lang="uk-UA" sz="1600" dirty="0" smtClean="0"/>
              <a:t/>
            </a:r>
            <a:br>
              <a:rPr lang="uk-UA" sz="1600" dirty="0" smtClean="0"/>
            </a:br>
            <a:r>
              <a:rPr lang="uk-UA" sz="1600" dirty="0" smtClean="0"/>
              <a:t>Створив кінокомедії:</a:t>
            </a:r>
            <a:br>
              <a:rPr lang="uk-UA" sz="1600" dirty="0" smtClean="0"/>
            </a:br>
            <a:r>
              <a:rPr lang="uk-UA" sz="1600" dirty="0" smtClean="0"/>
              <a:t>«Цирк» (1936),</a:t>
            </a:r>
            <a:br>
              <a:rPr lang="uk-UA" sz="1600" dirty="0" smtClean="0"/>
            </a:br>
            <a:r>
              <a:rPr lang="uk-UA" sz="1600" dirty="0" smtClean="0"/>
              <a:t>«Волга-Волга» (1938)</a:t>
            </a:r>
            <a:br>
              <a:rPr lang="uk-UA" sz="1600" dirty="0" smtClean="0"/>
            </a:br>
            <a:r>
              <a:rPr lang="uk-UA" sz="1600" dirty="0" smtClean="0"/>
              <a:t>«Світлий шлях» та інші.</a:t>
            </a:r>
            <a:br>
              <a:rPr lang="uk-UA" sz="1600" dirty="0" smtClean="0"/>
            </a:br>
            <a:r>
              <a:rPr lang="uk-UA" sz="1600" dirty="0" smtClean="0"/>
              <a:t/>
            </a:r>
            <a:br>
              <a:rPr lang="uk-UA" sz="1600" dirty="0" smtClean="0"/>
            </a:br>
            <a:r>
              <a:rPr lang="uk-UA" sz="1600" dirty="0" smtClean="0"/>
              <a:t>Александров — постановник </a:t>
            </a:r>
            <a:r>
              <a:rPr lang="uk-UA" sz="1600" dirty="0" err="1" smtClean="0"/>
              <a:t>художних</a:t>
            </a:r>
            <a:r>
              <a:rPr lang="uk-UA" sz="1600" dirty="0" smtClean="0"/>
              <a:t> фільмів</a:t>
            </a:r>
            <a:br>
              <a:rPr lang="uk-UA" sz="1600" dirty="0" smtClean="0"/>
            </a:br>
            <a:r>
              <a:rPr lang="uk-UA" sz="1600" dirty="0" smtClean="0"/>
              <a:t>«Зустріч на Ельбі» (1949),</a:t>
            </a:r>
            <a:br>
              <a:rPr lang="uk-UA" sz="1600" dirty="0" smtClean="0"/>
            </a:br>
            <a:r>
              <a:rPr lang="uk-UA" sz="1600" dirty="0" smtClean="0"/>
              <a:t>«Композитор </a:t>
            </a:r>
            <a:r>
              <a:rPr lang="uk-UA" sz="1600" dirty="0" err="1" smtClean="0"/>
              <a:t>Глінка</a:t>
            </a:r>
            <a:r>
              <a:rPr lang="uk-UA" sz="1600" dirty="0" smtClean="0"/>
              <a:t>» (1952), ряду документальних фільмів.</a:t>
            </a:r>
            <a:endParaRPr lang="uk-UA" sz="1600" dirty="0"/>
          </a:p>
        </p:txBody>
      </p:sp>
      <p:pic>
        <p:nvPicPr>
          <p:cNvPr id="7" name="Содержимое 6" descr="default.jpe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652120" y="260648"/>
            <a:ext cx="3096344" cy="4170117"/>
          </a:xfrm>
        </p:spPr>
      </p:pic>
    </p:spTree>
  </p:cSld>
  <p:clrMapOvr>
    <a:masterClrMapping/>
  </p:clrMapOvr>
  <p:transition spd="med" advTm="5000">
    <p:newsflash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3702050"/>
            <a:ext cx="7920880" cy="3155950"/>
          </a:xfrm>
        </p:spPr>
        <p:txBody>
          <a:bodyPr/>
          <a:lstStyle/>
          <a:p>
            <a:r>
              <a:rPr lang="uk-UA" sz="1600" dirty="0" smtClean="0"/>
              <a:t/>
            </a:r>
            <a:br>
              <a:rPr lang="uk-UA" sz="1600" dirty="0" smtClean="0"/>
            </a:br>
            <a:endParaRPr lang="uk-UA" sz="1600" dirty="0"/>
          </a:p>
        </p:txBody>
      </p:sp>
      <p:sp>
        <p:nvSpPr>
          <p:cNvPr id="5" name="Текст 4"/>
          <p:cNvSpPr>
            <a:spLocks noGrp="1"/>
          </p:cNvSpPr>
          <p:nvPr>
            <p:ph type="body" idx="2"/>
          </p:nvPr>
        </p:nvSpPr>
        <p:spPr>
          <a:xfrm>
            <a:off x="2987824" y="260648"/>
            <a:ext cx="6156176" cy="3600400"/>
          </a:xfrm>
        </p:spPr>
        <p:txBody>
          <a:bodyPr>
            <a:noAutofit/>
          </a:bodyPr>
          <a:lstStyle/>
          <a:p>
            <a:endParaRPr lang="uk-UA" sz="1600" dirty="0" smtClean="0"/>
          </a:p>
          <a:p>
            <a:r>
              <a:rPr lang="vi-VN" sz="1600" dirty="0" smtClean="0"/>
              <a:t>Михайло Калатозов</a:t>
            </a:r>
            <a:r>
              <a:rPr lang="uk-UA" sz="1600" dirty="0" smtClean="0"/>
              <a:t> Костянтинович</a:t>
            </a:r>
            <a:r>
              <a:rPr lang="vi-VN" sz="1600" dirty="0" smtClean="0"/>
              <a:t> </a:t>
            </a:r>
            <a:r>
              <a:rPr lang="vi-VN" sz="1600" dirty="0" smtClean="0"/>
              <a:t>(справжнє прізвище Калатозішві́лі) народився 28 грудня 1903 в Тіфлісі. У 1923 почав працювати в грузинському кіно, з 1928 — кінорежисер. У 1933 поступив в аспірантуру ленінградської Академії мизтецтвознавства, потім був директором Тбіліської кіностудії. Значною роботою Михайла Калатозова стала картина «Валерій Чкалов» (1941). Широта творчого діапазону, уміння використовувати різноманітні виразні засоби позначилися в кінокомедії «Вірні друзі» (1954).</a:t>
            </a:r>
          </a:p>
          <a:p>
            <a:r>
              <a:rPr lang="vi-VN" sz="1600" dirty="0" smtClean="0"/>
              <a:t>Найвідоміший </a:t>
            </a:r>
            <a:r>
              <a:rPr lang="vi-VN" sz="1600" dirty="0" smtClean="0"/>
              <a:t>фільм Калатозова «Летять журавлі» (1957), що приніс йому і операторові С. П. Урусевському світове визнання і низку міжнародних премій («Золота пальмова гілка» на 11-му Міжнародному кінофестивалі в Канні і інші). Гра акторів Тетяни Самойлової і О. В. Баталова, натхненний монтаж масових сцен, надзвичайна рухливість камери зробили цей фільм твором, виконаним тонкої ліричної краси і трагедійної сили.</a:t>
            </a:r>
          </a:p>
          <a:p>
            <a:r>
              <a:rPr lang="vi-VN" sz="1600" dirty="0" smtClean="0"/>
              <a:t>Документи </a:t>
            </a:r>
            <a:r>
              <a:rPr lang="vi-VN" sz="1600" dirty="0" smtClean="0"/>
              <a:t>про експедицію Умберто Нобіле до Північного полюса лягли в основу фільму «Червоний намет» (1970, спільна італо-радянська постановка).</a:t>
            </a:r>
          </a:p>
          <a:p>
            <a:r>
              <a:rPr lang="vi-VN" sz="1600" dirty="0" smtClean="0"/>
              <a:t>Син </a:t>
            </a:r>
            <a:r>
              <a:rPr lang="vi-VN" sz="1600" dirty="0" smtClean="0"/>
              <a:t>Калатозішвілі Георгій Михайлович і внук Калатозішвілі Михайло Георгійович — також були кінорежисерами.</a:t>
            </a:r>
            <a:endParaRPr lang="uk-UA" sz="1600" dirty="0"/>
          </a:p>
        </p:txBody>
      </p:sp>
      <p:pic>
        <p:nvPicPr>
          <p:cNvPr id="4" name="Содержимое 3" descr="kalatozov_1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395536" y="404664"/>
            <a:ext cx="2540000" cy="3213100"/>
          </a:xfrm>
        </p:spPr>
      </p:pic>
    </p:spTree>
  </p:cSld>
  <p:clrMapOvr>
    <a:masterClrMapping/>
  </p:clrMapOvr>
  <p:transition spd="med" advTm="5000">
    <p:newsflash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76056" y="3212976"/>
            <a:ext cx="3744416" cy="3312368"/>
          </a:xfrm>
        </p:spPr>
        <p:txBody>
          <a:bodyPr/>
          <a:lstStyle/>
          <a:p>
            <a:r>
              <a:rPr lang="uk-UA" sz="1600" dirty="0" smtClean="0"/>
              <a:t>Перші </a:t>
            </a:r>
            <a:r>
              <a:rPr lang="uk-UA" sz="1600" dirty="0" err="1" smtClean="0"/>
              <a:t>кінороботи</a:t>
            </a:r>
            <a:r>
              <a:rPr lang="uk-UA" sz="1600" dirty="0" smtClean="0"/>
              <a:t/>
            </a:r>
            <a:br>
              <a:rPr lang="uk-UA" sz="1600" dirty="0" smtClean="0"/>
            </a:br>
            <a:r>
              <a:rPr lang="uk-UA" sz="1600" dirty="0" smtClean="0"/>
              <a:t>Його </a:t>
            </a:r>
            <a:r>
              <a:rPr lang="uk-UA" sz="1600" dirty="0" smtClean="0"/>
              <a:t>дебют приголомшив тодішній кіносвіт. Дипломна робота режисера-початківця, короткометражка «Каток і скрипка», на Нью-Йоркському фестивалі студентських фільмів у 1961 році отримала головний приз. Потім він працював на кіностудії «</a:t>
            </a:r>
            <a:r>
              <a:rPr lang="uk-UA" sz="1600" dirty="0" err="1" smtClean="0"/>
              <a:t>Мосфільм</a:t>
            </a:r>
            <a:r>
              <a:rPr lang="uk-UA" sz="1600" dirty="0" smtClean="0"/>
              <a:t>». Андрій Тарковський був автором і співавтором сценаріїв «Антарктида — далека країна», «Один шанс з тисячі», «</a:t>
            </a:r>
            <a:r>
              <a:rPr lang="uk-UA" sz="1600" dirty="0" err="1" smtClean="0"/>
              <a:t>Гофманіана</a:t>
            </a:r>
            <a:r>
              <a:rPr lang="uk-UA" sz="1600" dirty="0" smtClean="0"/>
              <a:t>», «Бережися! Змій!», він також знявся у фільмах «Мені 20 років», «Сергій </a:t>
            </a:r>
            <a:r>
              <a:rPr lang="uk-UA" sz="1600" dirty="0" err="1" smtClean="0"/>
              <a:t>Лазо</a:t>
            </a:r>
            <a:r>
              <a:rPr lang="uk-UA" sz="1600" dirty="0" smtClean="0"/>
              <a:t>».</a:t>
            </a:r>
            <a:endParaRPr lang="uk-UA" sz="16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3568" y="188640"/>
            <a:ext cx="7632848" cy="3096344"/>
          </a:xfrm>
        </p:spPr>
        <p:txBody>
          <a:bodyPr>
            <a:normAutofit lnSpcReduction="10000"/>
          </a:bodyPr>
          <a:lstStyle/>
          <a:p>
            <a:r>
              <a:rPr lang="vi-VN" sz="1600" dirty="0" smtClean="0"/>
              <a:t>Андрі́й Арсе́нійович Тарко́вський </a:t>
            </a:r>
            <a:r>
              <a:rPr lang="vi-VN" sz="1600" dirty="0" smtClean="0"/>
              <a:t>(4 </a:t>
            </a:r>
            <a:r>
              <a:rPr lang="vi-VN" sz="1600" dirty="0" smtClean="0"/>
              <a:t>квітня 1932 — †29 грудня 1986) — радянський кінорежисер. Син поета Арсенія Тарковського</a:t>
            </a:r>
            <a:r>
              <a:rPr lang="vi-VN" sz="1600" dirty="0" smtClean="0"/>
              <a:t>.</a:t>
            </a:r>
            <a:endParaRPr lang="uk-UA" sz="1600" dirty="0" smtClean="0"/>
          </a:p>
          <a:p>
            <a:r>
              <a:rPr lang="uk-UA" sz="1600" dirty="0" smtClean="0"/>
              <a:t>Народився Андрій Арсенійович 4 квітня 1932 року в селі </a:t>
            </a:r>
            <a:r>
              <a:rPr lang="uk-UA" sz="1600" dirty="0" err="1" smtClean="0"/>
              <a:t>Завражьє</a:t>
            </a:r>
            <a:r>
              <a:rPr lang="uk-UA" sz="1600" dirty="0" smtClean="0"/>
              <a:t> під містом </a:t>
            </a:r>
            <a:r>
              <a:rPr lang="uk-UA" sz="1600" dirty="0" err="1" smtClean="0"/>
              <a:t>Юр'євець</a:t>
            </a:r>
            <a:r>
              <a:rPr lang="uk-UA" sz="1600" dirty="0" smtClean="0"/>
              <a:t> Івановської області, батько — відомий радянський поет Арсеній Тарковський, народжений у Кіровограді, Україна, </a:t>
            </a:r>
            <a:r>
              <a:rPr lang="uk-UA" sz="1600" dirty="0" err="1" smtClean="0"/>
              <a:t>вихідець</a:t>
            </a:r>
            <a:r>
              <a:rPr lang="uk-UA" sz="1600" dirty="0" smtClean="0"/>
              <a:t> із давнього шляхетського польського роду. Мати — Марія Іванівна Вишнякова — теж писала вірші і познайомилася з майбутнім чоловіком у Москві на Вищих літературних курсах. Шлюб швидко розпався, оскільки Арсеній Тарковський пішов із сім'ї. Мати пішла працювати в друкарню, де працювала все своє життя. Андрій ріс у тяжкій ситуації безбатченка, помноженій на голод і тягар війни. Це деякою мірою викликало в нього комплекс сирітства, який відчувається в автобіографічному фільмі «Дзеркало» (1974).</a:t>
            </a:r>
            <a:endParaRPr lang="uk-UA" sz="1600" dirty="0"/>
          </a:p>
        </p:txBody>
      </p:sp>
      <p:pic>
        <p:nvPicPr>
          <p:cNvPr id="5" name="Содержимое 4" descr="1347952826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611560" y="3645024"/>
            <a:ext cx="4286250" cy="2876550"/>
          </a:xfrm>
        </p:spPr>
      </p:pic>
    </p:spTree>
  </p:cSld>
  <p:clrMapOvr>
    <a:masterClrMapping/>
  </p:clrMapOvr>
  <p:transition spd="med" advTm="5000">
    <p:newsflash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3933056"/>
            <a:ext cx="3600400" cy="2592288"/>
          </a:xfrm>
        </p:spPr>
        <p:txBody>
          <a:bodyPr/>
          <a:lstStyle/>
          <a:p>
            <a:r>
              <a:rPr lang="uk-UA" sz="1600" dirty="0" smtClean="0"/>
              <a:t>Фільмографія</a:t>
            </a:r>
            <a:r>
              <a:rPr lang="uk-UA" sz="1600" dirty="0" smtClean="0"/>
              <a:t/>
            </a:r>
            <a:br>
              <a:rPr lang="uk-UA" sz="1600" dirty="0" smtClean="0"/>
            </a:br>
            <a:r>
              <a:rPr lang="uk-UA" sz="1600" dirty="0" smtClean="0"/>
              <a:t>1955 — Ляна (актор)</a:t>
            </a:r>
            <a:br>
              <a:rPr lang="uk-UA" sz="1600" dirty="0" smtClean="0"/>
            </a:br>
            <a:r>
              <a:rPr lang="uk-UA" sz="1600" dirty="0" smtClean="0"/>
              <a:t>1956 — Довгий шлях</a:t>
            </a:r>
            <a:br>
              <a:rPr lang="uk-UA" sz="1600" dirty="0" smtClean="0"/>
            </a:br>
            <a:r>
              <a:rPr lang="uk-UA" sz="1600" dirty="0" smtClean="0"/>
              <a:t>1958 — Вітер (актор)</a:t>
            </a:r>
            <a:br>
              <a:rPr lang="uk-UA" sz="1600" dirty="0" smtClean="0"/>
            </a:br>
            <a:r>
              <a:rPr lang="uk-UA" sz="1600" dirty="0" smtClean="0"/>
              <a:t>1958 — Жених з того світу</a:t>
            </a:r>
            <a:br>
              <a:rPr lang="uk-UA" sz="1600" dirty="0" smtClean="0"/>
            </a:br>
            <a:r>
              <a:rPr lang="uk-UA" sz="1600" dirty="0" smtClean="0"/>
              <a:t>1960 — Тричі воскреслий</a:t>
            </a:r>
            <a:br>
              <a:rPr lang="uk-UA" sz="1600" dirty="0" smtClean="0"/>
            </a:br>
            <a:r>
              <a:rPr lang="uk-UA" sz="1600" dirty="0" smtClean="0"/>
              <a:t>1961 — Пес Барбос і незвичайний крос</a:t>
            </a:r>
            <a:br>
              <a:rPr lang="uk-UA" sz="1600" dirty="0" smtClean="0"/>
            </a:br>
            <a:r>
              <a:rPr lang="uk-UA" sz="1600" dirty="0" smtClean="0"/>
              <a:t>1961 — </a:t>
            </a:r>
            <a:r>
              <a:rPr lang="uk-UA" sz="1600" dirty="0" smtClean="0"/>
              <a:t>Самогонники</a:t>
            </a:r>
            <a:r>
              <a:rPr lang="uk-UA" sz="1600" dirty="0" smtClean="0"/>
              <a:t/>
            </a:r>
            <a:br>
              <a:rPr lang="uk-UA" sz="1600" dirty="0" smtClean="0"/>
            </a:br>
            <a:r>
              <a:rPr lang="uk-UA" sz="1600" dirty="0" smtClean="0"/>
              <a:t>1965 — Операція «И» та інші пригоди </a:t>
            </a:r>
            <a:r>
              <a:rPr lang="uk-UA" sz="1600" dirty="0" err="1" smtClean="0"/>
              <a:t>Шурика</a:t>
            </a:r>
            <a:r>
              <a:rPr lang="uk-UA" sz="1600" dirty="0" smtClean="0"/>
              <a:t/>
            </a:r>
            <a:br>
              <a:rPr lang="uk-UA" sz="1600" dirty="0" smtClean="0"/>
            </a:br>
            <a:r>
              <a:rPr lang="uk-UA" sz="1600" dirty="0" smtClean="0"/>
              <a:t>1967 — Кавказька полонянка, або Нові пригоди </a:t>
            </a:r>
            <a:r>
              <a:rPr lang="uk-UA" sz="1600" dirty="0" err="1" smtClean="0"/>
              <a:t>Шурика</a:t>
            </a:r>
            <a:endParaRPr lang="uk-UA" sz="16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260648"/>
            <a:ext cx="8206680" cy="3312368"/>
          </a:xfrm>
        </p:spPr>
        <p:txBody>
          <a:bodyPr>
            <a:normAutofit lnSpcReduction="10000"/>
          </a:bodyPr>
          <a:lstStyle/>
          <a:p>
            <a:r>
              <a:rPr lang="vi-VN" sz="1600" dirty="0" smtClean="0"/>
              <a:t>Гайда́й Леоні́д Йо́вич (*30 січня 1923, Свободний, Амурська область — †19 листопада 1993, Москва) — радянський кінорежисер, кіносценарист, актор, Народний артист РРФСР (1974), народний артист СРСР (1989) російсько-українського походження. Автор таких популярних кінокомедій, як «Кавказька полонянка», «Операція И» та ін. Детективна кінокомедія Леоніда Гайдая — «Діамантова рука» з Юрієм Нікуліним посіла перше місце у прокаті. Новела «Вождь червоношкірих» стала шедевром радянської комедії. Три фільми з десятки найкасовіших, знятих кіностудією «Мосфільм», — справа рук Гайдая.</a:t>
            </a:r>
          </a:p>
          <a:p>
            <a:endParaRPr lang="vi-VN" sz="1600" dirty="0" smtClean="0"/>
          </a:p>
          <a:p>
            <a:r>
              <a:rPr lang="vi-VN" sz="1600" dirty="0" smtClean="0"/>
              <a:t>Батько відомого радянського режисера Леоніда Гайдая Йов Сидорович Гайдай (1886–1965) народився у селі (на той час хуторі) Оріхівщина. Швидше за все він належав до відомого роду Гайдаїв, корені якого перепліталися зі славним козацьким родом Горленків, дворянськими родами Домонтовичів і Пультроків.</a:t>
            </a:r>
            <a:endParaRPr lang="uk-UA" sz="1600" dirty="0"/>
          </a:p>
        </p:txBody>
      </p:sp>
      <p:pic>
        <p:nvPicPr>
          <p:cNvPr id="5" name="Содержимое 4" descr="image121150_bb729b6a276b23afb298caa00aa1192c1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4211960" y="3717032"/>
            <a:ext cx="4666201" cy="2785792"/>
          </a:xfrm>
        </p:spPr>
      </p:pic>
    </p:spTree>
  </p:cSld>
  <p:clrMapOvr>
    <a:masterClrMapping/>
  </p:clrMapOvr>
  <p:transition spd="med" advTm="5000">
    <p:newsflash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4581128"/>
            <a:ext cx="8229600" cy="1512168"/>
          </a:xfrm>
        </p:spPr>
        <p:txBody>
          <a:bodyPr/>
          <a:lstStyle/>
          <a:p>
            <a:r>
              <a:rPr lang="ru-RU" sz="2000" dirty="0" err="1" smtClean="0"/>
              <a:t>Вибрана</a:t>
            </a:r>
            <a:r>
              <a:rPr lang="ru-RU" sz="2000" dirty="0" smtClean="0"/>
              <a:t> </a:t>
            </a:r>
            <a:r>
              <a:rPr lang="ru-RU" sz="2000" dirty="0" err="1" smtClean="0"/>
              <a:t>фільмографія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err="1" smtClean="0"/>
              <a:t>Стережись</a:t>
            </a:r>
            <a:r>
              <a:rPr lang="ru-RU" sz="2000" dirty="0" smtClean="0"/>
              <a:t> </a:t>
            </a:r>
            <a:r>
              <a:rPr lang="ru-RU" sz="2000" dirty="0" err="1" smtClean="0"/>
              <a:t>автомобіля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err="1" smtClean="0"/>
              <a:t>Передбачення</a:t>
            </a:r>
            <a:r>
              <a:rPr lang="ru-RU" sz="2000" dirty="0" smtClean="0"/>
              <a:t> (1993)</a:t>
            </a:r>
            <a:br>
              <a:rPr lang="ru-RU" sz="2000" dirty="0" smtClean="0"/>
            </a:br>
            <a:r>
              <a:rPr lang="ru-RU" sz="2000" dirty="0" smtClean="0"/>
              <a:t>Небеса </a:t>
            </a:r>
            <a:r>
              <a:rPr lang="ru-RU" sz="2000" dirty="0" err="1" smtClean="0"/>
              <a:t>обітовані</a:t>
            </a:r>
            <a:r>
              <a:rPr lang="ru-RU" sz="2000" dirty="0" smtClean="0"/>
              <a:t> (1991)</a:t>
            </a:r>
            <a:br>
              <a:rPr lang="ru-RU" sz="2000" dirty="0" smtClean="0"/>
            </a:br>
            <a:r>
              <a:rPr lang="ru-RU" sz="2000" dirty="0" err="1" smtClean="0"/>
              <a:t>Жорстокий</a:t>
            </a:r>
            <a:r>
              <a:rPr lang="ru-RU" sz="2000" dirty="0" smtClean="0"/>
              <a:t> романс (1984)</a:t>
            </a:r>
            <a:br>
              <a:rPr lang="ru-RU" sz="2000" dirty="0" smtClean="0"/>
            </a:br>
            <a:r>
              <a:rPr lang="ru-RU" sz="2000" dirty="0" smtClean="0"/>
              <a:t>Гараж (1979)</a:t>
            </a:r>
            <a:br>
              <a:rPr lang="ru-RU" sz="2000" dirty="0" smtClean="0"/>
            </a:br>
            <a:r>
              <a:rPr lang="ru-RU" sz="2000" dirty="0" err="1" smtClean="0"/>
              <a:t>Службовий</a:t>
            </a:r>
            <a:r>
              <a:rPr lang="ru-RU" sz="2000" dirty="0" smtClean="0"/>
              <a:t> роман (1977)</a:t>
            </a:r>
            <a:br>
              <a:rPr lang="ru-RU" sz="2000" dirty="0" smtClean="0"/>
            </a:br>
            <a:r>
              <a:rPr lang="ru-RU" sz="2000" dirty="0" err="1" smtClean="0"/>
              <a:t>Іронія</a:t>
            </a:r>
            <a:r>
              <a:rPr lang="ru-RU" sz="2000" dirty="0" smtClean="0"/>
              <a:t> </a:t>
            </a:r>
            <a:r>
              <a:rPr lang="ru-RU" sz="2000" dirty="0" err="1" smtClean="0"/>
              <a:t>долі</a:t>
            </a:r>
            <a:r>
              <a:rPr lang="ru-RU" sz="2000" dirty="0" smtClean="0"/>
              <a:t> </a:t>
            </a:r>
            <a:r>
              <a:rPr lang="ru-RU" sz="2000" dirty="0" err="1" smtClean="0"/>
              <a:t>або</a:t>
            </a:r>
            <a:r>
              <a:rPr lang="ru-RU" sz="2000" dirty="0" smtClean="0"/>
              <a:t> </a:t>
            </a:r>
            <a:r>
              <a:rPr lang="ru-RU" sz="2000" dirty="0" err="1" smtClean="0"/>
              <a:t>з</a:t>
            </a:r>
            <a:r>
              <a:rPr lang="ru-RU" sz="2000" dirty="0" smtClean="0"/>
              <a:t> легким паром (1975)</a:t>
            </a:r>
            <a:br>
              <a:rPr lang="ru-RU" sz="2000" dirty="0" smtClean="0"/>
            </a:br>
            <a:r>
              <a:rPr lang="ru-RU" sz="2000" dirty="0" err="1" smtClean="0"/>
              <a:t>Карнавальна</a:t>
            </a:r>
            <a:r>
              <a:rPr lang="ru-RU" sz="2000" dirty="0" smtClean="0"/>
              <a:t> </a:t>
            </a:r>
            <a:r>
              <a:rPr lang="ru-RU" sz="2000" dirty="0" err="1" smtClean="0"/>
              <a:t>ніч</a:t>
            </a:r>
            <a:r>
              <a:rPr lang="ru-RU" sz="2000" dirty="0" smtClean="0"/>
              <a:t> (1956)</a:t>
            </a:r>
            <a:endParaRPr lang="uk-UA" sz="20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11560" y="260648"/>
            <a:ext cx="4968552" cy="4572000"/>
          </a:xfrm>
        </p:spPr>
        <p:txBody>
          <a:bodyPr>
            <a:normAutofit/>
          </a:bodyPr>
          <a:lstStyle/>
          <a:p>
            <a:r>
              <a:rPr lang="vi-VN" sz="2000" dirty="0" smtClean="0"/>
              <a:t>Ельда́р Олекса́ндрович Ряза́нов (рос. Эльдар Александрович Рязанов; *18 листопада 1927, Самара) — радянський і російський кіно- і телережисер, поет. Народний артист СРСР (1984). Працює в основному у жанрі ліричної комедії, а також знімає костюмовані телефільми і екранізації літературних творів. Веде авторські програми на телебаченні, присвячені мистецтву кіно. Видав книги віршів, спогади.</a:t>
            </a:r>
            <a:endParaRPr lang="uk-UA" sz="2000" dirty="0"/>
          </a:p>
        </p:txBody>
      </p:sp>
      <p:pic>
        <p:nvPicPr>
          <p:cNvPr id="5" name="Содержимое 4" descr="convert001_40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5868144" y="404664"/>
            <a:ext cx="2857500" cy="3810000"/>
          </a:xfrm>
        </p:spPr>
      </p:pic>
    </p:spTree>
  </p:cSld>
  <p:clrMapOvr>
    <a:masterClrMapping/>
  </p:clrMapOvr>
  <p:transition spd="med" advTm="5000">
    <p:newsflash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етро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Метро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60</TotalTime>
  <Words>972</Words>
  <Application>Microsoft Office PowerPoint</Application>
  <PresentationFormat>Экран (4:3)</PresentationFormat>
  <Paragraphs>29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Метро</vt:lpstr>
      <vt:lpstr>Шедеври російського кіномистецтва </vt:lpstr>
      <vt:lpstr>Володимир Ростиславович ГАРДИН   (1877 - 28.5.1965),   актор, режисер, сценарист, народний артист СРСР (1947). Він був одним із провідних режисерів і сценаристів російського кінематографу, що зароджувався, екранізував багато шедеврів вітчизняної літератури («Ганна Кареніна», «Війна й мир», «Напередодні» і ін.).   Після Жовтневої революції став одним з організаторів і керівником Першої держкіношколи в Москві (майбутнього Вгіку), а з настанням епохи звукового кіно яскраво виявив себе і як актор («Зустрічний», «Іудушка Головльов», «Петро I»).</vt:lpstr>
      <vt:lpstr>Яків Олександрович Протазанов — російський і радянський кінорежисер. Заслужений діяч мистецтв РРФСР (1935) і Узбецької РСР (1943).  Народ. 4 лютого 1881 р. Помер 8 серпня 1945 р. Закінчив Московське комерційне училище.  Працює в кіно з 1907 р. як сценарист, потім як режисер. Співробітничав у кінофірмі «Тіман і Рейнгардт».  Поставив фільми: «Відхід великого старця» (1912), «Які хороші, які свіжі були троянди» (1913), «Ключі щастя» (1913), «Ноктюрн Шопена» (1913), «Розтрощена ваза» (1913), де дебютував як художник-оформлювач і майстер по гриму І. Кавалерідзе.  Повернувшись 1923 р. з еміграції, Я. Протазанов створює кінокартини: «Аеліта», «Сорок перший», «Дон Дієго і Пелагея», «Свято святого Йоргена» та ін.</vt:lpstr>
      <vt:lpstr>Євген Бауер народився 1865 року в Москві в сім'ї обрусілого чеха музиканта Франца Бауера і оперної співачки. З дитинства виявляв артистизм, брав участь в аматорських постановках (сестри його були професійними актрисами).  1887 року закінчив Московське училище живопису, скульптури і зодчества. Змінив багато професій - працював художником-карикатуристом, складав сатиричні замітки для преси. Надалі проявив себе як майстер художньої фотографії, а перейшовши працювати до театру - як постановник, імпресаріо і, в першу чергу, професіонал в області сценографії. У 1890-х роках він одружується з акторкою і танцівницею Ліною Анчаровою (її прізвище він використовував у роки Першої світової війни в псевдонімі «Євгеній Анчаров», так як його прізвище звучало занадто «по-німецьки»).</vt:lpstr>
      <vt:lpstr>Григо́рій Васи́льович Алекса́ндров (справжне прізвище — Мормоненко; * 10 (23) січня 1903, Єкатеринбург — † 16 грудня 1983) — російський радянський кінорежисер і сценарист. Народний артист СРСР (1948). Герой Соціалістичної Праці (1973). Творчу діяльність в кіно почав 1924. Як співрежисер брав участь у постановці фільмів Сергія Ейзенштейна «Страйк» (1924), «Броненосець „Потьомкін“» (1925), «Жовтень» (1927). 1934 поставив першу радянську музичну комедію «Веселі хлоп'ята».  Створив кінокомедії: «Цирк» (1936), «Волга-Волга» (1938) «Світлий шлях» та інші.  Александров — постановник художних фільмів «Зустріч на Ельбі» (1949), «Композитор Глінка» (1952), ряду документальних фільмів.</vt:lpstr>
      <vt:lpstr> </vt:lpstr>
      <vt:lpstr>Перші кінороботи Його дебют приголомшив тодішній кіносвіт. Дипломна робота режисера-початківця, короткометражка «Каток і скрипка», на Нью-Йоркському фестивалі студентських фільмів у 1961 році отримала головний приз. Потім він працював на кіностудії «Мосфільм». Андрій Тарковський був автором і співавтором сценаріїв «Антарктида — далека країна», «Один шанс з тисячі», «Гофманіана», «Бережися! Змій!», він також знявся у фільмах «Мені 20 років», «Сергій Лазо».</vt:lpstr>
      <vt:lpstr>Фільмографія 1955 — Ляна (актор) 1956 — Довгий шлях 1958 — Вітер (актор) 1958 — Жених з того світу 1960 — Тричі воскреслий 1961 — Пес Барбос і незвичайний крос 1961 — Самогонники 1965 — Операція «И» та інші пригоди Шурика 1967 — Кавказька полонянка, або Нові пригоди Шурика</vt:lpstr>
      <vt:lpstr>Вибрана фільмографія Стережись автомобіля Передбачення (1993) Небеса обітовані (1991) Жорстокий романс (1984) Гараж (1979) Службовий роман (1977) Іронія долі або з легким паром (1975) Карнавальна ніч (1956)</vt:lpstr>
      <vt:lpstr>Данелія Георгій Миколайович (* 25 серпня 1930, Тбілісі) — радянський кінорежисер і сценарист, заслужений діяч мистецтв РРФСР (1965). Народний артист СРСР (1989). Премія «Золотий Овен» (1994).</vt:lpstr>
    </vt:vector>
  </TitlesOfParts>
  <Company>RePack by SPecialiST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RePack by SPecialiST</dc:creator>
  <cp:lastModifiedBy>RePack by SPecialiST</cp:lastModifiedBy>
  <cp:revision>7</cp:revision>
  <dcterms:created xsi:type="dcterms:W3CDTF">2013-10-21T15:07:00Z</dcterms:created>
  <dcterms:modified xsi:type="dcterms:W3CDTF">2013-10-21T16:07:29Z</dcterms:modified>
</cp:coreProperties>
</file>